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93" r:id="rId2"/>
    <p:sldId id="295" r:id="rId3"/>
    <p:sldId id="294" r:id="rId4"/>
    <p:sldId id="296" r:id="rId5"/>
    <p:sldId id="287" r:id="rId6"/>
    <p:sldId id="297" r:id="rId7"/>
    <p:sldId id="298" r:id="rId8"/>
    <p:sldId id="314" r:id="rId9"/>
    <p:sldId id="301" r:id="rId10"/>
    <p:sldId id="315" r:id="rId11"/>
    <p:sldId id="302" r:id="rId12"/>
    <p:sldId id="313" r:id="rId13"/>
    <p:sldId id="308" r:id="rId14"/>
    <p:sldId id="309" r:id="rId15"/>
    <p:sldId id="311" r:id="rId16"/>
    <p:sldId id="303" r:id="rId17"/>
    <p:sldId id="304" r:id="rId18"/>
    <p:sldId id="285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B28C04-2652-9859-C1F4-3A54A3D5DBCF}" name="Lisa Breitschwerdt" initials="LB" userId="S::lisa.breitschwerdt@uni-wuerzburg.de::af9ef4a1-f178-4c5e-aa77-22c036bdfbe6" providerId="AD"/>
  <p188:author id="{ED9DBAA0-9975-6123-5FBE-107156D0CBB1}" name="Frank Schenk" initials="FS" userId="S::frank.schenk@uni-wuerzburg.de::1e35a095-1e41-4259-ae85-8d2a70f029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D0D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763" autoAdjust="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42CFD-75B8-4375-BC6E-83163213C60A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5358-BF57-4264-A85E-D7F99C18CC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764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Passen Sie die PowerPoint gerne nach Ihrem Ermessen und entsprechend Ihres Settings an. Die gelb markierten Textstellen können Sie mit Ihren Informationen ergänzen.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25358-BF57-4264-A85E-D7F99C18CCC1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09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11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67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043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sym typeface="Wingdings" panose="05000000000000000000" pitchFamily="2" charset="2"/>
            </a:endParaRPr>
          </a:p>
          <a:p>
            <a:endParaRPr lang="de-DE" dirty="0"/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4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155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063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80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Weitere Informationen zum </a:t>
            </a:r>
            <a:r>
              <a:rPr lang="de-DE" dirty="0" err="1"/>
              <a:t>DigiTaKS</a:t>
            </a:r>
            <a:r>
              <a:rPr lang="de-DE" dirty="0"/>
              <a:t>*-Projekt an der Professur für Erwachsenenbildung/Weiterbildung der Julius-Maximilians-Universität Würzburg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93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4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47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57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249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0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564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i="0" dirty="0">
                <a:solidFill>
                  <a:srgbClr val="333333"/>
                </a:solidFill>
                <a:effectLst/>
                <a:latin typeface="Helvetica Neue"/>
              </a:rPr>
              <a:t>https://video.uni-wuerzburg.de/iframe/?securecode=ccf5fa36eccdc1b575c38747</a:t>
            </a:r>
            <a:endParaRPr lang="en-GB" dirty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92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D5935-58FF-BA53-FA5E-1C60298D4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969E15-BB61-1D42-2173-1A358EC22E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82AA849-8490-31C2-FC51-3120E75D9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FC6D1F-922A-8883-DB8B-4CE9BBBEF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36BA3F-5397-4DFC-B4F6-70186AF8770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85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D7CCC-B17B-38FB-E3C9-7937A9C4B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D296E7-793A-658A-AFD6-9A342E36F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87A76E-5172-5377-A1FA-0AF9E604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5ED66-3085-9D0D-1CFB-A372CD25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F6DDE4-B009-1938-34F7-955CEF8A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704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E2BBF-0945-069D-2034-44CED540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8F4CA5F-6848-12DE-96C8-C2A574FC5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26A142D-7FBC-96E5-B4C8-59B4F2724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ADD183-E82E-916C-FFEA-B2C68D33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396C03-A411-D882-755B-A13A6CA2E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87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0E7F927-D85A-BE2C-3E2B-CBEECA94E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89EF24-020F-7968-A678-186D397DC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783558-8811-4FE6-928D-D1EB50D2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F34A0F-0A73-030D-89D4-69C6706F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2A6A34-2B8A-84AA-EDAE-7D0188E9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8750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C2051-0C56-9FD9-87BD-C76DE92BF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0" y="365125"/>
            <a:ext cx="1022374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BD53A5-2A1B-F088-9D44-151ADBA7E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614BB7-24AC-ED2D-5727-2C8BBA436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809A55-5817-689B-09A8-BC5D74D3E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B74DC8-FDFF-C110-CC3D-37C250E9E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83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58B5BA-6005-750B-0526-DC6E2839B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C5A365-ED46-C5B0-2ADB-E16699D06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E65353-274C-012D-5A8B-A2F0DF6A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6106D68-0550-60F1-4CB3-333E8650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DE916EF-122C-1476-7889-990D1B82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534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E2CF19-C4D1-8882-48E8-3D0DCF7E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F73F11-A9E5-C884-F013-FA138BADA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502B68C-417E-12A6-886E-E7889DB31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D8627D-13CA-E374-EAAE-7006D809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533B58-B174-95DB-7003-140F71E9D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F040525-07C3-7358-7EA3-8C229A25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804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35211C-DA4E-BB34-2F59-AE255FAC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2E7866-A079-FA8B-B191-DF7D3D29E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3683F5D-26EA-A3E3-0CE3-448CEEFF3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3329DD-4F7C-6713-7068-2849720B15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23B721-1B01-3D23-BFF9-E5A93F403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B894F47-30D8-C46B-191E-36552D70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B0173D8-97AB-925E-7BE9-232E6F51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86F141-78D8-7F5B-B280-85AED5D1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040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3354C-7CCE-03B6-0719-53A0CF1F1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3C852B-CD81-B056-6601-4687BE177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1376C7C-AEDB-6A2E-6DB9-282B96DA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45DF2B-77A2-16F6-8A2D-C1926753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6482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27DEA08-6C96-E4A1-24AB-638F3F04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90DAD7-5BD3-37ED-ED5F-59461D66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D96169-8365-CA0B-21CD-2D47DCA6B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3413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F2CD74-E7A1-C23B-1BBD-D0DB38BB1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F0629C-8D2F-3FB3-8700-2FCBAAA99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FC29E9-3DF0-D22C-5323-E24CF8264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A43A3EE-9EC1-0346-C02C-541A8913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6BC268B-7720-B9C8-93E6-E979A8FEC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6FFAE1-6CB2-3D9E-E3D6-A278E1687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17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5E8426-6305-E499-D97F-63ECE9EDE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9EBBF1C-0C91-2DDD-B88B-666EE585DD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79D70C-EB86-1268-F4B9-CFB318E1F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6668A5-94D0-2453-A7CF-0D55767E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40760-D806-490F-9BE4-601616419E27}" type="datetimeFigureOut">
              <a:rPr lang="de-DE" smtClean="0"/>
              <a:t>14.04.2026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07CAE3C-0942-6E42-2DBF-E0B842044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4A6A83-02D5-B1A3-4A0F-9672A707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5E-AA48-4AEF-80A4-D840924A57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29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2E3DBDA-10D4-9334-16B1-2D05A96B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7600" y="365125"/>
            <a:ext cx="10396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8EF8BA-EEEF-8DE1-0B3D-67E2D9B6B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7600" y="1825625"/>
            <a:ext cx="10396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E9B862-8E17-30B8-92F1-7E61A793A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600" y="6356350"/>
            <a:ext cx="262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etaBold-Roman" panose="02000803000000000000"/>
              </a:defRPr>
            </a:lvl1pPr>
          </a:lstStyle>
          <a:p>
            <a:fld id="{24840760-D806-490F-9BE4-601616419E27}" type="datetimeFigureOut">
              <a:rPr lang="de-DE" smtClean="0"/>
              <a:pPr/>
              <a:t>14.04.2026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4B16CA-7C3A-711E-4928-EC320E265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etaBold-Roman" panose="0200080300000000000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5AE47F-FD7F-D046-1368-9D4985E49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etaBold-Roman" panose="02000803000000000000"/>
              </a:defRPr>
            </a:lvl1pPr>
          </a:lstStyle>
          <a:p>
            <a:fld id="{88702F5E-AA48-4AEF-80A4-D840924A578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14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etaBold-Roman" panose="0200080300000000000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etaBold-Roman" panose="0200080300000000000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etaBold-Roman" panose="0200080300000000000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etaBold-Roman" panose="0200080300000000000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taBold-Roman" panose="0200080300000000000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etaBold-Roman" panose="0200080300000000000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9.sv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deo.uni-wuerzburg.de/iframe/?securecode=ccf5fa36eccdc1b575c38747" TargetMode="Externa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13434C2-07DD-2A9F-A4A8-08192C7690B8}"/>
              </a:ext>
            </a:extLst>
          </p:cNvPr>
          <p:cNvSpPr/>
          <p:nvPr/>
        </p:nvSpPr>
        <p:spPr>
          <a:xfrm>
            <a:off x="0" y="6396334"/>
            <a:ext cx="12192000" cy="46166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48A8CDF-55F5-94BB-F1AA-BC4291798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396334"/>
            <a:ext cx="1319513" cy="46166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D80CF69-B26E-FD69-6974-31B315395485}"/>
              </a:ext>
            </a:extLst>
          </p:cNvPr>
          <p:cNvSpPr txBox="1"/>
          <p:nvPr/>
        </p:nvSpPr>
        <p:spPr>
          <a:xfrm>
            <a:off x="3697453" y="1612652"/>
            <a:ext cx="4797091" cy="116955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How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de-DE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to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„Hybr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IDD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“?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- </a:t>
            </a:r>
            <a:r>
              <a:rPr kumimoji="0" lang="de-DE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Please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de-DE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mind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de-DE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the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de-DE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gap</a:t>
            </a:r>
            <a:r>
              <a:rPr kumimoji="0" lang="de-DE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. </a:t>
            </a:r>
            <a:endParaRPr kumimoji="0" lang="en-GB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9D218E82-D5F6-F6A7-F472-9094B6EAB48F}"/>
              </a:ext>
            </a:extLst>
          </p:cNvPr>
          <p:cNvSpPr txBox="1">
            <a:spLocks/>
          </p:cNvSpPr>
          <p:nvPr/>
        </p:nvSpPr>
        <p:spPr>
          <a:xfrm>
            <a:off x="2310865" y="2974717"/>
            <a:ext cx="7570269" cy="2156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etaBold-Roman" panose="0200080300000000000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etaBold-Roman" panose="0200080300000000000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etaBold-Roman" panose="0200080300000000000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etaBold-Roman" panose="0200080300000000000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etaBold-Roman" panose="0200080300000000000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Hands-on-Training </a:t>
            </a:r>
            <a:b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</a:b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a</a:t>
            </a: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m</a:t>
            </a: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Monat</a:t>
            </a: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lang="de-DE" sz="2500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Tag</a:t>
            </a: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, </a:t>
            </a:r>
            <a:r>
              <a:rPr lang="de-DE" sz="2500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Jahr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Name der </a:t>
            </a:r>
            <a:r>
              <a:rPr kumimoji="0" lang="de-D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Trainer:innen</a:t>
            </a:r>
            <a:br>
              <a:rPr kumimoji="0" lang="de-DE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Institutionelle Zugehörigkeit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E7A1FD2-8F8D-53B1-836F-79B63989DB0B}"/>
              </a:ext>
            </a:extLst>
          </p:cNvPr>
          <p:cNvSpPr txBox="1"/>
          <p:nvPr/>
        </p:nvSpPr>
        <p:spPr>
          <a:xfrm>
            <a:off x="5205713" y="6411534"/>
            <a:ext cx="3664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How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HybrIDD</a:t>
            </a:r>
            <a:r>
              <a:rPr lang="de-DE" sz="800" dirty="0"/>
              <a:t>  © 2026 </a:t>
            </a:r>
            <a:r>
              <a:rPr lang="de-DE" sz="800" dirty="0" err="1"/>
              <a:t>by</a:t>
            </a:r>
            <a:r>
              <a:rPr lang="de-DE" sz="800" dirty="0"/>
              <a:t> </a:t>
            </a:r>
            <a:r>
              <a:rPr lang="de-DE" sz="800" dirty="0" err="1"/>
              <a:t>Professorship</a:t>
            </a:r>
            <a:r>
              <a:rPr lang="de-DE" sz="800" dirty="0"/>
              <a:t> </a:t>
            </a:r>
            <a:r>
              <a:rPr lang="de-DE" sz="800" dirty="0" err="1"/>
              <a:t>for</a:t>
            </a:r>
            <a:r>
              <a:rPr lang="de-DE" sz="800" dirty="0"/>
              <a:t> Adult and </a:t>
            </a:r>
            <a:r>
              <a:rPr lang="de-DE" sz="800" dirty="0" err="1"/>
              <a:t>Continuing</a:t>
            </a:r>
            <a:r>
              <a:rPr lang="de-DE" sz="800" dirty="0"/>
              <a:t> Education </a:t>
            </a:r>
            <a:r>
              <a:rPr lang="de-DE" sz="800" dirty="0" err="1"/>
              <a:t>is</a:t>
            </a:r>
            <a:r>
              <a:rPr lang="de-DE" sz="800" dirty="0"/>
              <a:t> </a:t>
            </a:r>
            <a:r>
              <a:rPr lang="de-DE" sz="800" dirty="0" err="1"/>
              <a:t>licensed</a:t>
            </a:r>
            <a:r>
              <a:rPr lang="de-DE" sz="800" dirty="0"/>
              <a:t> </a:t>
            </a:r>
            <a:r>
              <a:rPr lang="de-DE" sz="800" dirty="0" err="1"/>
              <a:t>under</a:t>
            </a:r>
            <a:r>
              <a:rPr lang="de-DE" sz="800" dirty="0"/>
              <a:t> CC BY-NC-SA 4.0.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view</a:t>
            </a:r>
            <a:r>
              <a:rPr lang="de-DE" sz="800" dirty="0"/>
              <a:t> a </a:t>
            </a:r>
            <a:r>
              <a:rPr lang="de-DE" sz="800" dirty="0" err="1"/>
              <a:t>copy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this</a:t>
            </a:r>
            <a:r>
              <a:rPr lang="de-DE" sz="800" dirty="0"/>
              <a:t> </a:t>
            </a:r>
            <a:r>
              <a:rPr lang="de-DE" sz="800" dirty="0" err="1"/>
              <a:t>license</a:t>
            </a:r>
            <a:r>
              <a:rPr lang="de-DE" sz="800" dirty="0"/>
              <a:t>, </a:t>
            </a:r>
            <a:r>
              <a:rPr lang="de-DE" sz="800" dirty="0" err="1"/>
              <a:t>visit</a:t>
            </a:r>
            <a:r>
              <a:rPr lang="de-DE" sz="800" dirty="0"/>
              <a:t> https://creativecommons.org/licenses/by-nc-sa/4.0/</a:t>
            </a:r>
          </a:p>
        </p:txBody>
      </p:sp>
    </p:spTree>
    <p:extLst>
      <p:ext uri="{BB962C8B-B14F-4D97-AF65-F5344CB8AC3E}">
        <p14:creationId xmlns:p14="http://schemas.microsoft.com/office/powerpoint/2010/main" val="3199432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9A5CC-2BE4-1958-2298-35EE60971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E74BD93-216D-BAE9-39BE-0167AEC01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089" y="877258"/>
            <a:ext cx="10223740" cy="1325563"/>
          </a:xfrm>
        </p:spPr>
        <p:txBody>
          <a:bodyPr>
            <a:normAutofit/>
          </a:bodyPr>
          <a:lstStyle/>
          <a:p>
            <a:r>
              <a:rPr lang="de-DE" sz="3500" b="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Wie </a:t>
            </a:r>
            <a:r>
              <a:rPr lang="de-DE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ist nun aber unser HybrIDD-Setting medientechnisch aufgebaut?</a:t>
            </a:r>
            <a:endParaRPr lang="en-GB" sz="3500" b="0" dirty="0">
              <a:latin typeface="Meta Offc" panose="020B0504030101020102" pitchFamily="34" charset="0"/>
              <a:cs typeface="Meta Offc" panose="020B0504030101020102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72F62D2-EBCB-9FE9-FFD2-BBBB44FB8B8C}"/>
              </a:ext>
            </a:extLst>
          </p:cNvPr>
          <p:cNvSpPr txBox="1"/>
          <p:nvPr/>
        </p:nvSpPr>
        <p:spPr>
          <a:xfrm>
            <a:off x="1330960" y="2647146"/>
            <a:ext cx="9641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Hier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empfehlen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wir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Ihnen, </a:t>
            </a:r>
            <a:r>
              <a:rPr lang="de-DE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eine Skizze (aus der Vogelperspektive) des jeweiligen medientechnischen Setups einzufügen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und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zunächst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übergreifend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zu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erklären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,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welche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technischen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Komponenten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vorhanden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sind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und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wie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de-DE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sie zu einem hybriden Setting zusammengeführt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werden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.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Im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Anschluss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können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Sie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gemeinsam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mit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den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Teilnehmenden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den Aufbau der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Medientechnik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Schritt für Schritt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durchgehen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und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die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Studierenden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diesen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selbst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hands-on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durchführen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GB" sz="2800" i="1" dirty="0" err="1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lassen</a:t>
            </a:r>
            <a:r>
              <a:rPr lang="en-GB" sz="2800" i="1" dirty="0">
                <a:solidFill>
                  <a:prstClr val="black"/>
                </a:solidFill>
                <a:highlight>
                  <a:srgbClr val="FFFF00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. 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151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566681" y="2664039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Probieren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wir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es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doch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gemeinsam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aus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08166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566681" y="2664039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lvl="0" algn="ctr"/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Aber </a:t>
            </a:r>
            <a:r>
              <a:rPr lang="de-DE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wie </a:t>
            </a:r>
            <a:r>
              <a:rPr lang="de-DE" sz="3500" dirty="0">
                <a:latin typeface="Meta Offc" panose="020B0504030101020102" pitchFamily="34" charset="0"/>
                <a:cs typeface="Meta Offc" panose="020B0504030101020102" pitchFamily="34" charset="0"/>
              </a:rPr>
              <a:t>können wir </a:t>
            </a:r>
            <a:r>
              <a:rPr lang="de-DE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miteinander arbeiten</a:t>
            </a: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, </a:t>
            </a:r>
            <a:b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</a:b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wenn sich ein Teil der Studierenden vor Ort </a:t>
            </a:r>
            <a:b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</a:b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und ein weiterer anderenorts befindet?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3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566681" y="3790807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lvl="0" algn="ctr">
              <a:spcBef>
                <a:spcPts val="0"/>
              </a:spcBef>
              <a:spcAft>
                <a:spcPts val="600"/>
              </a:spcAft>
            </a:pP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Was sind Herausforderungen </a:t>
            </a:r>
            <a:b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</a:b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für die </a:t>
            </a:r>
            <a:r>
              <a:rPr lang="de-DE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Online-Teilnehmenden</a:t>
            </a: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? </a:t>
            </a:r>
            <a:endParaRPr kumimoji="0" lang="de-DE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  <p:pic>
        <p:nvPicPr>
          <p:cNvPr id="5" name="Grafik 4" descr="Laptop mit einfarbiger Füllung">
            <a:extLst>
              <a:ext uri="{FF2B5EF4-FFF2-40B4-BE49-F238E27FC236}">
                <a16:creationId xmlns:a16="http://schemas.microsoft.com/office/drawing/2014/main" id="{F04CCE71-F5BF-39C1-8A8D-C0841703A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2079" y="1268472"/>
            <a:ext cx="2987842" cy="2987842"/>
          </a:xfrm>
          <a:prstGeom prst="rect">
            <a:avLst/>
          </a:prstGeom>
        </p:spPr>
      </p:pic>
      <p:pic>
        <p:nvPicPr>
          <p:cNvPr id="7" name="Grafik 6" descr="Weibliches Profil Silhouette">
            <a:extLst>
              <a:ext uri="{FF2B5EF4-FFF2-40B4-BE49-F238E27FC236}">
                <a16:creationId xmlns:a16="http://schemas.microsoft.com/office/drawing/2014/main" id="{8817B900-840B-4375-18CA-89AFE758C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5664" y="2182872"/>
            <a:ext cx="914400" cy="914400"/>
          </a:xfrm>
          <a:prstGeom prst="rect">
            <a:avLst/>
          </a:prstGeom>
        </p:spPr>
      </p:pic>
      <p:pic>
        <p:nvPicPr>
          <p:cNvPr id="8" name="Grafik 7" descr="Männliches Profil Silhouette">
            <a:extLst>
              <a:ext uri="{FF2B5EF4-FFF2-40B4-BE49-F238E27FC236}">
                <a16:creationId xmlns:a16="http://schemas.microsoft.com/office/drawing/2014/main" id="{36C43279-34D2-9BBB-3E78-5FDE1D8448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57901" y="2182872"/>
            <a:ext cx="914400" cy="91440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E8FEB90-80C8-1457-4C0B-3A9A339B1898}"/>
              </a:ext>
            </a:extLst>
          </p:cNvPr>
          <p:cNvCxnSpPr>
            <a:cxnSpLocks/>
          </p:cNvCxnSpPr>
          <p:nvPr/>
        </p:nvCxnSpPr>
        <p:spPr>
          <a:xfrm>
            <a:off x="6089987" y="2181867"/>
            <a:ext cx="0" cy="8682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45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352787" y="3652921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Was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sind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Herausforderungen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</a:t>
            </a:r>
            <a:b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</a:b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für die </a:t>
            </a:r>
            <a:r>
              <a:rPr lang="en-US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Vor-Ort-</a:t>
            </a:r>
            <a:r>
              <a:rPr lang="en-US" sz="3500" dirty="0" err="1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Teilnehmenden</a:t>
            </a:r>
            <a:r>
              <a:rPr lang="en-US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?</a:t>
            </a:r>
            <a:endParaRPr kumimoji="0" lang="de-DE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  <p:pic>
        <p:nvPicPr>
          <p:cNvPr id="6" name="Grafik 5" descr="Weibliches Profil Silhouette">
            <a:extLst>
              <a:ext uri="{FF2B5EF4-FFF2-40B4-BE49-F238E27FC236}">
                <a16:creationId xmlns:a16="http://schemas.microsoft.com/office/drawing/2014/main" id="{BC00A7DB-9CBF-50CB-0E11-9AC02FC3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5090" y="2157998"/>
            <a:ext cx="1497930" cy="1497930"/>
          </a:xfrm>
          <a:prstGeom prst="rect">
            <a:avLst/>
          </a:prstGeom>
        </p:spPr>
      </p:pic>
      <p:pic>
        <p:nvPicPr>
          <p:cNvPr id="8" name="Grafik 7" descr="Männliches Profil Silhouette">
            <a:extLst>
              <a:ext uri="{FF2B5EF4-FFF2-40B4-BE49-F238E27FC236}">
                <a16:creationId xmlns:a16="http://schemas.microsoft.com/office/drawing/2014/main" id="{4F728C77-D7EB-BD75-2ED8-EDF907638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13020" y="2154991"/>
            <a:ext cx="1497930" cy="1497930"/>
          </a:xfrm>
          <a:prstGeom prst="rect">
            <a:avLst/>
          </a:prstGeom>
        </p:spPr>
      </p:pic>
      <p:pic>
        <p:nvPicPr>
          <p:cNvPr id="11" name="Grafik 10" descr="Schuljunge Silhouette">
            <a:extLst>
              <a:ext uri="{FF2B5EF4-FFF2-40B4-BE49-F238E27FC236}">
                <a16:creationId xmlns:a16="http://schemas.microsoft.com/office/drawing/2014/main" id="{213AE781-1FE8-2B87-0610-4A1F46CD3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3657" y="2096336"/>
            <a:ext cx="1038726" cy="10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48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518554" y="3783320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How to “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Mind the gap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”?</a:t>
            </a:r>
            <a:endParaRPr kumimoji="0" lang="de-DE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  <p:pic>
        <p:nvPicPr>
          <p:cNvPr id="6" name="Grafik 5" descr="Weibliches Profil Silhouette">
            <a:extLst>
              <a:ext uri="{FF2B5EF4-FFF2-40B4-BE49-F238E27FC236}">
                <a16:creationId xmlns:a16="http://schemas.microsoft.com/office/drawing/2014/main" id="{BC00A7DB-9CBF-50CB-0E11-9AC02FC37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50433" y="2384652"/>
            <a:ext cx="1497930" cy="1497930"/>
          </a:xfrm>
          <a:prstGeom prst="rect">
            <a:avLst/>
          </a:prstGeom>
        </p:spPr>
      </p:pic>
      <p:pic>
        <p:nvPicPr>
          <p:cNvPr id="8" name="Grafik 7" descr="Männliches Profil Silhouette">
            <a:extLst>
              <a:ext uri="{FF2B5EF4-FFF2-40B4-BE49-F238E27FC236}">
                <a16:creationId xmlns:a16="http://schemas.microsoft.com/office/drawing/2014/main" id="{4F728C77-D7EB-BD75-2ED8-EDF907638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48363" y="2381645"/>
            <a:ext cx="1497930" cy="1497930"/>
          </a:xfrm>
          <a:prstGeom prst="rect">
            <a:avLst/>
          </a:prstGeom>
        </p:spPr>
      </p:pic>
      <p:pic>
        <p:nvPicPr>
          <p:cNvPr id="11" name="Grafik 10" descr="Schuljunge Silhouette">
            <a:extLst>
              <a:ext uri="{FF2B5EF4-FFF2-40B4-BE49-F238E27FC236}">
                <a16:creationId xmlns:a16="http://schemas.microsoft.com/office/drawing/2014/main" id="{213AE781-1FE8-2B87-0610-4A1F46CD3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29000" y="2322990"/>
            <a:ext cx="1038726" cy="1038726"/>
          </a:xfrm>
          <a:prstGeom prst="rect">
            <a:avLst/>
          </a:prstGeom>
        </p:spPr>
      </p:pic>
      <p:pic>
        <p:nvPicPr>
          <p:cNvPr id="7" name="Grafik 6" descr="Laptop mit einfarbiger Füllung">
            <a:extLst>
              <a:ext uri="{FF2B5EF4-FFF2-40B4-BE49-F238E27FC236}">
                <a16:creationId xmlns:a16="http://schemas.microsoft.com/office/drawing/2014/main" id="{4B1FB26F-9647-D56E-A848-FBFEC12127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45709" y="1505344"/>
            <a:ext cx="2987842" cy="2987842"/>
          </a:xfrm>
          <a:prstGeom prst="rect">
            <a:avLst/>
          </a:prstGeom>
        </p:spPr>
      </p:pic>
      <p:pic>
        <p:nvPicPr>
          <p:cNvPr id="9" name="Grafik 8" descr="Weibliches Profil Silhouette">
            <a:extLst>
              <a:ext uri="{FF2B5EF4-FFF2-40B4-BE49-F238E27FC236}">
                <a16:creationId xmlns:a16="http://schemas.microsoft.com/office/drawing/2014/main" id="{3677F828-A337-8F3F-934E-D8AC50650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9294" y="2419744"/>
            <a:ext cx="914400" cy="914400"/>
          </a:xfrm>
          <a:prstGeom prst="rect">
            <a:avLst/>
          </a:prstGeom>
        </p:spPr>
      </p:pic>
      <p:pic>
        <p:nvPicPr>
          <p:cNvPr id="10" name="Grafik 9" descr="Männliches Profil Silhouette">
            <a:extLst>
              <a:ext uri="{FF2B5EF4-FFF2-40B4-BE49-F238E27FC236}">
                <a16:creationId xmlns:a16="http://schemas.microsoft.com/office/drawing/2014/main" id="{B426ECC4-A3EE-602B-5174-14567DCD7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01531" y="2419744"/>
            <a:ext cx="914400" cy="914400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3949D72-B1A4-00FF-264B-7556F3471827}"/>
              </a:ext>
            </a:extLst>
          </p:cNvPr>
          <p:cNvCxnSpPr>
            <a:cxnSpLocks/>
          </p:cNvCxnSpPr>
          <p:nvPr/>
        </p:nvCxnSpPr>
        <p:spPr>
          <a:xfrm>
            <a:off x="8233617" y="2418739"/>
            <a:ext cx="0" cy="86828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FF71921-0EE3-55AA-2E52-F6E4ECA69FBE}"/>
              </a:ext>
            </a:extLst>
          </p:cNvPr>
          <p:cNvCxnSpPr>
            <a:cxnSpLocks/>
          </p:cNvCxnSpPr>
          <p:nvPr/>
        </p:nvCxnSpPr>
        <p:spPr>
          <a:xfrm>
            <a:off x="6047873" y="2112937"/>
            <a:ext cx="0" cy="1772655"/>
          </a:xfrm>
          <a:prstGeom prst="line">
            <a:avLst/>
          </a:prstGeom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998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566681" y="2696696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lvl="0" algn="ctr"/>
            <a:r>
              <a:rPr lang="en-US" sz="3500" dirty="0" err="1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Welche</a:t>
            </a:r>
            <a:r>
              <a:rPr lang="en-US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US" sz="3500" dirty="0" err="1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Fragen</a:t>
            </a:r>
            <a:r>
              <a:rPr lang="en-US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haben</a:t>
            </a:r>
            <a:r>
              <a:rPr lang="en-US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Sie?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547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566681" y="2664039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Vielen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Dank für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Ihre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Aufmerksamkeit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65426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54878A55-D38E-1908-4091-9A5D76FBF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957" y="1204165"/>
            <a:ext cx="7608085" cy="38124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500" dirty="0" err="1">
                <a:latin typeface="Meta Offc" panose="020B0504030101020102" pitchFamily="34" charset="0"/>
                <a:cs typeface="Meta Offc" panose="020B0504030101020102" pitchFamily="34" charset="0"/>
              </a:rPr>
              <a:t>Besuchen</a:t>
            </a:r>
            <a:r>
              <a:rPr lang="en-US" sz="2500" dirty="0">
                <a:latin typeface="Meta Offc" panose="020B0504030101020102" pitchFamily="34" charset="0"/>
                <a:cs typeface="Meta Offc" panose="020B0504030101020102" pitchFamily="34" charset="0"/>
              </a:rPr>
              <a:t> Sie </a:t>
            </a:r>
            <a:r>
              <a:rPr lang="en-US" sz="2500" dirty="0" err="1">
                <a:latin typeface="Meta Offc" panose="020B0504030101020102" pitchFamily="34" charset="0"/>
                <a:cs typeface="Meta Offc" panose="020B0504030101020102" pitchFamily="34" charset="0"/>
              </a:rPr>
              <a:t>unsere</a:t>
            </a:r>
            <a:r>
              <a:rPr lang="en-US" sz="2500" dirty="0">
                <a:latin typeface="Meta Offc" panose="020B0504030101020102" pitchFamily="34" charset="0"/>
                <a:cs typeface="Meta Offc" panose="020B0504030101020102" pitchFamily="34" charset="0"/>
              </a:rPr>
              <a:t> Website</a:t>
            </a:r>
          </a:p>
          <a:p>
            <a:pPr marL="0" indent="0" algn="ctr">
              <a:buNone/>
            </a:pPr>
            <a:endParaRPr lang="en-US" sz="2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endParaRPr lang="en-US" sz="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endParaRPr lang="en-US" sz="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endParaRPr lang="en-US" sz="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endParaRPr lang="en-US" sz="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endParaRPr lang="en-US" sz="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endParaRPr lang="en-US" sz="500" u="sng" dirty="0"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indent="0" algn="ctr">
              <a:buNone/>
            </a:pPr>
            <a:r>
              <a:rPr lang="de-DE" sz="2500" dirty="0">
                <a:latin typeface="Meta Offc" panose="020B0504030101020102" pitchFamily="34" charset="0"/>
                <a:cs typeface="Meta Offc" panose="020B0504030101020102" pitchFamily="34" charset="0"/>
              </a:rPr>
              <a:t>oder senden Sie uns eine Nachricht</a:t>
            </a:r>
            <a:r>
              <a:rPr lang="en-US" sz="2500" dirty="0">
                <a:latin typeface="Meta Offc" panose="020B0504030101020102" pitchFamily="34" charset="0"/>
                <a:cs typeface="Meta Offc" panose="020B0504030101020102" pitchFamily="34" charset="0"/>
              </a:rPr>
              <a:t>: </a:t>
            </a:r>
          </a:p>
          <a:p>
            <a:pPr marL="0" indent="0" algn="ctr">
              <a:buNone/>
            </a:pPr>
            <a:r>
              <a:rPr lang="en-US" sz="2500" u="sng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digitaks@uni-wuerzburg.de</a:t>
            </a:r>
          </a:p>
          <a:p>
            <a:pPr marL="0" indent="0" algn="ctr">
              <a:buNone/>
            </a:pPr>
            <a:endParaRPr lang="en-US" sz="2500" dirty="0">
              <a:latin typeface="Meta Offc" panose="020B0504030101020102" pitchFamily="34" charset="0"/>
              <a:cs typeface="Meta Offc" panose="020B0504030101020102" pitchFamily="34" charset="0"/>
            </a:endParaRPr>
          </a:p>
        </p:txBody>
      </p:sp>
      <p:pic>
        <p:nvPicPr>
          <p:cNvPr id="2050" name="Picture 2" descr="QR code">
            <a:extLst>
              <a:ext uri="{FF2B5EF4-FFF2-40B4-BE49-F238E27FC236}">
                <a16:creationId xmlns:a16="http://schemas.microsoft.com/office/drawing/2014/main" id="{903DC25F-76E3-4A71-B001-99DAF402F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5" t="5644" r="4349" b="6038"/>
          <a:stretch/>
        </p:blipFill>
        <p:spPr bwMode="auto">
          <a:xfrm>
            <a:off x="5359490" y="1804305"/>
            <a:ext cx="1473018" cy="145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Text, Schrift, Screenshot, Grafiken enthält.&#10;&#10;Automatisch generierte Beschreibung">
            <a:extLst>
              <a:ext uri="{FF2B5EF4-FFF2-40B4-BE49-F238E27FC236}">
                <a16:creationId xmlns:a16="http://schemas.microsoft.com/office/drawing/2014/main" id="{E91E919D-D5DA-0780-9264-5D209B122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378" y="5494539"/>
            <a:ext cx="1676446" cy="733446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BCE68112-0B63-534A-4608-9B8435064181}"/>
              </a:ext>
            </a:extLst>
          </p:cNvPr>
          <p:cNvCxnSpPr/>
          <p:nvPr/>
        </p:nvCxnSpPr>
        <p:spPr>
          <a:xfrm>
            <a:off x="503020" y="5228376"/>
            <a:ext cx="1094422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Grafik 4" descr="Ein Bild, das Text, Schrift, Grafiken, Logo enthält.&#10;&#10;Automatisch generierte Beschreibung">
            <a:extLst>
              <a:ext uri="{FF2B5EF4-FFF2-40B4-BE49-F238E27FC236}">
                <a16:creationId xmlns:a16="http://schemas.microsoft.com/office/drawing/2014/main" id="{50601EF6-0CC7-6629-5CEF-6FD60EABB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61" y="5494409"/>
            <a:ext cx="2279078" cy="733576"/>
          </a:xfrm>
          <a:prstGeom prst="rect">
            <a:avLst/>
          </a:prstGeom>
        </p:spPr>
      </p:pic>
      <p:pic>
        <p:nvPicPr>
          <p:cNvPr id="6" name="Grafik 5" descr="Ein Bild, das Text, Schrift, Screenshot enthält.&#10;&#10;Automatisch generierte Beschreibung">
            <a:extLst>
              <a:ext uri="{FF2B5EF4-FFF2-40B4-BE49-F238E27FC236}">
                <a16:creationId xmlns:a16="http://schemas.microsoft.com/office/drawing/2014/main" id="{0F72E653-40A5-C63B-2E7F-F096C71FD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76" y="5494539"/>
            <a:ext cx="3114312" cy="73355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C897978-4F68-0D50-8954-50A702C03D4C}"/>
              </a:ext>
            </a:extLst>
          </p:cNvPr>
          <p:cNvSpPr/>
          <p:nvPr/>
        </p:nvSpPr>
        <p:spPr>
          <a:xfrm>
            <a:off x="0" y="6396334"/>
            <a:ext cx="12192000" cy="46166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8F9D2DF-71DB-ED26-08B4-4E51394AA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6396334"/>
            <a:ext cx="1319513" cy="46166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26CFFE-FADE-B098-ACFF-066552D38293}"/>
              </a:ext>
            </a:extLst>
          </p:cNvPr>
          <p:cNvSpPr txBox="1"/>
          <p:nvPr/>
        </p:nvSpPr>
        <p:spPr>
          <a:xfrm>
            <a:off x="5205713" y="6411534"/>
            <a:ext cx="3664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How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HybrIDD</a:t>
            </a:r>
            <a:r>
              <a:rPr lang="de-DE" sz="800" dirty="0"/>
              <a:t>  © 2026 </a:t>
            </a:r>
            <a:r>
              <a:rPr lang="de-DE" sz="800" dirty="0" err="1"/>
              <a:t>by</a:t>
            </a:r>
            <a:r>
              <a:rPr lang="de-DE" sz="800" dirty="0"/>
              <a:t> </a:t>
            </a:r>
            <a:r>
              <a:rPr lang="de-DE" sz="800" dirty="0" err="1"/>
              <a:t>Professorship</a:t>
            </a:r>
            <a:r>
              <a:rPr lang="de-DE" sz="800" dirty="0"/>
              <a:t> </a:t>
            </a:r>
            <a:r>
              <a:rPr lang="de-DE" sz="800" dirty="0" err="1"/>
              <a:t>for</a:t>
            </a:r>
            <a:r>
              <a:rPr lang="de-DE" sz="800" dirty="0"/>
              <a:t> Adult and </a:t>
            </a:r>
            <a:r>
              <a:rPr lang="de-DE" sz="800" dirty="0" err="1"/>
              <a:t>Continuing</a:t>
            </a:r>
            <a:r>
              <a:rPr lang="de-DE" sz="800" dirty="0"/>
              <a:t> Education </a:t>
            </a:r>
            <a:r>
              <a:rPr lang="de-DE" sz="800" dirty="0" err="1"/>
              <a:t>is</a:t>
            </a:r>
            <a:r>
              <a:rPr lang="de-DE" sz="800" dirty="0"/>
              <a:t> </a:t>
            </a:r>
            <a:r>
              <a:rPr lang="de-DE" sz="800" dirty="0" err="1"/>
              <a:t>licensed</a:t>
            </a:r>
            <a:r>
              <a:rPr lang="de-DE" sz="800" dirty="0"/>
              <a:t> </a:t>
            </a:r>
            <a:r>
              <a:rPr lang="de-DE" sz="800" dirty="0" err="1"/>
              <a:t>under</a:t>
            </a:r>
            <a:r>
              <a:rPr lang="de-DE" sz="800" dirty="0"/>
              <a:t> CC BY-NC-SA 4.0. </a:t>
            </a:r>
            <a:r>
              <a:rPr lang="de-DE" sz="800" dirty="0" err="1"/>
              <a:t>To</a:t>
            </a:r>
            <a:r>
              <a:rPr lang="de-DE" sz="800" dirty="0"/>
              <a:t> </a:t>
            </a:r>
            <a:r>
              <a:rPr lang="de-DE" sz="800" dirty="0" err="1"/>
              <a:t>view</a:t>
            </a:r>
            <a:r>
              <a:rPr lang="de-DE" sz="800" dirty="0"/>
              <a:t> a </a:t>
            </a:r>
            <a:r>
              <a:rPr lang="de-DE" sz="800" dirty="0" err="1"/>
              <a:t>copy</a:t>
            </a:r>
            <a:r>
              <a:rPr lang="de-DE" sz="800" dirty="0"/>
              <a:t> </a:t>
            </a:r>
            <a:r>
              <a:rPr lang="de-DE" sz="800" dirty="0" err="1"/>
              <a:t>of</a:t>
            </a:r>
            <a:r>
              <a:rPr lang="de-DE" sz="800" dirty="0"/>
              <a:t> </a:t>
            </a:r>
            <a:r>
              <a:rPr lang="de-DE" sz="800" dirty="0" err="1"/>
              <a:t>this</a:t>
            </a:r>
            <a:r>
              <a:rPr lang="de-DE" sz="800" dirty="0"/>
              <a:t> </a:t>
            </a:r>
            <a:r>
              <a:rPr lang="de-DE" sz="800" dirty="0" err="1"/>
              <a:t>license</a:t>
            </a:r>
            <a:r>
              <a:rPr lang="de-DE" sz="800" dirty="0"/>
              <a:t>, </a:t>
            </a:r>
            <a:r>
              <a:rPr lang="de-DE" sz="800" dirty="0" err="1"/>
              <a:t>visit</a:t>
            </a:r>
            <a:r>
              <a:rPr lang="de-DE" sz="800" dirty="0"/>
              <a:t> https://creativecommons.org/licenses/by-nc-sa/4.0/</a:t>
            </a:r>
          </a:p>
        </p:txBody>
      </p:sp>
    </p:spTree>
    <p:extLst>
      <p:ext uri="{BB962C8B-B14F-4D97-AF65-F5344CB8AC3E}">
        <p14:creationId xmlns:p14="http://schemas.microsoft.com/office/powerpoint/2010/main" val="2027974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FAA03F-65FE-0A3C-292C-B415E470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358" y="1995496"/>
            <a:ext cx="7101283" cy="305602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 fontAlgn="t">
              <a:buNone/>
            </a:pPr>
            <a:r>
              <a:rPr lang="en-US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Was</a:t>
            </a:r>
            <a:r>
              <a:rPr lang="en-US" sz="3500" dirty="0">
                <a:solidFill>
                  <a:srgbClr val="000000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bedeutet</a:t>
            </a:r>
            <a:r>
              <a:rPr lang="en-US" sz="3500" dirty="0">
                <a:solidFill>
                  <a:srgbClr val="000000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eigentlich</a:t>
            </a:r>
            <a:r>
              <a:rPr lang="en-US" sz="3500" dirty="0">
                <a:solidFill>
                  <a:srgbClr val="000000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„Hybr</a:t>
            </a:r>
            <a:r>
              <a:rPr lang="en-US" sz="3500" dirty="0">
                <a:solidFill>
                  <a:srgbClr val="000000"/>
                </a:solidFill>
                <a:highlight>
                  <a:srgbClr val="ED7D31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IDD</a:t>
            </a:r>
            <a:r>
              <a:rPr lang="en-US" sz="3500" dirty="0">
                <a:solidFill>
                  <a:srgbClr val="000000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“?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27A9BDE-7DB7-AE3C-9016-A19A6C3C3D46}"/>
              </a:ext>
            </a:extLst>
          </p:cNvPr>
          <p:cNvSpPr txBox="1"/>
          <p:nvPr/>
        </p:nvSpPr>
        <p:spPr>
          <a:xfrm>
            <a:off x="3645700" y="3881967"/>
            <a:ext cx="63326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Interaktives</a:t>
            </a:r>
            <a:r>
              <a:rPr kumimoji="0" lang="en-GB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didaktisches</a:t>
            </a:r>
            <a:r>
              <a:rPr kumimoji="0" lang="en-GB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Design</a:t>
            </a:r>
            <a:r>
              <a:rPr kumimoji="0" lang="en-GB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cs typeface="Meta Offc" panose="020B0504030101020102" pitchFamily="34" charset="0"/>
              </a:rPr>
              <a:t>*</a:t>
            </a:r>
            <a:endParaRPr lang="en-GB" sz="3500" dirty="0">
              <a:solidFill>
                <a:prstClr val="black"/>
              </a:solidFill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		 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*Design </a:t>
            </a:r>
            <a:r>
              <a:rPr kumimoji="0" lang="en-GB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im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Sinne von Lehr-</a:t>
            </a:r>
            <a:r>
              <a:rPr kumimoji="0" lang="en-GB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Lern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-Gestaltung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E2002F6-27EF-CA56-1239-003ED999B4E8}"/>
              </a:ext>
            </a:extLst>
          </p:cNvPr>
          <p:cNvSpPr txBox="1"/>
          <p:nvPr/>
        </p:nvSpPr>
        <p:spPr>
          <a:xfrm>
            <a:off x="1919610" y="3881967"/>
            <a:ext cx="17972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0DEF9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Hybrides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597B912-36F1-C62A-5706-30423A307D34}"/>
              </a:ext>
            </a:extLst>
          </p:cNvPr>
          <p:cNvCxnSpPr>
            <a:cxnSpLocks/>
          </p:cNvCxnSpPr>
          <p:nvPr/>
        </p:nvCxnSpPr>
        <p:spPr>
          <a:xfrm>
            <a:off x="8687282" y="2667814"/>
            <a:ext cx="0" cy="1070811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BD0B44B1-ECB1-60B1-42AC-766574E0D3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17980" y="2824227"/>
            <a:ext cx="4872790" cy="914397"/>
          </a:xfrm>
          <a:prstGeom prst="bentConnector3">
            <a:avLst>
              <a:gd name="adj1" fmla="val 100370"/>
            </a:avLst>
          </a:prstGeom>
          <a:ln w="57150">
            <a:solidFill>
              <a:srgbClr val="D0DEF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E0D99725-9F8D-FBC7-1B08-FA55BB85DD5B}"/>
              </a:ext>
            </a:extLst>
          </p:cNvPr>
          <p:cNvCxnSpPr>
            <a:cxnSpLocks/>
          </p:cNvCxnSpPr>
          <p:nvPr/>
        </p:nvCxnSpPr>
        <p:spPr>
          <a:xfrm flipV="1">
            <a:off x="7690770" y="2667814"/>
            <a:ext cx="0" cy="180474"/>
          </a:xfrm>
          <a:prstGeom prst="line">
            <a:avLst/>
          </a:prstGeom>
          <a:ln w="57150">
            <a:solidFill>
              <a:srgbClr val="D0DEF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03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FAA03F-65FE-0A3C-292C-B415E470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089" y="2504158"/>
            <a:ext cx="9837821" cy="3476584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just" fontAlgn="t"/>
            <a:r>
              <a:rPr lang="de-DE" sz="245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Kennenlernen der grundlegenden Eigenschaften </a:t>
            </a:r>
            <a:r>
              <a:rPr lang="de-DE" sz="2450" dirty="0">
                <a:latin typeface="Meta Offc" panose="020B0504030101020102" pitchFamily="34" charset="0"/>
                <a:cs typeface="Meta Offc" panose="020B0504030101020102" pitchFamily="34" charset="0"/>
              </a:rPr>
              <a:t>hybrider Lehr-Lern-Settings </a:t>
            </a:r>
          </a:p>
          <a:p>
            <a:pPr algn="just" fontAlgn="t"/>
            <a:r>
              <a:rPr lang="de-DE" sz="245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Verstehen, warum es wichtig ist</a:t>
            </a:r>
            <a:r>
              <a:rPr lang="de-DE" sz="2450" dirty="0">
                <a:latin typeface="Meta Offc" panose="020B0504030101020102" pitchFamily="34" charset="0"/>
                <a:cs typeface="Meta Offc" panose="020B0504030101020102" pitchFamily="34" charset="0"/>
              </a:rPr>
              <a:t>, hybride Lehr-Lern-Settings durchzuführen </a:t>
            </a:r>
          </a:p>
          <a:p>
            <a:pPr algn="just" fontAlgn="t"/>
            <a:r>
              <a:rPr lang="de-DE" sz="245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Wissen, wie hybride Lehr-Lern-Settings technisch umgesetzt werden</a:t>
            </a:r>
            <a:r>
              <a:rPr lang="de-DE" sz="2450" dirty="0">
                <a:latin typeface="Meta Offc" panose="020B0504030101020102" pitchFamily="34" charset="0"/>
                <a:cs typeface="Meta Offc" panose="020B0504030101020102" pitchFamily="34" charset="0"/>
              </a:rPr>
              <a:t>, um den Aufbau und die Einrichtung des Settings selbst vornehmen zu können</a:t>
            </a:r>
          </a:p>
          <a:p>
            <a:pPr algn="just" fontAlgn="t"/>
            <a:r>
              <a:rPr lang="de-DE" sz="245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Reflektieren der sozialen Anforderungen</a:t>
            </a:r>
            <a:r>
              <a:rPr lang="de-DE" sz="2450" dirty="0">
                <a:latin typeface="Meta Offc" panose="020B0504030101020102" pitchFamily="34" charset="0"/>
                <a:cs typeface="Meta Offc" panose="020B0504030101020102" pitchFamily="34" charset="0"/>
              </a:rPr>
              <a:t>, die mit einer erfolgreichen Umsetzung hybride Lehr-Lern-Settings einhergehen</a:t>
            </a:r>
            <a:endParaRPr lang="en-GB" sz="2450" dirty="0">
              <a:latin typeface="Meta Offc" panose="020B0504030101020102" pitchFamily="34" charset="0"/>
              <a:cs typeface="Meta Offc" panose="020B0504030101020102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B2E36D6-C92F-55CA-0DA8-58D10495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089" y="877258"/>
            <a:ext cx="10223740" cy="1325563"/>
          </a:xfrm>
        </p:spPr>
        <p:txBody>
          <a:bodyPr>
            <a:normAutofit/>
          </a:bodyPr>
          <a:lstStyle/>
          <a:p>
            <a:r>
              <a:rPr lang="en-GB" sz="3500" b="0" dirty="0" err="1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Wofür</a:t>
            </a:r>
            <a:r>
              <a:rPr lang="en-GB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GB" sz="3500" b="0" dirty="0" err="1">
                <a:latin typeface="Meta Offc" panose="020B0504030101020102" pitchFamily="34" charset="0"/>
                <a:cs typeface="Meta Offc" panose="020B0504030101020102" pitchFamily="34" charset="0"/>
              </a:rPr>
              <a:t>ein</a:t>
            </a:r>
            <a:r>
              <a:rPr lang="en-GB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 Training?</a:t>
            </a:r>
          </a:p>
        </p:txBody>
      </p:sp>
    </p:spTree>
    <p:extLst>
      <p:ext uri="{BB962C8B-B14F-4D97-AF65-F5344CB8AC3E}">
        <p14:creationId xmlns:p14="http://schemas.microsoft.com/office/powerpoint/2010/main" val="247882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3936F37-6741-9B19-3AFD-5C1FEE136547}"/>
              </a:ext>
            </a:extLst>
          </p:cNvPr>
          <p:cNvSpPr/>
          <p:nvPr/>
        </p:nvSpPr>
        <p:spPr>
          <a:xfrm>
            <a:off x="1130060" y="2069432"/>
            <a:ext cx="9830708" cy="1039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FAA03F-65FE-0A3C-292C-B415E470E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060" y="2045367"/>
            <a:ext cx="9837821" cy="4517357"/>
          </a:xfrm>
          <a:noFill/>
        </p:spPr>
        <p:txBody>
          <a:bodyPr>
            <a:noAutofit/>
          </a:bodyPr>
          <a:lstStyle/>
          <a:p>
            <a:pPr marL="0" indent="0" algn="just" fontAlgn="t">
              <a:buNone/>
            </a:pPr>
            <a:r>
              <a:rPr lang="de-DE" sz="23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Lassen Sie uns Montagsmaler spielen. </a:t>
            </a:r>
            <a:r>
              <a:rPr lang="de-DE" sz="2300" dirty="0">
                <a:latin typeface="Meta Offc" panose="020B0504030101020102" pitchFamily="34" charset="0"/>
                <a:cs typeface="Meta Offc" panose="020B0504030101020102" pitchFamily="34" charset="0"/>
              </a:rPr>
              <a:t>Dazu stehen bitte alle Vor-Ort-Teilnehmenden auf und versammeln sich vor dem Smartboard. Alle Online-Teilnehmenden schalten bitte ihre Kamera und ihr Mikrofon ein.</a:t>
            </a:r>
          </a:p>
          <a:p>
            <a:pPr algn="just" fontAlgn="t"/>
            <a:r>
              <a:rPr lang="de-DE" sz="2300" dirty="0">
                <a:latin typeface="Meta Offc" panose="020B0504030101020102" pitchFamily="34" charset="0"/>
                <a:cs typeface="Meta Offc" panose="020B0504030101020102" pitchFamily="34" charset="0"/>
              </a:rPr>
              <a:t>Eine Person beginnt, indem sie sich unter Angabe ihres Namens, des Studiengangs und des Herkunftsorts vorstellt. Dann malt die Person ihren persönlichen Berufswunsch als Kind auf das </a:t>
            </a:r>
            <a:r>
              <a:rPr lang="de-DE" sz="2300" dirty="0">
                <a:highlight>
                  <a:srgbClr val="D0DEF9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Zoom-Whiteboard*</a:t>
            </a:r>
            <a:r>
              <a:rPr lang="de-DE" sz="2300" dirty="0">
                <a:latin typeface="Meta Offc" panose="020B0504030101020102" pitchFamily="34" charset="0"/>
                <a:cs typeface="Meta Offc" panose="020B0504030101020102" pitchFamily="34" charset="0"/>
              </a:rPr>
              <a:t>, ohne jemandem zu verraten, welchen Beruf sie zeichnet.</a:t>
            </a:r>
          </a:p>
          <a:p>
            <a:pPr algn="just" fontAlgn="t"/>
            <a:r>
              <a:rPr lang="de-DE" sz="2300" dirty="0">
                <a:latin typeface="Meta Offc" panose="020B0504030101020102" pitchFamily="34" charset="0"/>
                <a:cs typeface="Meta Offc" panose="020B0504030101020102" pitchFamily="34" charset="0"/>
              </a:rPr>
              <a:t>Sowohl die Vor-Ort-Teilnehmenden als auch die Online-Teilnehmenden müssen so schnell wie möglich laut raten, welchen Beruf die Person auf das Whiteboard malt.</a:t>
            </a:r>
          </a:p>
          <a:p>
            <a:pPr algn="just" fontAlgn="t"/>
            <a:r>
              <a:rPr lang="de-DE" sz="2300" dirty="0">
                <a:latin typeface="Meta Offc" panose="020B0504030101020102" pitchFamily="34" charset="0"/>
                <a:cs typeface="Meta Offc" panose="020B0504030101020102" pitchFamily="34" charset="0"/>
              </a:rPr>
              <a:t>Die Person, die als Erste die richtige Antwort errät, ist als Nächste an der Reihe, sich vorzustellen und den Beruf zu zeichnen, den sie als Kind ausüben wollte.</a:t>
            </a:r>
            <a:endParaRPr lang="en-GB" sz="2300" dirty="0">
              <a:latin typeface="Meta Offc" panose="020B0504030101020102" pitchFamily="34" charset="0"/>
              <a:cs typeface="Meta Offc" panose="020B0504030101020102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B2E36D6-C92F-55CA-0DA8-58D104953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60" y="877258"/>
            <a:ext cx="10223740" cy="1325563"/>
          </a:xfrm>
        </p:spPr>
        <p:txBody>
          <a:bodyPr>
            <a:normAutofit/>
          </a:bodyPr>
          <a:lstStyle/>
          <a:p>
            <a:r>
              <a:rPr lang="en-GB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Aber </a:t>
            </a:r>
            <a:r>
              <a:rPr lang="en-GB" sz="3500" b="0" dirty="0" err="1">
                <a:latin typeface="Meta Offc" panose="020B0504030101020102" pitchFamily="34" charset="0"/>
                <a:cs typeface="Meta Offc" panose="020B0504030101020102" pitchFamily="34" charset="0"/>
              </a:rPr>
              <a:t>zuerst</a:t>
            </a:r>
            <a:r>
              <a:rPr lang="en-GB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r>
              <a:rPr lang="en-GB" sz="3500" b="0" dirty="0" err="1">
                <a:latin typeface="Meta Offc" panose="020B0504030101020102" pitchFamily="34" charset="0"/>
                <a:cs typeface="Meta Offc" panose="020B0504030101020102" pitchFamily="34" charset="0"/>
              </a:rPr>
              <a:t>sind</a:t>
            </a:r>
            <a:r>
              <a:rPr lang="en-GB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 Sie </a:t>
            </a:r>
            <a:r>
              <a:rPr lang="en-GB" sz="3500" b="0" dirty="0" err="1">
                <a:latin typeface="Meta Offc" panose="020B0504030101020102" pitchFamily="34" charset="0"/>
                <a:cs typeface="Meta Offc" panose="020B0504030101020102" pitchFamily="34" charset="0"/>
              </a:rPr>
              <a:t>dran</a:t>
            </a:r>
            <a:r>
              <a:rPr lang="en-GB" sz="3500" b="0" dirty="0">
                <a:latin typeface="Meta Offc" panose="020B0504030101020102" pitchFamily="34" charset="0"/>
                <a:cs typeface="Meta Offc" panose="020B0504030101020102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45960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3402492B-A1B1-ECAA-84D9-228AEE90535C}"/>
              </a:ext>
            </a:extLst>
          </p:cNvPr>
          <p:cNvSpPr txBox="1"/>
          <p:nvPr/>
        </p:nvSpPr>
        <p:spPr>
          <a:xfrm>
            <a:off x="3173671" y="3759474"/>
            <a:ext cx="882974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(2) Um auf die Symbolleiste des</a:t>
            </a:r>
            <a:r>
              <a:rPr lang="de-DE" sz="2500" dirty="0">
                <a:solidFill>
                  <a:prstClr val="black"/>
                </a:solidFill>
                <a:highlight>
                  <a:srgbClr val="D0DEF9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 Zoom-Whiteboards</a:t>
            </a: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zuzugreifen, klicken Sie bitte auf </a:t>
            </a:r>
            <a:r>
              <a:rPr lang="de-DE" sz="2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„Whiteboard“.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eta Offc" panose="020B0504030101020102" pitchFamily="34" charset="0"/>
              <a:cs typeface="Meta Offc" panose="020B0504030101020102" pitchFamily="34" charset="0"/>
            </a:endParaRPr>
          </a:p>
        </p:txBody>
      </p:sp>
      <p:pic>
        <p:nvPicPr>
          <p:cNvPr id="16" name="Grafik 15" descr="Ein Bild, das Elektronisches Gerät, Gerät, Elektronik, Multimedia enthält.&#10;&#10;KI-generierte Inhalte können fehlerhaft sein.">
            <a:extLst>
              <a:ext uri="{FF2B5EF4-FFF2-40B4-BE49-F238E27FC236}">
                <a16:creationId xmlns:a16="http://schemas.microsoft.com/office/drawing/2014/main" id="{CAE38D2F-A54A-4493-67BB-5A41C4F86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8" y="2027669"/>
            <a:ext cx="1565209" cy="448994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4905E6-A55C-10F4-88E9-7F10654D3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77" y="1553415"/>
            <a:ext cx="8733901" cy="66544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BE4C924-C33F-1A6C-C464-F10648606F7B}"/>
              </a:ext>
            </a:extLst>
          </p:cNvPr>
          <p:cNvSpPr txBox="1"/>
          <p:nvPr/>
        </p:nvSpPr>
        <p:spPr>
          <a:xfrm>
            <a:off x="3194389" y="4824840"/>
            <a:ext cx="142045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(3) Nun erscheint die </a:t>
            </a:r>
            <a:r>
              <a:rPr lang="de-DE" sz="2500" dirty="0">
                <a:solidFill>
                  <a:prstClr val="black"/>
                </a:solidFill>
                <a:highlight>
                  <a:srgbClr val="D0DEF9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Symbolleiste des Zoom-Whiteboards</a:t>
            </a: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Klicken Sie auf        , um Linien, Pfeile oder Formen zu zeichnen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Um die letzte Änderung zu löschen, klicken Sie auf        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Um die gesamte Zeichnung zu löschen, klicken Sie bitte auf        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.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712CE71-5AC8-7ACB-A6F6-223FA8D980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8075" b="2642"/>
          <a:stretch/>
        </p:blipFill>
        <p:spPr>
          <a:xfrm>
            <a:off x="11278113" y="6014725"/>
            <a:ext cx="452437" cy="37556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39E700-00BE-DE2D-14A9-9454F9E41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0597" y="5665181"/>
            <a:ext cx="422277" cy="361951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AF58AEB9-4BFB-3EFC-1B56-FE086CD28D62}"/>
              </a:ext>
            </a:extLst>
          </p:cNvPr>
          <p:cNvSpPr/>
          <p:nvPr/>
        </p:nvSpPr>
        <p:spPr>
          <a:xfrm>
            <a:off x="8330680" y="2298288"/>
            <a:ext cx="1994419" cy="233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CE049431-14BE-7CDE-EAE4-C5DDB730D9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516" y="5279418"/>
            <a:ext cx="397453" cy="385763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15CD5091-0BD2-7434-B5D3-DDEACD2CEEA2}"/>
              </a:ext>
            </a:extLst>
          </p:cNvPr>
          <p:cNvSpPr/>
          <p:nvPr/>
        </p:nvSpPr>
        <p:spPr>
          <a:xfrm>
            <a:off x="7749618" y="1512775"/>
            <a:ext cx="786471" cy="751778"/>
          </a:xfrm>
          <a:prstGeom prst="roundRect">
            <a:avLst/>
          </a:prstGeom>
          <a:noFill/>
          <a:ln w="28575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002C565-7410-1490-3E7D-8C4FDBC63FAD}"/>
              </a:ext>
            </a:extLst>
          </p:cNvPr>
          <p:cNvSpPr txBox="1">
            <a:spLocks/>
          </p:cNvSpPr>
          <p:nvPr/>
        </p:nvSpPr>
        <p:spPr>
          <a:xfrm>
            <a:off x="871094" y="424156"/>
            <a:ext cx="108492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*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Verwendung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 des Zoom-Whiteboards für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Online-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eta Offc" panose="020B0504030101020102" pitchFamily="34" charset="0"/>
                <a:ea typeface="+mj-ea"/>
                <a:cs typeface="Meta Offc" panose="020B0504030101020102" pitchFamily="34" charset="0"/>
              </a:rPr>
              <a:t>Teilnehmende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86E947-9266-EA2D-8B0B-7C57DE9F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4389" y="2767263"/>
            <a:ext cx="8933447" cy="8617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500" dirty="0">
                <a:latin typeface="Meta Offc" panose="020B0504030101020102" pitchFamily="34" charset="0"/>
                <a:cs typeface="Meta Offc" panose="020B0504030101020102" pitchFamily="34" charset="0"/>
              </a:rPr>
              <a:t>(1) Am oberen oder unteren Bildschirmrand </a:t>
            </a:r>
            <a:br>
              <a:rPr lang="de-DE" sz="2500" dirty="0">
                <a:latin typeface="Meta Offc" panose="020B0504030101020102" pitchFamily="34" charset="0"/>
                <a:cs typeface="Meta Offc" panose="020B0504030101020102" pitchFamily="34" charset="0"/>
              </a:rPr>
            </a:br>
            <a:r>
              <a:rPr lang="de-DE" sz="2500" dirty="0">
                <a:latin typeface="Meta Offc" panose="020B0504030101020102" pitchFamily="34" charset="0"/>
                <a:cs typeface="Meta Offc" panose="020B0504030101020102" pitchFamily="34" charset="0"/>
              </a:rPr>
              <a:t>des Zoom-Meetings finden Sie die </a:t>
            </a:r>
            <a:r>
              <a:rPr lang="de-DE" sz="2500" dirty="0">
                <a:highlight>
                  <a:srgbClr val="ED7D31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Zoom-Symbolleiste.</a:t>
            </a:r>
            <a:r>
              <a:rPr lang="de-DE" sz="2500" dirty="0">
                <a:latin typeface="Meta Offc" panose="020B0504030101020102" pitchFamily="34" charset="0"/>
                <a:cs typeface="Meta Offc" panose="020B0504030101020102" pitchFamily="34" charset="0"/>
              </a:rPr>
              <a:t> </a:t>
            </a:r>
            <a:endParaRPr lang="en-US" sz="2500" dirty="0">
              <a:latin typeface="Meta Offc" panose="020B0504030101020102" pitchFamily="34" charset="0"/>
              <a:cs typeface="Meta Offc" panose="020B0504030101020102" pitchFamily="34" charset="0"/>
            </a:endParaRPr>
          </a:p>
        </p:txBody>
      </p:sp>
      <p:cxnSp>
        <p:nvCxnSpPr>
          <p:cNvPr id="28" name="Verbinder: gewinkelt 27">
            <a:extLst>
              <a:ext uri="{FF2B5EF4-FFF2-40B4-BE49-F238E27FC236}">
                <a16:creationId xmlns:a16="http://schemas.microsoft.com/office/drawing/2014/main" id="{390E41FF-88B4-00E4-7372-9A007A0B9428}"/>
              </a:ext>
            </a:extLst>
          </p:cNvPr>
          <p:cNvCxnSpPr>
            <a:cxnSpLocks/>
          </p:cNvCxnSpPr>
          <p:nvPr/>
        </p:nvCxnSpPr>
        <p:spPr>
          <a:xfrm rot="10800000">
            <a:off x="8552167" y="1880156"/>
            <a:ext cx="2943455" cy="2511887"/>
          </a:xfrm>
          <a:prstGeom prst="bentConnector3">
            <a:avLst>
              <a:gd name="adj1" fmla="val -2100"/>
            </a:avLst>
          </a:prstGeom>
          <a:ln w="381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FCC91089-826F-9D2A-0183-1E9CA381B2B6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78985" y="5057763"/>
            <a:ext cx="1715405" cy="861773"/>
          </a:xfrm>
          <a:prstGeom prst="bentConnector3">
            <a:avLst>
              <a:gd name="adj1" fmla="val 17736"/>
            </a:avLst>
          </a:prstGeom>
          <a:ln w="38100">
            <a:solidFill>
              <a:srgbClr val="D0DEF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850F7588-ECA2-537C-A913-10ADA18855EB}"/>
              </a:ext>
            </a:extLst>
          </p:cNvPr>
          <p:cNvCxnSpPr>
            <a:cxnSpLocks/>
          </p:cNvCxnSpPr>
          <p:nvPr/>
        </p:nvCxnSpPr>
        <p:spPr>
          <a:xfrm>
            <a:off x="9858375" y="4394424"/>
            <a:ext cx="163724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02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3E9609-D920-3617-AB94-3B13324BB746}"/>
              </a:ext>
            </a:extLst>
          </p:cNvPr>
          <p:cNvSpPr txBox="1">
            <a:spLocks/>
          </p:cNvSpPr>
          <p:nvPr/>
        </p:nvSpPr>
        <p:spPr>
          <a:xfrm>
            <a:off x="566681" y="2480365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lvl="0" algn="ctr"/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Welche </a:t>
            </a:r>
            <a:r>
              <a:rPr lang="de-DE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Erfahrungen mit digitalen Medien </a:t>
            </a: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haben </a:t>
            </a:r>
            <a:b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</a:b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Sie bereits </a:t>
            </a:r>
            <a:r>
              <a:rPr lang="de-DE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im Lehr-/Lernkontext</a:t>
            </a:r>
            <a:r>
              <a:rPr lang="de-DE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 gesammelt? </a:t>
            </a:r>
          </a:p>
          <a:p>
            <a:pPr lvl="0" algn="ctr"/>
            <a:r>
              <a:rPr lang="de-DE" sz="24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(Denken Sie dabei an Ihr Studium, Praktika, Nebenjobs usw.)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5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7CD5-89C5-613A-56F1-936E995F72FC}"/>
              </a:ext>
            </a:extLst>
          </p:cNvPr>
          <p:cNvSpPr txBox="1">
            <a:spLocks/>
          </p:cNvSpPr>
          <p:nvPr/>
        </p:nvSpPr>
        <p:spPr>
          <a:xfrm>
            <a:off x="625502" y="1557134"/>
            <a:ext cx="11058638" cy="189727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etaBold-Roman" panose="02000803000000000000"/>
                <a:ea typeface="+mj-ea"/>
                <a:cs typeface="+mj-cs"/>
              </a:defRPr>
            </a:lvl1pPr>
          </a:lstStyle>
          <a:p>
            <a:pPr lvl="0" algn="ctr"/>
            <a:r>
              <a:rPr lang="de-DE" sz="3500" dirty="0">
                <a:solidFill>
                  <a:srgbClr val="ED7D31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Warum </a:t>
            </a:r>
            <a:r>
              <a:rPr lang="de-DE" sz="3500" dirty="0">
                <a:latin typeface="Meta Offc" panose="020B0504030101020102" pitchFamily="34" charset="0"/>
                <a:cs typeface="Meta Offc" panose="020B0504030101020102" pitchFamily="34" charset="0"/>
              </a:rPr>
              <a:t>führen wir Lehrveranstaltungen in einem</a:t>
            </a:r>
          </a:p>
          <a:p>
            <a:pPr lvl="0" algn="ctr"/>
            <a:r>
              <a:rPr lang="de-DE" sz="3500" dirty="0" err="1">
                <a:latin typeface="Meta Offc" panose="020B0504030101020102" pitchFamily="34" charset="0"/>
                <a:cs typeface="Meta Offc" panose="020B0504030101020102" pitchFamily="34" charset="0"/>
              </a:rPr>
              <a:t>Hybr</a:t>
            </a:r>
            <a:r>
              <a:rPr lang="de-DE" sz="3500" dirty="0" err="1">
                <a:highlight>
                  <a:srgbClr val="ED7D31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IDD</a:t>
            </a:r>
            <a:r>
              <a:rPr lang="de-DE" sz="3500" dirty="0">
                <a:latin typeface="Meta Offc" panose="020B0504030101020102" pitchFamily="34" charset="0"/>
                <a:cs typeface="Meta Offc" panose="020B0504030101020102" pitchFamily="34" charset="0"/>
              </a:rPr>
              <a:t>-Setting durch?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eta Offc" panose="020B0504030101020102" pitchFamily="34" charset="0"/>
              <a:ea typeface="+mj-ea"/>
              <a:cs typeface="Meta Offc" panose="020B0504030101020102" pitchFamily="34" charset="0"/>
            </a:endParaRPr>
          </a:p>
        </p:txBody>
      </p:sp>
      <p:cxnSp>
        <p:nvCxnSpPr>
          <p:cNvPr id="3" name="Verbinder: gewinkelt 2">
            <a:extLst>
              <a:ext uri="{FF2B5EF4-FFF2-40B4-BE49-F238E27FC236}">
                <a16:creationId xmlns:a16="http://schemas.microsoft.com/office/drawing/2014/main" id="{37E80A10-3CDB-78F2-2BCB-33F50A382193}"/>
              </a:ext>
            </a:extLst>
          </p:cNvPr>
          <p:cNvCxnSpPr>
            <a:cxnSpLocks/>
          </p:cNvCxnSpPr>
          <p:nvPr/>
        </p:nvCxnSpPr>
        <p:spPr>
          <a:xfrm rot="5400000">
            <a:off x="3231414" y="3411222"/>
            <a:ext cx="1264917" cy="599437"/>
          </a:xfrm>
          <a:prstGeom prst="bentConnector3">
            <a:avLst>
              <a:gd name="adj1" fmla="val 50000"/>
            </a:avLst>
          </a:prstGeom>
          <a:ln w="57150">
            <a:solidFill>
              <a:srgbClr val="D0DEF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BF8D1A87-B22A-BC48-9C64-2531AA725F0F}"/>
              </a:ext>
            </a:extLst>
          </p:cNvPr>
          <p:cNvSpPr txBox="1"/>
          <p:nvPr/>
        </p:nvSpPr>
        <p:spPr>
          <a:xfrm>
            <a:off x="2454789" y="4504132"/>
            <a:ext cx="17972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0DEF9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Hybrides</a:t>
            </a:r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059812F0-747C-682E-FDDF-BE8530A7D394}"/>
              </a:ext>
            </a:extLst>
          </p:cNvPr>
          <p:cNvCxnSpPr>
            <a:cxnSpLocks/>
          </p:cNvCxnSpPr>
          <p:nvPr/>
        </p:nvCxnSpPr>
        <p:spPr>
          <a:xfrm>
            <a:off x="4714240" y="3241040"/>
            <a:ext cx="1503680" cy="1102358"/>
          </a:xfrm>
          <a:prstGeom prst="bentConnector3">
            <a:avLst>
              <a:gd name="adj1" fmla="val 97973"/>
            </a:avLst>
          </a:prstGeom>
          <a:ln w="57150">
            <a:solidFill>
              <a:srgbClr val="ED7D3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CF697FB7-180C-81AC-148B-D47E89DA51A4}"/>
              </a:ext>
            </a:extLst>
          </p:cNvPr>
          <p:cNvCxnSpPr>
            <a:cxnSpLocks/>
          </p:cNvCxnSpPr>
          <p:nvPr/>
        </p:nvCxnSpPr>
        <p:spPr>
          <a:xfrm>
            <a:off x="4714240" y="3078480"/>
            <a:ext cx="0" cy="193040"/>
          </a:xfrm>
          <a:prstGeom prst="line">
            <a:avLst/>
          </a:prstGeom>
          <a:ln w="57150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7D60EA57-11E2-B705-3B64-F81DE07D501E}"/>
              </a:ext>
            </a:extLst>
          </p:cNvPr>
          <p:cNvSpPr txBox="1"/>
          <p:nvPr/>
        </p:nvSpPr>
        <p:spPr>
          <a:xfrm>
            <a:off x="4163590" y="4504132"/>
            <a:ext cx="633269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Interaktives</a:t>
            </a:r>
            <a:r>
              <a:rPr kumimoji="0" lang="en-GB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GB" sz="3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didaktisches</a:t>
            </a:r>
            <a:r>
              <a:rPr kumimoji="0" lang="en-GB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Design</a:t>
            </a:r>
            <a:r>
              <a:rPr kumimoji="0" lang="en-GB" sz="3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cs typeface="Meta Offc" panose="020B0504030101020102" pitchFamily="34" charset="0"/>
              </a:rPr>
              <a:t>*</a:t>
            </a:r>
            <a:endParaRPr lang="en-GB" sz="3500" dirty="0">
              <a:solidFill>
                <a:prstClr val="black"/>
              </a:solidFill>
              <a:latin typeface="Meta Offc" panose="020B0504030101020102" pitchFamily="34" charset="0"/>
              <a:cs typeface="Meta Offc" panose="020B050403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		 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*Design </a:t>
            </a:r>
            <a:r>
              <a:rPr kumimoji="0" lang="en-GB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im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Sinne von Lehr-</a:t>
            </a:r>
            <a:r>
              <a:rPr kumimoji="0" lang="en-GB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Lern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-Gestaltung 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0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sitive Erfahrungen_mit Untertiteln">
            <a:hlinkClick r:id="" action="ppaction://media"/>
            <a:extLst>
              <a:ext uri="{FF2B5EF4-FFF2-40B4-BE49-F238E27FC236}">
                <a16:creationId xmlns:a16="http://schemas.microsoft.com/office/drawing/2014/main" id="{38D31509-C99B-83D5-841C-BA10ADDD9E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1382" y="726038"/>
            <a:ext cx="8110331" cy="456206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364931B-F36E-5613-8192-2CFE1CFBAE65}"/>
              </a:ext>
            </a:extLst>
          </p:cNvPr>
          <p:cNvSpPr txBox="1"/>
          <p:nvPr/>
        </p:nvSpPr>
        <p:spPr>
          <a:xfrm>
            <a:off x="1951382" y="5459371"/>
            <a:ext cx="811033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DigiTaKS* (2024): </a:t>
            </a:r>
            <a:r>
              <a:rPr kumimoji="0" lang="en-GB" sz="14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positive experiences have been made in synchronous-hybrid teaching-learning settings? Insights into synchronous-hybrid teaching learning settings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JMU Würzburg, 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https://video.uni-wuerzburg.de/iframe/?securecode=ccf5fa36eccdc1b575c38747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14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abgerufen</a:t>
            </a:r>
            <a:r>
              <a:rPr kumimoji="0" lang="en-GB" sz="14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 22.04.2025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Verbinder: gewinkelt 1">
            <a:extLst>
              <a:ext uri="{FF2B5EF4-FFF2-40B4-BE49-F238E27FC236}">
                <a16:creationId xmlns:a16="http://schemas.microsoft.com/office/drawing/2014/main" id="{1C485285-0D2B-543A-3ACA-2C2B08C98D84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80877" y="-86616"/>
            <a:ext cx="1925055" cy="1109300"/>
          </a:xfrm>
          <a:prstGeom prst="bentConnector3">
            <a:avLst>
              <a:gd name="adj1" fmla="val 99375"/>
            </a:avLst>
          </a:prstGeom>
          <a:ln w="57150">
            <a:solidFill>
              <a:srgbClr val="D0DEF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52422458-1BC3-3BA2-CBB3-78849DFDE78A}"/>
              </a:ext>
            </a:extLst>
          </p:cNvPr>
          <p:cNvSpPr txBox="1"/>
          <p:nvPr/>
        </p:nvSpPr>
        <p:spPr>
          <a:xfrm>
            <a:off x="4989721" y="1375922"/>
            <a:ext cx="598304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Interaktives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lang="en-GB" sz="3500" dirty="0">
                <a:solidFill>
                  <a:prstClr val="black"/>
                </a:solidFill>
                <a:highlight>
                  <a:srgbClr val="ED7D31"/>
                </a:highlight>
                <a:latin typeface="Meta Offc" panose="020B0504030101020102" pitchFamily="34" charset="0"/>
                <a:cs typeface="Meta Offc" panose="020B0504030101020102" pitchFamily="34" charset="0"/>
              </a:rPr>
              <a:t>d</a:t>
            </a:r>
            <a:r>
              <a:rPr kumimoji="0" lang="en-GB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idaktisches</a:t>
            </a: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ED7D31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Design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C642D9A-BF28-0051-B229-DD77A7E46249}"/>
              </a:ext>
            </a:extLst>
          </p:cNvPr>
          <p:cNvSpPr txBox="1"/>
          <p:nvPr/>
        </p:nvSpPr>
        <p:spPr>
          <a:xfrm>
            <a:off x="2521077" y="1375922"/>
            <a:ext cx="179728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0DEF9"/>
                </a:highlight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Hybrides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A6DE8BF-31DD-9FCF-FB10-4E0BED374FFA}"/>
              </a:ext>
            </a:extLst>
          </p:cNvPr>
          <p:cNvCxnSpPr>
            <a:cxnSpLocks/>
          </p:cNvCxnSpPr>
          <p:nvPr/>
        </p:nvCxnSpPr>
        <p:spPr>
          <a:xfrm>
            <a:off x="7984961" y="-139560"/>
            <a:ext cx="0" cy="1215187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FBDD6757-A569-6ECD-E111-0292E66B02F0}"/>
              </a:ext>
            </a:extLst>
          </p:cNvPr>
          <p:cNvCxnSpPr/>
          <p:nvPr/>
        </p:nvCxnSpPr>
        <p:spPr>
          <a:xfrm>
            <a:off x="3412444" y="2167597"/>
            <a:ext cx="0" cy="848116"/>
          </a:xfrm>
          <a:prstGeom prst="line">
            <a:avLst/>
          </a:prstGeom>
          <a:ln w="57150">
            <a:solidFill>
              <a:srgbClr val="D0DEF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DE3921DC-3570-783D-182D-2AB0D39A8BD8}"/>
              </a:ext>
            </a:extLst>
          </p:cNvPr>
          <p:cNvCxnSpPr>
            <a:cxnSpLocks/>
          </p:cNvCxnSpPr>
          <p:nvPr/>
        </p:nvCxnSpPr>
        <p:spPr>
          <a:xfrm>
            <a:off x="7984961" y="2167597"/>
            <a:ext cx="0" cy="848116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BF2A8281-EA36-8E07-E2FC-7448FCC7F644}"/>
              </a:ext>
            </a:extLst>
          </p:cNvPr>
          <p:cNvSpPr txBox="1"/>
          <p:nvPr/>
        </p:nvSpPr>
        <p:spPr>
          <a:xfrm>
            <a:off x="5969672" y="3425393"/>
            <a:ext cx="403057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Aktive Beteiligung aller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Aufeinander achten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Für sich selbst einstehen</a:t>
            </a:r>
          </a:p>
          <a:p>
            <a:pPr lvl="0" algn="ctr"/>
            <a:b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</a:b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…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unabhängig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von dem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Teilnahmemodus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b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</a:b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(online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oder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vor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 Ort)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5B52803-2531-CBDB-E262-AC99E5EB214A}"/>
              </a:ext>
            </a:extLst>
          </p:cNvPr>
          <p:cNvSpPr txBox="1"/>
          <p:nvPr/>
        </p:nvSpPr>
        <p:spPr>
          <a:xfrm>
            <a:off x="1397155" y="3425393"/>
            <a:ext cx="40305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ta Offc" panose="020B0504030101020102" pitchFamily="34" charset="0"/>
                <a:ea typeface="+mn-ea"/>
                <a:cs typeface="Meta Offc" panose="020B0504030101020102" pitchFamily="34" charset="0"/>
              </a:rPr>
              <a:t>Zugänglichkeit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Flexibilität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de-DE" sz="250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Selbstgesteuertes Lernen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de-DE" sz="2500" noProof="0" dirty="0">
                <a:solidFill>
                  <a:prstClr val="black"/>
                </a:solidFill>
                <a:latin typeface="Meta Offc" panose="020B0504030101020102" pitchFamily="34" charset="0"/>
                <a:cs typeface="Meta Offc" panose="020B0504030101020102" pitchFamily="34" charset="0"/>
              </a:rPr>
              <a:t>Zeitgemäße Lehre</a:t>
            </a:r>
            <a:endParaRPr kumimoji="0" lang="en-GB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ta Offc" panose="020B0504030101020102" pitchFamily="34" charset="0"/>
              <a:ea typeface="+mn-ea"/>
              <a:cs typeface="Meta Offc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5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750</Words>
  <Application>Microsoft Office PowerPoint</Application>
  <PresentationFormat>Breitbild</PresentationFormat>
  <Paragraphs>89</Paragraphs>
  <Slides>18</Slides>
  <Notes>17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Helvetica Neue</vt:lpstr>
      <vt:lpstr>Meta Offc</vt:lpstr>
      <vt:lpstr>MetaBold-Roman</vt:lpstr>
      <vt:lpstr>Wingdings</vt:lpstr>
      <vt:lpstr>Benutzerdefiniertes Design</vt:lpstr>
      <vt:lpstr>PowerPoint-Präsentation</vt:lpstr>
      <vt:lpstr>PowerPoint-Präsentation</vt:lpstr>
      <vt:lpstr>Wofür ein Training?</vt:lpstr>
      <vt:lpstr>Aber zuerst sind Sie dran…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Wie ist nun aber unser HybrIDD-Setting medientechnisch aufgebaut?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Fatima Suroji;Christina Hümmer;Lisa Breitschwerdt</dc:creator>
  <cp:lastModifiedBy>Frank Schenk</cp:lastModifiedBy>
  <cp:revision>28</cp:revision>
  <dcterms:created xsi:type="dcterms:W3CDTF">2026-01-20T10:39:17Z</dcterms:created>
  <dcterms:modified xsi:type="dcterms:W3CDTF">2026-04-14T12:32:05Z</dcterms:modified>
</cp:coreProperties>
</file>