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86" r:id="rId3"/>
    <p:sldId id="257" r:id="rId4"/>
    <p:sldId id="261" r:id="rId5"/>
    <p:sldId id="269" r:id="rId6"/>
    <p:sldId id="270" r:id="rId7"/>
    <p:sldId id="273" r:id="rId8"/>
    <p:sldId id="284" r:id="rId9"/>
    <p:sldId id="285" r:id="rId10"/>
    <p:sldId id="274" r:id="rId11"/>
    <p:sldId id="277" r:id="rId12"/>
    <p:sldId id="278" r:id="rId13"/>
    <p:sldId id="279" r:id="rId14"/>
    <p:sldId id="280" r:id="rId15"/>
    <p:sldId id="282" r:id="rId16"/>
    <p:sldId id="272" r:id="rId17"/>
    <p:sldId id="266" r:id="rId18"/>
    <p:sldId id="283" r:id="rId19"/>
    <p:sldId id="260" r:id="rId20"/>
    <p:sldId id="264" r:id="rId21"/>
    <p:sldId id="259" r:id="rId22"/>
    <p:sldId id="265" r:id="rId23"/>
    <p:sldId id="267" r:id="rId24"/>
  </p:sldIdLst>
  <p:sldSz cx="12192000" cy="6858000"/>
  <p:notesSz cx="6858000" cy="9144000"/>
  <p:defaultTextStyle>
    <a:defPPr rtl="0">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8568" autoAdjust="0"/>
  </p:normalViewPr>
  <p:slideViewPr>
    <p:cSldViewPr snapToGrid="0">
      <p:cViewPr varScale="1">
        <p:scale>
          <a:sx n="54" d="100"/>
          <a:sy n="54" d="100"/>
        </p:scale>
        <p:origin x="1896" y="66"/>
      </p:cViewPr>
      <p:guideLst/>
    </p:cSldViewPr>
  </p:slideViewPr>
  <p:notesTextViewPr>
    <p:cViewPr>
      <p:scale>
        <a:sx n="1" d="1"/>
        <a:sy n="1" d="1"/>
      </p:scale>
      <p:origin x="0" y="0"/>
    </p:cViewPr>
  </p:notesTextViewPr>
  <p:notesViewPr>
    <p:cSldViewPr snapToGrid="0">
      <p:cViewPr varScale="1">
        <p:scale>
          <a:sx n="90" d="100"/>
          <a:sy n="90" d="100"/>
        </p:scale>
        <p:origin x="37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69B5D2-2558-4062-916A-50D9A9DD0089}"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de-DE"/>
        </a:p>
      </dgm:t>
    </dgm:pt>
    <dgm:pt modelId="{CA3F0053-69EB-4053-AB20-CEF291458E99}">
      <dgm:prSet phldrT="[Text]"/>
      <dgm:spPr/>
      <dgm:t>
        <a:bodyPr/>
        <a:lstStyle/>
        <a:p>
          <a:r>
            <a:rPr lang="de-DE" dirty="0"/>
            <a:t>1 </a:t>
          </a:r>
          <a:r>
            <a:rPr lang="de-DE" dirty="0" err="1"/>
            <a:t>chicken</a:t>
          </a:r>
          <a:r>
            <a:rPr lang="de-DE" dirty="0"/>
            <a:t> (1.6 kg </a:t>
          </a:r>
          <a:r>
            <a:rPr lang="de-DE" dirty="0" err="1"/>
            <a:t>meat</a:t>
          </a:r>
          <a:r>
            <a:rPr lang="de-DE" dirty="0"/>
            <a:t>)</a:t>
          </a:r>
        </a:p>
      </dgm:t>
    </dgm:pt>
    <dgm:pt modelId="{FA5BEAA0-F6F4-43F4-81BE-DE5356B657AB}" type="parTrans" cxnId="{B7440D00-9277-4411-9BB9-20F39BF91B5D}">
      <dgm:prSet/>
      <dgm:spPr/>
      <dgm:t>
        <a:bodyPr/>
        <a:lstStyle/>
        <a:p>
          <a:endParaRPr lang="de-DE"/>
        </a:p>
      </dgm:t>
    </dgm:pt>
    <dgm:pt modelId="{840BCB41-1315-4E38-863F-39612A77DE1D}" type="sibTrans" cxnId="{B7440D00-9277-4411-9BB9-20F39BF91B5D}">
      <dgm:prSet/>
      <dgm:spPr/>
      <dgm:t>
        <a:bodyPr/>
        <a:lstStyle/>
        <a:p>
          <a:endParaRPr lang="de-DE"/>
        </a:p>
      </dgm:t>
    </dgm:pt>
    <dgm:pt modelId="{DFD2AA50-47B4-4C81-BCC2-AFCD3AE76CA6}">
      <dgm:prSet phldrT="[Text]"/>
      <dgm:spPr/>
      <dgm:t>
        <a:bodyPr/>
        <a:lstStyle/>
        <a:p>
          <a:r>
            <a:rPr lang="de-DE" dirty="0"/>
            <a:t>in ~ 6 weeks</a:t>
          </a:r>
        </a:p>
      </dgm:t>
    </dgm:pt>
    <dgm:pt modelId="{82F253DA-94AB-4B5C-BF8B-A22594215999}" type="parTrans" cxnId="{C4F6D074-D34E-4F1F-8BBC-A442F897F753}">
      <dgm:prSet/>
      <dgm:spPr/>
      <dgm:t>
        <a:bodyPr/>
        <a:lstStyle/>
        <a:p>
          <a:endParaRPr lang="de-DE"/>
        </a:p>
      </dgm:t>
    </dgm:pt>
    <dgm:pt modelId="{1ECF1814-14BB-4743-86B9-E85E8B88DF21}" type="sibTrans" cxnId="{C4F6D074-D34E-4F1F-8BBC-A442F897F753}">
      <dgm:prSet/>
      <dgm:spPr/>
      <dgm:t>
        <a:bodyPr/>
        <a:lstStyle/>
        <a:p>
          <a:endParaRPr lang="de-DE"/>
        </a:p>
      </dgm:t>
    </dgm:pt>
    <dgm:pt modelId="{54197334-B51C-47DF-9361-4A9112A2B040}">
      <dgm:prSet phldrT="[Text]"/>
      <dgm:spPr/>
      <dgm:t>
        <a:bodyPr/>
        <a:lstStyle/>
        <a:p>
          <a:r>
            <a:rPr lang="de-DE" dirty="0"/>
            <a:t>1 </a:t>
          </a:r>
          <a:r>
            <a:rPr lang="de-DE" dirty="0" err="1"/>
            <a:t>cow</a:t>
          </a:r>
          <a:r>
            <a:rPr lang="de-DE" dirty="0"/>
            <a:t> (275 kg </a:t>
          </a:r>
          <a:r>
            <a:rPr lang="de-DE" dirty="0" err="1"/>
            <a:t>meat</a:t>
          </a:r>
          <a:r>
            <a:rPr lang="de-DE" dirty="0"/>
            <a:t>)</a:t>
          </a:r>
        </a:p>
      </dgm:t>
    </dgm:pt>
    <dgm:pt modelId="{F8121B09-47D7-43A0-BDE2-A99CDFE38FE9}" type="parTrans" cxnId="{205CCAEE-3CE3-43B9-A061-703EF99C626A}">
      <dgm:prSet/>
      <dgm:spPr/>
      <dgm:t>
        <a:bodyPr/>
        <a:lstStyle/>
        <a:p>
          <a:endParaRPr lang="de-DE"/>
        </a:p>
      </dgm:t>
    </dgm:pt>
    <dgm:pt modelId="{31DA7E38-9244-4C8C-88E7-453A744E7731}" type="sibTrans" cxnId="{205CCAEE-3CE3-43B9-A061-703EF99C626A}">
      <dgm:prSet/>
      <dgm:spPr/>
      <dgm:t>
        <a:bodyPr/>
        <a:lstStyle/>
        <a:p>
          <a:endParaRPr lang="de-DE"/>
        </a:p>
      </dgm:t>
    </dgm:pt>
    <dgm:pt modelId="{62F4E842-4FAE-4E8B-90E4-262EF41FBC97}">
      <dgm:prSet phldrT="[Text]"/>
      <dgm:spPr/>
      <dgm:t>
        <a:bodyPr/>
        <a:lstStyle/>
        <a:p>
          <a:r>
            <a:rPr lang="de-DE" dirty="0"/>
            <a:t>275 kg </a:t>
          </a:r>
          <a:r>
            <a:rPr lang="de-DE" dirty="0" err="1"/>
            <a:t>meat</a:t>
          </a:r>
          <a:endParaRPr lang="de-DE" dirty="0"/>
        </a:p>
      </dgm:t>
    </dgm:pt>
    <dgm:pt modelId="{533C204F-E20B-4384-99B1-41C7FA4A7CBA}" type="parTrans" cxnId="{C201CAA2-D199-4D22-BBF6-0539F05137F3}">
      <dgm:prSet/>
      <dgm:spPr/>
      <dgm:t>
        <a:bodyPr/>
        <a:lstStyle/>
        <a:p>
          <a:endParaRPr lang="de-DE"/>
        </a:p>
      </dgm:t>
    </dgm:pt>
    <dgm:pt modelId="{FB082027-8B53-45AC-B2A4-99F9C144718C}" type="sibTrans" cxnId="{C201CAA2-D199-4D22-BBF6-0539F05137F3}">
      <dgm:prSet/>
      <dgm:spPr/>
      <dgm:t>
        <a:bodyPr/>
        <a:lstStyle/>
        <a:p>
          <a:endParaRPr lang="de-DE"/>
        </a:p>
      </dgm:t>
    </dgm:pt>
    <dgm:pt modelId="{471831E5-5364-4D71-8544-801E68153C6C}">
      <dgm:prSet phldrT="[Text]"/>
      <dgm:spPr/>
      <dgm:t>
        <a:bodyPr/>
        <a:lstStyle/>
        <a:p>
          <a:r>
            <a:rPr lang="de-DE" dirty="0"/>
            <a:t>172 </a:t>
          </a:r>
          <a:r>
            <a:rPr lang="de-DE" dirty="0" err="1"/>
            <a:t>chickens</a:t>
          </a:r>
          <a:r>
            <a:rPr lang="de-DE" dirty="0"/>
            <a:t>, each 1.6kg</a:t>
          </a:r>
        </a:p>
      </dgm:t>
    </dgm:pt>
    <dgm:pt modelId="{DCE03D07-8B2B-4537-8B4F-18674B4ABCC8}" type="parTrans" cxnId="{9B10E0BE-BB06-4DF3-AC48-1134970B68DE}">
      <dgm:prSet/>
      <dgm:spPr/>
      <dgm:t>
        <a:bodyPr/>
        <a:lstStyle/>
        <a:p>
          <a:endParaRPr lang="de-DE"/>
        </a:p>
      </dgm:t>
    </dgm:pt>
    <dgm:pt modelId="{0B0199BF-E53E-4F1A-A706-C7F637D09B4A}" type="sibTrans" cxnId="{9B10E0BE-BB06-4DF3-AC48-1134970B68DE}">
      <dgm:prSet/>
      <dgm:spPr/>
      <dgm:t>
        <a:bodyPr/>
        <a:lstStyle/>
        <a:p>
          <a:endParaRPr lang="de-DE"/>
        </a:p>
      </dgm:t>
    </dgm:pt>
    <dgm:pt modelId="{E8C915E9-1BCC-4F8E-8CF4-6C882A27F26B}">
      <dgm:prSet phldrT="[Text]"/>
      <dgm:spPr/>
      <dgm:t>
        <a:bodyPr/>
        <a:lstStyle/>
        <a:p>
          <a:r>
            <a:rPr lang="de-DE" dirty="0"/>
            <a:t>in ~ 24 month</a:t>
          </a:r>
        </a:p>
      </dgm:t>
    </dgm:pt>
    <dgm:pt modelId="{FCFA10B7-7146-4567-AA2F-68C943B7911E}" type="parTrans" cxnId="{EBD8ADBB-3A99-488B-B952-022EF7A1BB58}">
      <dgm:prSet/>
      <dgm:spPr/>
      <dgm:t>
        <a:bodyPr/>
        <a:lstStyle/>
        <a:p>
          <a:endParaRPr lang="de-DE"/>
        </a:p>
      </dgm:t>
    </dgm:pt>
    <dgm:pt modelId="{0E4E4BDB-5812-49AD-872E-918F8799C6C8}" type="sibTrans" cxnId="{EBD8ADBB-3A99-488B-B952-022EF7A1BB58}">
      <dgm:prSet/>
      <dgm:spPr/>
      <dgm:t>
        <a:bodyPr/>
        <a:lstStyle/>
        <a:p>
          <a:endParaRPr lang="de-DE"/>
        </a:p>
      </dgm:t>
    </dgm:pt>
    <dgm:pt modelId="{1277A205-4C69-4D44-8B7C-47D88C21CB71}" type="pres">
      <dgm:prSet presAssocID="{2169B5D2-2558-4062-916A-50D9A9DD0089}" presName="outerComposite" presStyleCnt="0">
        <dgm:presLayoutVars>
          <dgm:chMax val="2"/>
          <dgm:animLvl val="lvl"/>
          <dgm:resizeHandles val="exact"/>
        </dgm:presLayoutVars>
      </dgm:prSet>
      <dgm:spPr/>
    </dgm:pt>
    <dgm:pt modelId="{22B1BBA8-2CB3-4A18-836F-3ECB5F143257}" type="pres">
      <dgm:prSet presAssocID="{2169B5D2-2558-4062-916A-50D9A9DD0089}" presName="dummyMaxCanvas" presStyleCnt="0"/>
      <dgm:spPr/>
    </dgm:pt>
    <dgm:pt modelId="{5130199B-473A-4D05-96D1-F77A24C7DE73}" type="pres">
      <dgm:prSet presAssocID="{2169B5D2-2558-4062-916A-50D9A9DD0089}" presName="parentComposite" presStyleCnt="0"/>
      <dgm:spPr/>
    </dgm:pt>
    <dgm:pt modelId="{75FDE2A0-DB54-424A-A7A2-FBF9400B7237}" type="pres">
      <dgm:prSet presAssocID="{2169B5D2-2558-4062-916A-50D9A9DD0089}" presName="parent1" presStyleLbl="alignAccFollowNode1" presStyleIdx="0" presStyleCnt="4" custScaleX="218317" custScaleY="56794" custLinFactX="-11427" custLinFactNeighborX="-100000">
        <dgm:presLayoutVars>
          <dgm:chMax val="4"/>
        </dgm:presLayoutVars>
      </dgm:prSet>
      <dgm:spPr/>
    </dgm:pt>
    <dgm:pt modelId="{B05AD295-5FCE-4E4C-9D6C-B6F14589BBF2}" type="pres">
      <dgm:prSet presAssocID="{2169B5D2-2558-4062-916A-50D9A9DD0089}" presName="parent2" presStyleLbl="alignAccFollowNode1" presStyleIdx="1" presStyleCnt="4" custScaleX="233839" custScaleY="56795" custLinFactNeighborX="58072" custLinFactNeighborY="0">
        <dgm:presLayoutVars>
          <dgm:chMax val="4"/>
        </dgm:presLayoutVars>
      </dgm:prSet>
      <dgm:spPr/>
    </dgm:pt>
    <dgm:pt modelId="{6A01170D-446D-442B-AAAE-30C326EC849D}" type="pres">
      <dgm:prSet presAssocID="{2169B5D2-2558-4062-916A-50D9A9DD0089}" presName="childrenComposite" presStyleCnt="0"/>
      <dgm:spPr/>
    </dgm:pt>
    <dgm:pt modelId="{9D2B911F-1448-4441-B282-EE9BC332591D}" type="pres">
      <dgm:prSet presAssocID="{2169B5D2-2558-4062-916A-50D9A9DD0089}" presName="dummyMaxCanvas_ChildArea" presStyleCnt="0"/>
      <dgm:spPr/>
    </dgm:pt>
    <dgm:pt modelId="{627C11B2-26A9-4061-A7CC-938A3971FB53}" type="pres">
      <dgm:prSet presAssocID="{2169B5D2-2558-4062-916A-50D9A9DD0089}" presName="fulcrum" presStyleLbl="alignAccFollowNode1" presStyleIdx="2" presStyleCnt="4"/>
      <dgm:spPr/>
    </dgm:pt>
    <dgm:pt modelId="{2BE46B00-CF7D-4E6B-BF3B-66E0C5A6B6B2}" type="pres">
      <dgm:prSet presAssocID="{2169B5D2-2558-4062-916A-50D9A9DD0089}" presName="balance_13" presStyleLbl="alignAccFollowNode1" presStyleIdx="3" presStyleCnt="4">
        <dgm:presLayoutVars>
          <dgm:bulletEnabled val="1"/>
        </dgm:presLayoutVars>
      </dgm:prSet>
      <dgm:spPr/>
    </dgm:pt>
    <dgm:pt modelId="{EC907CE3-504A-4B93-8D5C-423832FDF82A}" type="pres">
      <dgm:prSet presAssocID="{2169B5D2-2558-4062-916A-50D9A9DD0089}" presName="right_13_1" presStyleLbl="node1" presStyleIdx="0" presStyleCnt="4" custLinFactY="-3063" custLinFactNeighborX="-4709" custLinFactNeighborY="-100000">
        <dgm:presLayoutVars>
          <dgm:bulletEnabled val="1"/>
        </dgm:presLayoutVars>
      </dgm:prSet>
      <dgm:spPr/>
    </dgm:pt>
    <dgm:pt modelId="{C11D4C3C-109E-4140-889D-CE6E2687AFC3}" type="pres">
      <dgm:prSet presAssocID="{2169B5D2-2558-4062-916A-50D9A9DD0089}" presName="right_13_2" presStyleLbl="node1" presStyleIdx="1" presStyleCnt="4" custLinFactX="-38432" custLinFactNeighborX="-100000" custLinFactNeighborY="-25406">
        <dgm:presLayoutVars>
          <dgm:bulletEnabled val="1"/>
        </dgm:presLayoutVars>
      </dgm:prSet>
      <dgm:spPr/>
    </dgm:pt>
    <dgm:pt modelId="{BB5EF0BB-E634-440F-951E-9F766F4DA013}" type="pres">
      <dgm:prSet presAssocID="{2169B5D2-2558-4062-916A-50D9A9DD0089}" presName="right_13_3" presStyleLbl="node1" presStyleIdx="2" presStyleCnt="4" custLinFactY="81475" custLinFactNeighborX="-15067" custLinFactNeighborY="100000">
        <dgm:presLayoutVars>
          <dgm:bulletEnabled val="1"/>
        </dgm:presLayoutVars>
      </dgm:prSet>
      <dgm:spPr/>
    </dgm:pt>
    <dgm:pt modelId="{85B1F4E4-E872-4195-B557-0C53F0E62574}" type="pres">
      <dgm:prSet presAssocID="{2169B5D2-2558-4062-916A-50D9A9DD0089}" presName="left_13_1" presStyleLbl="node1" presStyleIdx="3" presStyleCnt="4">
        <dgm:presLayoutVars>
          <dgm:bulletEnabled val="1"/>
        </dgm:presLayoutVars>
      </dgm:prSet>
      <dgm:spPr/>
    </dgm:pt>
  </dgm:ptLst>
  <dgm:cxnLst>
    <dgm:cxn modelId="{B7440D00-9277-4411-9BB9-20F39BF91B5D}" srcId="{2169B5D2-2558-4062-916A-50D9A9DD0089}" destId="{CA3F0053-69EB-4053-AB20-CEF291458E99}" srcOrd="0" destOrd="0" parTransId="{FA5BEAA0-F6F4-43F4-81BE-DE5356B657AB}" sibTransId="{840BCB41-1315-4E38-863F-39612A77DE1D}"/>
    <dgm:cxn modelId="{7D11280B-1D7E-4913-8AC4-1D2AEF207526}" type="presOf" srcId="{CA3F0053-69EB-4053-AB20-CEF291458E99}" destId="{75FDE2A0-DB54-424A-A7A2-FBF9400B7237}" srcOrd="0" destOrd="0" presId="urn:microsoft.com/office/officeart/2005/8/layout/balance1"/>
    <dgm:cxn modelId="{A2DB0828-2A79-4A23-A6E9-7323A40A5EAD}" type="presOf" srcId="{54197334-B51C-47DF-9361-4A9112A2B040}" destId="{B05AD295-5FCE-4E4C-9D6C-B6F14589BBF2}" srcOrd="0" destOrd="0" presId="urn:microsoft.com/office/officeart/2005/8/layout/balance1"/>
    <dgm:cxn modelId="{1917853E-90C5-4BAA-A15D-47B1C742CE7A}" type="presOf" srcId="{DFD2AA50-47B4-4C81-BCC2-AFCD3AE76CA6}" destId="{85B1F4E4-E872-4195-B557-0C53F0E62574}" srcOrd="0" destOrd="0" presId="urn:microsoft.com/office/officeart/2005/8/layout/balance1"/>
    <dgm:cxn modelId="{3B0A8E41-AD8B-4D5C-85DD-A554D0F7080B}" type="presOf" srcId="{E8C915E9-1BCC-4F8E-8CF4-6C882A27F26B}" destId="{BB5EF0BB-E634-440F-951E-9F766F4DA013}" srcOrd="0" destOrd="0" presId="urn:microsoft.com/office/officeart/2005/8/layout/balance1"/>
    <dgm:cxn modelId="{C4F6D074-D34E-4F1F-8BBC-A442F897F753}" srcId="{CA3F0053-69EB-4053-AB20-CEF291458E99}" destId="{DFD2AA50-47B4-4C81-BCC2-AFCD3AE76CA6}" srcOrd="0" destOrd="0" parTransId="{82F253DA-94AB-4B5C-BF8B-A22594215999}" sibTransId="{1ECF1814-14BB-4743-86B9-E85E8B88DF21}"/>
    <dgm:cxn modelId="{12683E7F-432C-4BD3-B7A1-93A022C458FB}" type="presOf" srcId="{62F4E842-4FAE-4E8B-90E4-262EF41FBC97}" destId="{EC907CE3-504A-4B93-8D5C-423832FDF82A}" srcOrd="0" destOrd="0" presId="urn:microsoft.com/office/officeart/2005/8/layout/balance1"/>
    <dgm:cxn modelId="{4DB11793-755E-40CD-9BC9-79C10D195815}" type="presOf" srcId="{2169B5D2-2558-4062-916A-50D9A9DD0089}" destId="{1277A205-4C69-4D44-8B7C-47D88C21CB71}" srcOrd="0" destOrd="0" presId="urn:microsoft.com/office/officeart/2005/8/layout/balance1"/>
    <dgm:cxn modelId="{C201CAA2-D199-4D22-BBF6-0539F05137F3}" srcId="{54197334-B51C-47DF-9361-4A9112A2B040}" destId="{62F4E842-4FAE-4E8B-90E4-262EF41FBC97}" srcOrd="0" destOrd="0" parTransId="{533C204F-E20B-4384-99B1-41C7FA4A7CBA}" sibTransId="{FB082027-8B53-45AC-B2A4-99F9C144718C}"/>
    <dgm:cxn modelId="{EBD8ADBB-3A99-488B-B952-022EF7A1BB58}" srcId="{54197334-B51C-47DF-9361-4A9112A2B040}" destId="{E8C915E9-1BCC-4F8E-8CF4-6C882A27F26B}" srcOrd="2" destOrd="0" parTransId="{FCFA10B7-7146-4567-AA2F-68C943B7911E}" sibTransId="{0E4E4BDB-5812-49AD-872E-918F8799C6C8}"/>
    <dgm:cxn modelId="{9B10E0BE-BB06-4DF3-AC48-1134970B68DE}" srcId="{54197334-B51C-47DF-9361-4A9112A2B040}" destId="{471831E5-5364-4D71-8544-801E68153C6C}" srcOrd="1" destOrd="0" parTransId="{DCE03D07-8B2B-4537-8B4F-18674B4ABCC8}" sibTransId="{0B0199BF-E53E-4F1A-A706-C7F637D09B4A}"/>
    <dgm:cxn modelId="{F948AEDE-C01D-4E00-9B5F-F7A113A9A0D7}" type="presOf" srcId="{471831E5-5364-4D71-8544-801E68153C6C}" destId="{C11D4C3C-109E-4140-889D-CE6E2687AFC3}" srcOrd="0" destOrd="0" presId="urn:microsoft.com/office/officeart/2005/8/layout/balance1"/>
    <dgm:cxn modelId="{205CCAEE-3CE3-43B9-A061-703EF99C626A}" srcId="{2169B5D2-2558-4062-916A-50D9A9DD0089}" destId="{54197334-B51C-47DF-9361-4A9112A2B040}" srcOrd="1" destOrd="0" parTransId="{F8121B09-47D7-43A0-BDE2-A99CDFE38FE9}" sibTransId="{31DA7E38-9244-4C8C-88E7-453A744E7731}"/>
    <dgm:cxn modelId="{22A174E6-1050-4A39-9F4E-57BF9B5A3621}" type="presParOf" srcId="{1277A205-4C69-4D44-8B7C-47D88C21CB71}" destId="{22B1BBA8-2CB3-4A18-836F-3ECB5F143257}" srcOrd="0" destOrd="0" presId="urn:microsoft.com/office/officeart/2005/8/layout/balance1"/>
    <dgm:cxn modelId="{290D99D4-151D-48D8-9F03-7580D28783F6}" type="presParOf" srcId="{1277A205-4C69-4D44-8B7C-47D88C21CB71}" destId="{5130199B-473A-4D05-96D1-F77A24C7DE73}" srcOrd="1" destOrd="0" presId="urn:microsoft.com/office/officeart/2005/8/layout/balance1"/>
    <dgm:cxn modelId="{E84A72A5-DA10-44FC-84C2-298D66053CC6}" type="presParOf" srcId="{5130199B-473A-4D05-96D1-F77A24C7DE73}" destId="{75FDE2A0-DB54-424A-A7A2-FBF9400B7237}" srcOrd="0" destOrd="0" presId="urn:microsoft.com/office/officeart/2005/8/layout/balance1"/>
    <dgm:cxn modelId="{8E206CB4-7E0D-46DC-B121-36CB4008E1A6}" type="presParOf" srcId="{5130199B-473A-4D05-96D1-F77A24C7DE73}" destId="{B05AD295-5FCE-4E4C-9D6C-B6F14589BBF2}" srcOrd="1" destOrd="0" presId="urn:microsoft.com/office/officeart/2005/8/layout/balance1"/>
    <dgm:cxn modelId="{18529E2C-BECF-473E-9A3E-FE56E96DBBC0}" type="presParOf" srcId="{1277A205-4C69-4D44-8B7C-47D88C21CB71}" destId="{6A01170D-446D-442B-AAAE-30C326EC849D}" srcOrd="2" destOrd="0" presId="urn:microsoft.com/office/officeart/2005/8/layout/balance1"/>
    <dgm:cxn modelId="{9D186A72-890A-4E20-A9D4-2B5632DA8CFF}" type="presParOf" srcId="{6A01170D-446D-442B-AAAE-30C326EC849D}" destId="{9D2B911F-1448-4441-B282-EE9BC332591D}" srcOrd="0" destOrd="0" presId="urn:microsoft.com/office/officeart/2005/8/layout/balance1"/>
    <dgm:cxn modelId="{06B1B010-E343-468A-B621-BC27FF5CAD13}" type="presParOf" srcId="{6A01170D-446D-442B-AAAE-30C326EC849D}" destId="{627C11B2-26A9-4061-A7CC-938A3971FB53}" srcOrd="1" destOrd="0" presId="urn:microsoft.com/office/officeart/2005/8/layout/balance1"/>
    <dgm:cxn modelId="{0795ABBF-D11F-4DC2-A537-09C198E4F2D5}" type="presParOf" srcId="{6A01170D-446D-442B-AAAE-30C326EC849D}" destId="{2BE46B00-CF7D-4E6B-BF3B-66E0C5A6B6B2}" srcOrd="2" destOrd="0" presId="urn:microsoft.com/office/officeart/2005/8/layout/balance1"/>
    <dgm:cxn modelId="{01F52204-A0F8-4937-913D-9B0DDE752F26}" type="presParOf" srcId="{6A01170D-446D-442B-AAAE-30C326EC849D}" destId="{EC907CE3-504A-4B93-8D5C-423832FDF82A}" srcOrd="3" destOrd="0" presId="urn:microsoft.com/office/officeart/2005/8/layout/balance1"/>
    <dgm:cxn modelId="{DC5BA9A7-6BF4-4B65-8D1F-79CF0E9C56C8}" type="presParOf" srcId="{6A01170D-446D-442B-AAAE-30C326EC849D}" destId="{C11D4C3C-109E-4140-889D-CE6E2687AFC3}" srcOrd="4" destOrd="0" presId="urn:microsoft.com/office/officeart/2005/8/layout/balance1"/>
    <dgm:cxn modelId="{B39CEE6B-1355-4A71-BFF2-40D8252DB600}" type="presParOf" srcId="{6A01170D-446D-442B-AAAE-30C326EC849D}" destId="{BB5EF0BB-E634-440F-951E-9F766F4DA013}" srcOrd="5" destOrd="0" presId="urn:microsoft.com/office/officeart/2005/8/layout/balance1"/>
    <dgm:cxn modelId="{DD6EDA26-77D2-402A-98E8-3C4B622284D3}" type="presParOf" srcId="{6A01170D-446D-442B-AAAE-30C326EC849D}" destId="{85B1F4E4-E872-4195-B557-0C53F0E62574}" srcOrd="6"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FDE2A0-DB54-424A-A7A2-FBF9400B7237}">
      <dsp:nvSpPr>
        <dsp:cNvPr id="0" name=""/>
        <dsp:cNvSpPr/>
      </dsp:nvSpPr>
      <dsp:spPr>
        <a:xfrm>
          <a:off x="14656" y="188977"/>
          <a:ext cx="3437612" cy="49682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t>1 </a:t>
          </a:r>
          <a:r>
            <a:rPr lang="de-DE" sz="2000" kern="1200" dirty="0" err="1"/>
            <a:t>chicken</a:t>
          </a:r>
          <a:r>
            <a:rPr lang="de-DE" sz="2000" kern="1200" dirty="0"/>
            <a:t> (1.6 kg </a:t>
          </a:r>
          <a:r>
            <a:rPr lang="de-DE" sz="2000" kern="1200" dirty="0" err="1"/>
            <a:t>meat</a:t>
          </a:r>
          <a:r>
            <a:rPr lang="de-DE" sz="2000" kern="1200" dirty="0"/>
            <a:t>)</a:t>
          </a:r>
        </a:p>
      </dsp:txBody>
      <dsp:txXfrm>
        <a:off x="29207" y="203528"/>
        <a:ext cx="3408510" cy="467718"/>
      </dsp:txXfrm>
    </dsp:sp>
    <dsp:sp modelId="{B05AD295-5FCE-4E4C-9D6C-B6F14589BBF2}">
      <dsp:nvSpPr>
        <dsp:cNvPr id="0" name=""/>
        <dsp:cNvSpPr/>
      </dsp:nvSpPr>
      <dsp:spPr>
        <a:xfrm>
          <a:off x="4835795" y="188973"/>
          <a:ext cx="3682021" cy="49682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t>1 </a:t>
          </a:r>
          <a:r>
            <a:rPr lang="de-DE" sz="2000" kern="1200" dirty="0" err="1"/>
            <a:t>cow</a:t>
          </a:r>
          <a:r>
            <a:rPr lang="de-DE" sz="2000" kern="1200" dirty="0"/>
            <a:t> (275 kg </a:t>
          </a:r>
          <a:r>
            <a:rPr lang="de-DE" sz="2000" kern="1200" dirty="0" err="1"/>
            <a:t>meat</a:t>
          </a:r>
          <a:r>
            <a:rPr lang="de-DE" sz="2000" kern="1200" dirty="0"/>
            <a:t>)</a:t>
          </a:r>
        </a:p>
      </dsp:txBody>
      <dsp:txXfrm>
        <a:off x="4850347" y="203525"/>
        <a:ext cx="3652917" cy="467725"/>
      </dsp:txXfrm>
    </dsp:sp>
    <dsp:sp modelId="{627C11B2-26A9-4061-A7CC-938A3971FB53}">
      <dsp:nvSpPr>
        <dsp:cNvPr id="0" name=""/>
        <dsp:cNvSpPr/>
      </dsp:nvSpPr>
      <dsp:spPr>
        <a:xfrm>
          <a:off x="4358259" y="3717798"/>
          <a:ext cx="656082" cy="656082"/>
        </a:xfrm>
        <a:prstGeom prst="triangl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E46B00-CF7D-4E6B-BF3B-66E0C5A6B6B2}">
      <dsp:nvSpPr>
        <dsp:cNvPr id="0" name=""/>
        <dsp:cNvSpPr/>
      </dsp:nvSpPr>
      <dsp:spPr>
        <a:xfrm rot="240000">
          <a:off x="2717452" y="3436659"/>
          <a:ext cx="3937694" cy="27535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907CE3-504A-4B93-8D5C-423832FDF82A}">
      <dsp:nvSpPr>
        <dsp:cNvPr id="0" name=""/>
        <dsp:cNvSpPr/>
      </dsp:nvSpPr>
      <dsp:spPr>
        <a:xfrm rot="240000">
          <a:off x="5005488" y="1882708"/>
          <a:ext cx="1571102" cy="7319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dirty="0"/>
            <a:t>275 kg </a:t>
          </a:r>
          <a:r>
            <a:rPr lang="de-DE" sz="1700" kern="1200" dirty="0" err="1"/>
            <a:t>meat</a:t>
          </a:r>
          <a:endParaRPr lang="de-DE" sz="1700" kern="1200" dirty="0"/>
        </a:p>
      </dsp:txBody>
      <dsp:txXfrm>
        <a:off x="5041220" y="1918440"/>
        <a:ext cx="1499638" cy="660509"/>
      </dsp:txXfrm>
    </dsp:sp>
    <dsp:sp modelId="{C11D4C3C-109E-4140-889D-CE6E2687AFC3}">
      <dsp:nvSpPr>
        <dsp:cNvPr id="0" name=""/>
        <dsp:cNvSpPr/>
      </dsp:nvSpPr>
      <dsp:spPr>
        <a:xfrm rot="240000">
          <a:off x="2898262" y="1747561"/>
          <a:ext cx="1571102" cy="7319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dirty="0"/>
            <a:t>172 </a:t>
          </a:r>
          <a:r>
            <a:rPr lang="de-DE" sz="1700" kern="1200" dirty="0" err="1"/>
            <a:t>chickens</a:t>
          </a:r>
          <a:r>
            <a:rPr lang="de-DE" sz="1700" kern="1200" dirty="0"/>
            <a:t>, each 1.6kg</a:t>
          </a:r>
        </a:p>
      </dsp:txBody>
      <dsp:txXfrm>
        <a:off x="2933994" y="1783293"/>
        <a:ext cx="1499638" cy="660509"/>
      </dsp:txXfrm>
    </dsp:sp>
    <dsp:sp modelId="{BB5EF0BB-E634-440F-951E-9F766F4DA013}">
      <dsp:nvSpPr>
        <dsp:cNvPr id="0" name=""/>
        <dsp:cNvSpPr/>
      </dsp:nvSpPr>
      <dsp:spPr>
        <a:xfrm rot="240000">
          <a:off x="4951582" y="2715114"/>
          <a:ext cx="1571102" cy="7319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dirty="0"/>
            <a:t>in ~ 24 month</a:t>
          </a:r>
        </a:p>
      </dsp:txBody>
      <dsp:txXfrm>
        <a:off x="4987314" y="2750846"/>
        <a:ext cx="1499638" cy="660509"/>
      </dsp:txXfrm>
    </dsp:sp>
    <dsp:sp modelId="{85B1F4E4-E872-4195-B557-0C53F0E62574}">
      <dsp:nvSpPr>
        <dsp:cNvPr id="0" name=""/>
        <dsp:cNvSpPr/>
      </dsp:nvSpPr>
      <dsp:spPr>
        <a:xfrm rot="240000">
          <a:off x="2829147" y="2590756"/>
          <a:ext cx="1571102" cy="7319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dirty="0"/>
            <a:t>in ~ 6 weeks</a:t>
          </a:r>
        </a:p>
      </dsp:txBody>
      <dsp:txXfrm>
        <a:off x="2864879" y="2626488"/>
        <a:ext cx="1499638" cy="660509"/>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3E922E9F-0F72-482C-9C67-90759E1108B3}" type="datetime1">
              <a:rPr lang="de-DE" smtClean="0"/>
              <a:t>22.09.2025</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73F7AA83-DE31-4E93-AB07-EF7FB05F6670}" type="slidenum">
              <a:rPr lang="de-DE" smtClean="0"/>
              <a:pPr algn="r" rtl="0"/>
              <a:t>‹Nr.›</a:t>
            </a:fld>
            <a:endParaRPr lang="de-DE" dirty="0"/>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35EFE3CE-AA4A-4E8E-953C-E13C23B407D1}" type="datetime1">
              <a:rPr lang="de-DE" smtClean="0"/>
              <a:pPr/>
              <a:t>22.09.2025</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DE" dirty="0"/>
              <a:t>Textmasterformat durch Klicken bearbeiten</a:t>
            </a:r>
          </a:p>
          <a:p>
            <a:pPr lvl="1" rtl="0"/>
            <a:r>
              <a:rPr lang="de-DE" dirty="0"/>
              <a:t>Zweite Ebene</a:t>
            </a:r>
          </a:p>
          <a:p>
            <a:pPr lvl="2" rtl="0"/>
            <a:r>
              <a:rPr lang="de-DE" dirty="0"/>
              <a:t>Dritte Ebene</a:t>
            </a:r>
          </a:p>
          <a:p>
            <a:pPr lvl="3" rtl="0"/>
            <a:r>
              <a:rPr lang="de-DE" dirty="0"/>
              <a:t>Vierte Ebene</a:t>
            </a:r>
          </a:p>
          <a:p>
            <a:pPr lvl="4" rtl="0"/>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935E2820-AFE1-45FA-949E-17BDB534E1DC}" type="slidenum">
              <a:rPr lang="de-DE" smtClean="0"/>
              <a:pPr/>
              <a:t>‹Nr.›</a:t>
            </a:fld>
            <a:endParaRPr lang="de-DE" dirty="0"/>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r>
              <a:rPr lang="de-DE" dirty="0"/>
              <a:t>Disclaimer: when </a:t>
            </a:r>
            <a:r>
              <a:rPr lang="de-DE" dirty="0" err="1"/>
              <a:t>talking</a:t>
            </a:r>
            <a:r>
              <a:rPr lang="de-DE" dirty="0"/>
              <a:t> </a:t>
            </a:r>
            <a:r>
              <a:rPr lang="de-DE" dirty="0" err="1"/>
              <a:t>about</a:t>
            </a:r>
            <a:r>
              <a:rPr lang="de-DE" dirty="0"/>
              <a:t> „</a:t>
            </a:r>
            <a:r>
              <a:rPr lang="de-DE" dirty="0" err="1"/>
              <a:t>animals</a:t>
            </a:r>
            <a:r>
              <a:rPr lang="de-DE" dirty="0"/>
              <a:t>“ I‘m </a:t>
            </a:r>
            <a:r>
              <a:rPr lang="de-DE" dirty="0" err="1"/>
              <a:t>referring</a:t>
            </a:r>
            <a:r>
              <a:rPr lang="de-DE" dirty="0"/>
              <a:t> to non-human </a:t>
            </a:r>
            <a:r>
              <a:rPr lang="de-DE" dirty="0" err="1"/>
              <a:t>animals</a:t>
            </a:r>
            <a:r>
              <a:rPr lang="de-DE" dirty="0"/>
              <a:t>.</a:t>
            </a:r>
          </a:p>
          <a:p>
            <a:pPr rtl="0"/>
            <a:r>
              <a:rPr lang="de-DE" dirty="0"/>
              <a:t>Language </a:t>
            </a:r>
            <a:r>
              <a:rPr lang="de-DE" dirty="0" err="1"/>
              <a:t>shapes</a:t>
            </a:r>
            <a:r>
              <a:rPr lang="de-DE" dirty="0"/>
              <a:t> our thinking and thinking changes our </a:t>
            </a:r>
            <a:r>
              <a:rPr lang="de-DE" dirty="0" err="1"/>
              <a:t>actions</a:t>
            </a:r>
            <a:r>
              <a:rPr lang="de-DE" dirty="0"/>
              <a:t>!</a:t>
            </a:r>
          </a:p>
        </p:txBody>
      </p:sp>
      <p:sp>
        <p:nvSpPr>
          <p:cNvPr id="4" name="Foliennummernplatzhalter 3"/>
          <p:cNvSpPr>
            <a:spLocks noGrp="1"/>
          </p:cNvSpPr>
          <p:nvPr>
            <p:ph type="sldNum" sz="quarter" idx="10"/>
          </p:nvPr>
        </p:nvSpPr>
        <p:spPr/>
        <p:txBody>
          <a:bodyPr rtlCol="0"/>
          <a:lstStyle/>
          <a:p>
            <a:pPr rtl="0"/>
            <a:fld id="{935E2820-AFE1-45FA-949E-17BDB534E1DC}" type="slidenum">
              <a:rPr lang="en-US" smtClean="0"/>
              <a:t>1</a:t>
            </a:fld>
            <a:endParaRPr lang="en-US"/>
          </a:p>
        </p:txBody>
      </p:sp>
    </p:spTree>
    <p:extLst>
      <p:ext uri="{BB962C8B-B14F-4D97-AF65-F5344CB8AC3E}">
        <p14:creationId xmlns:p14="http://schemas.microsoft.com/office/powerpoint/2010/main" val="306991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Figure 1. Species reported to have gone extinct due to trade or harvest for trade, by class. Based on the literature reviewed and species </a:t>
            </a:r>
            <a:r>
              <a:rPr lang="en-US" dirty="0" err="1"/>
              <a:t>categorised</a:t>
            </a:r>
            <a:r>
              <a:rPr lang="en-US" dirty="0"/>
              <a:t> as Extinct on the IUCN Red List of Threatened Species Version 2022-1.</a:t>
            </a:r>
          </a:p>
        </p:txBody>
      </p:sp>
      <p:sp>
        <p:nvSpPr>
          <p:cNvPr id="4" name="Foliennummernplatzhalter 3"/>
          <p:cNvSpPr>
            <a:spLocks noGrp="1"/>
          </p:cNvSpPr>
          <p:nvPr>
            <p:ph type="sldNum" sz="quarter" idx="5"/>
          </p:nvPr>
        </p:nvSpPr>
        <p:spPr/>
        <p:txBody>
          <a:bodyPr/>
          <a:lstStyle/>
          <a:p>
            <a:fld id="{935E2820-AFE1-45FA-949E-17BDB534E1DC}" type="slidenum">
              <a:rPr lang="de-DE" smtClean="0"/>
              <a:pPr/>
              <a:t>11</a:t>
            </a:fld>
            <a:endParaRPr lang="de-DE" dirty="0"/>
          </a:p>
        </p:txBody>
      </p:sp>
    </p:spTree>
    <p:extLst>
      <p:ext uri="{BB962C8B-B14F-4D97-AF65-F5344CB8AC3E}">
        <p14:creationId xmlns:p14="http://schemas.microsoft.com/office/powerpoint/2010/main" val="3463178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Figure 1. Species reported to have gone extinct due to trade or harvest for trade, by class. Based on the literature reviewed and species </a:t>
            </a:r>
            <a:r>
              <a:rPr lang="en-US" dirty="0" err="1"/>
              <a:t>categorised</a:t>
            </a:r>
            <a:r>
              <a:rPr lang="en-US" dirty="0"/>
              <a:t> as Extinct on the IUCN Red List of Threatened Species Version 2022-1.</a:t>
            </a:r>
          </a:p>
          <a:p>
            <a:r>
              <a:rPr lang="en-US" dirty="0"/>
              <a:t>- Similarly, 15 </a:t>
            </a:r>
            <a:r>
              <a:rPr lang="en-US" i="1" dirty="0" err="1"/>
              <a:t>Barbodes</a:t>
            </a:r>
            <a:r>
              <a:rPr lang="en-US" dirty="0"/>
              <a:t> species (fish species) in the Philippines became extinct, partly due to introduced predatory fish and unsustainable fishing</a:t>
            </a:r>
          </a:p>
          <a:p>
            <a:r>
              <a:rPr lang="en-US" dirty="0"/>
              <a:t>- Mammal extinction: Several were linked to trade following European </a:t>
            </a:r>
            <a:r>
              <a:rPr lang="en-US" dirty="0" err="1"/>
              <a:t>colonisation</a:t>
            </a:r>
            <a:r>
              <a:rPr lang="en-US" dirty="0"/>
              <a:t> of islands in the 1800s, such as sea mink hunted for the fur, and the great auk (large, flightless seabird) hunted for multiple products and for scientific specimens.</a:t>
            </a:r>
          </a:p>
          <a:p>
            <a:r>
              <a:rPr lang="de-DE" dirty="0"/>
              <a:t>- The 71 </a:t>
            </a:r>
            <a:r>
              <a:rPr lang="de-DE" dirty="0" err="1"/>
              <a:t>reported</a:t>
            </a:r>
            <a:r>
              <a:rPr lang="de-DE" dirty="0"/>
              <a:t> local </a:t>
            </a:r>
            <a:r>
              <a:rPr lang="de-DE" dirty="0" err="1"/>
              <a:t>extinctions</a:t>
            </a:r>
            <a:r>
              <a:rPr lang="de-DE" dirty="0"/>
              <a:t> </a:t>
            </a:r>
            <a:r>
              <a:rPr lang="de-DE" dirty="0" err="1"/>
              <a:t>of</a:t>
            </a:r>
            <a:r>
              <a:rPr lang="de-DE" dirty="0"/>
              <a:t> </a:t>
            </a:r>
            <a:r>
              <a:rPr lang="de-DE" dirty="0" err="1"/>
              <a:t>mammals</a:t>
            </a:r>
            <a:r>
              <a:rPr lang="de-DE" dirty="0"/>
              <a:t> linked to trade included </a:t>
            </a:r>
            <a:r>
              <a:rPr lang="de-DE" dirty="0" err="1"/>
              <a:t>small</a:t>
            </a:r>
            <a:r>
              <a:rPr lang="de-DE" dirty="0"/>
              <a:t> </a:t>
            </a:r>
            <a:r>
              <a:rPr lang="de-DE" dirty="0" err="1"/>
              <a:t>taxa</a:t>
            </a:r>
            <a:r>
              <a:rPr lang="de-DE" dirty="0"/>
              <a:t> such </a:t>
            </a:r>
            <a:r>
              <a:rPr lang="de-DE" dirty="0" err="1"/>
              <a:t>as</a:t>
            </a:r>
            <a:r>
              <a:rPr lang="de-DE" dirty="0"/>
              <a:t> </a:t>
            </a:r>
            <a:r>
              <a:rPr lang="de-DE" dirty="0" err="1"/>
              <a:t>the</a:t>
            </a:r>
            <a:r>
              <a:rPr lang="de-DE" dirty="0"/>
              <a:t> </a:t>
            </a:r>
            <a:r>
              <a:rPr lang="de-DE" dirty="0" err="1"/>
              <a:t>long-tailed</a:t>
            </a:r>
            <a:r>
              <a:rPr lang="de-DE" dirty="0"/>
              <a:t> </a:t>
            </a:r>
            <a:r>
              <a:rPr lang="de-DE" dirty="0" err="1"/>
              <a:t>chinchilla</a:t>
            </a:r>
            <a:r>
              <a:rPr lang="de-DE" dirty="0"/>
              <a:t> </a:t>
            </a:r>
            <a:r>
              <a:rPr lang="de-DE" dirty="0" err="1"/>
              <a:t>reportedly</a:t>
            </a:r>
            <a:r>
              <a:rPr lang="de-DE" dirty="0"/>
              <a:t> </a:t>
            </a:r>
            <a:r>
              <a:rPr lang="de-DE" dirty="0" err="1"/>
              <a:t>hunted</a:t>
            </a:r>
            <a:r>
              <a:rPr lang="de-DE" dirty="0"/>
              <a:t> to </a:t>
            </a:r>
            <a:r>
              <a:rPr lang="de-DE" dirty="0" err="1"/>
              <a:t>extinction</a:t>
            </a:r>
            <a:r>
              <a:rPr lang="de-DE" dirty="0"/>
              <a:t> in several </a:t>
            </a:r>
            <a:r>
              <a:rPr lang="de-DE" dirty="0" err="1"/>
              <a:t>areas</a:t>
            </a:r>
            <a:r>
              <a:rPr lang="de-DE" dirty="0"/>
              <a:t> </a:t>
            </a:r>
            <a:r>
              <a:rPr lang="de-DE" dirty="0" err="1"/>
              <a:t>of</a:t>
            </a:r>
            <a:r>
              <a:rPr lang="de-DE" dirty="0"/>
              <a:t> Chile </a:t>
            </a:r>
            <a:r>
              <a:rPr lang="de-DE" dirty="0" err="1"/>
              <a:t>for</a:t>
            </a:r>
            <a:r>
              <a:rPr lang="de-DE" dirty="0"/>
              <a:t> </a:t>
            </a:r>
            <a:r>
              <a:rPr lang="de-DE" dirty="0" err="1"/>
              <a:t>its</a:t>
            </a:r>
            <a:r>
              <a:rPr lang="de-DE" dirty="0"/>
              <a:t> </a:t>
            </a:r>
            <a:r>
              <a:rPr lang="de-DE" dirty="0" err="1"/>
              <a:t>fur</a:t>
            </a:r>
            <a:r>
              <a:rPr lang="de-DE" dirty="0"/>
              <a:t>, </a:t>
            </a:r>
            <a:r>
              <a:rPr lang="de-DE" dirty="0" err="1"/>
              <a:t>musk</a:t>
            </a:r>
            <a:r>
              <a:rPr lang="de-DE" dirty="0"/>
              <a:t> </a:t>
            </a:r>
            <a:r>
              <a:rPr lang="de-DE" dirty="0" err="1"/>
              <a:t>deer</a:t>
            </a:r>
            <a:r>
              <a:rPr lang="de-DE" dirty="0"/>
              <a:t> </a:t>
            </a:r>
            <a:r>
              <a:rPr lang="de-DE" dirty="0" err="1"/>
              <a:t>hunted</a:t>
            </a:r>
            <a:r>
              <a:rPr lang="de-DE" dirty="0"/>
              <a:t> </a:t>
            </a:r>
            <a:r>
              <a:rPr lang="de-DE" dirty="0" err="1"/>
              <a:t>for</a:t>
            </a:r>
            <a:r>
              <a:rPr lang="de-DE" dirty="0"/>
              <a:t> traditional </a:t>
            </a:r>
            <a:r>
              <a:rPr lang="de-DE" dirty="0" err="1"/>
              <a:t>medicine</a:t>
            </a:r>
            <a:r>
              <a:rPr lang="de-DE" dirty="0"/>
              <a:t> trade in China, and multiple </a:t>
            </a:r>
            <a:r>
              <a:rPr lang="de-DE" dirty="0" err="1"/>
              <a:t>reports</a:t>
            </a:r>
            <a:r>
              <a:rPr lang="de-DE" dirty="0"/>
              <a:t> </a:t>
            </a:r>
            <a:r>
              <a:rPr lang="de-DE" dirty="0" err="1"/>
              <a:t>of</a:t>
            </a:r>
            <a:r>
              <a:rPr lang="de-DE" dirty="0"/>
              <a:t> local </a:t>
            </a:r>
            <a:r>
              <a:rPr lang="de-DE" dirty="0" err="1"/>
              <a:t>extinctions</a:t>
            </a:r>
            <a:r>
              <a:rPr lang="de-DE" dirty="0"/>
              <a:t> </a:t>
            </a:r>
            <a:r>
              <a:rPr lang="de-DE" dirty="0" err="1"/>
              <a:t>of</a:t>
            </a:r>
            <a:r>
              <a:rPr lang="de-DE" dirty="0"/>
              <a:t> </a:t>
            </a:r>
            <a:r>
              <a:rPr lang="de-DE" dirty="0" err="1"/>
              <a:t>grey</a:t>
            </a:r>
            <a:r>
              <a:rPr lang="de-DE" dirty="0"/>
              <a:t> </a:t>
            </a:r>
            <a:r>
              <a:rPr lang="de-DE" dirty="0" err="1"/>
              <a:t>whales</a:t>
            </a:r>
            <a:r>
              <a:rPr lang="de-DE" dirty="0"/>
              <a:t>.</a:t>
            </a:r>
          </a:p>
          <a:p>
            <a:r>
              <a:rPr lang="de-DE" dirty="0"/>
              <a:t>- The 24 </a:t>
            </a:r>
            <a:r>
              <a:rPr lang="de-DE" dirty="0" err="1"/>
              <a:t>reported</a:t>
            </a:r>
            <a:r>
              <a:rPr lang="de-DE" dirty="0"/>
              <a:t> local </a:t>
            </a:r>
            <a:r>
              <a:rPr lang="de-DE" dirty="0" err="1"/>
              <a:t>bird</a:t>
            </a:r>
            <a:r>
              <a:rPr lang="de-DE" dirty="0"/>
              <a:t> </a:t>
            </a:r>
            <a:r>
              <a:rPr lang="de-DE" dirty="0" err="1"/>
              <a:t>extinctions</a:t>
            </a:r>
            <a:r>
              <a:rPr lang="de-DE" dirty="0"/>
              <a:t> </a:t>
            </a:r>
            <a:r>
              <a:rPr lang="de-DE" dirty="0" err="1"/>
              <a:t>ranged</a:t>
            </a:r>
            <a:r>
              <a:rPr lang="de-DE" dirty="0"/>
              <a:t> from </a:t>
            </a:r>
            <a:r>
              <a:rPr lang="de-DE" dirty="0" err="1"/>
              <a:t>ostriches</a:t>
            </a:r>
            <a:r>
              <a:rPr lang="de-DE" dirty="0"/>
              <a:t> in Syria due to </a:t>
            </a:r>
            <a:r>
              <a:rPr lang="de-DE" dirty="0" err="1"/>
              <a:t>hunting</a:t>
            </a:r>
            <a:r>
              <a:rPr lang="de-DE" dirty="0"/>
              <a:t> and </a:t>
            </a:r>
            <a:r>
              <a:rPr lang="de-DE" dirty="0" err="1"/>
              <a:t>commercial</a:t>
            </a:r>
            <a:r>
              <a:rPr lang="de-DE" dirty="0"/>
              <a:t> </a:t>
            </a:r>
            <a:r>
              <a:rPr lang="de-DE" dirty="0" err="1"/>
              <a:t>feather</a:t>
            </a:r>
            <a:r>
              <a:rPr lang="de-DE" dirty="0"/>
              <a:t> </a:t>
            </a:r>
            <a:r>
              <a:rPr lang="de-DE" dirty="0" err="1"/>
              <a:t>collecting</a:t>
            </a:r>
            <a:r>
              <a:rPr lang="de-DE" dirty="0"/>
              <a:t>, to </a:t>
            </a:r>
            <a:r>
              <a:rPr lang="de-DE" dirty="0" err="1"/>
              <a:t>songbirds</a:t>
            </a:r>
            <a:r>
              <a:rPr lang="de-DE" dirty="0"/>
              <a:t> like </a:t>
            </a:r>
            <a:r>
              <a:rPr lang="de-DE" dirty="0" err="1"/>
              <a:t>the</a:t>
            </a:r>
            <a:r>
              <a:rPr lang="de-DE" dirty="0"/>
              <a:t> orange-</a:t>
            </a:r>
            <a:r>
              <a:rPr lang="de-DE" dirty="0" err="1"/>
              <a:t>headed</a:t>
            </a:r>
            <a:r>
              <a:rPr lang="de-DE" dirty="0"/>
              <a:t> </a:t>
            </a:r>
            <a:r>
              <a:rPr lang="de-DE" dirty="0" err="1"/>
              <a:t>thrush</a:t>
            </a:r>
            <a:r>
              <a:rPr lang="de-DE" dirty="0"/>
              <a:t> and </a:t>
            </a:r>
            <a:r>
              <a:rPr lang="de-DE" dirty="0" err="1"/>
              <a:t>white-rumped</a:t>
            </a:r>
            <a:r>
              <a:rPr lang="de-DE" dirty="0"/>
              <a:t> </a:t>
            </a:r>
            <a:r>
              <a:rPr lang="de-DE" dirty="0" err="1"/>
              <a:t>shama</a:t>
            </a:r>
            <a:r>
              <a:rPr lang="de-DE" dirty="0"/>
              <a:t>, </a:t>
            </a:r>
            <a:r>
              <a:rPr lang="de-DE" dirty="0" err="1"/>
              <a:t>collected</a:t>
            </a:r>
            <a:r>
              <a:rPr lang="de-DE" dirty="0"/>
              <a:t> </a:t>
            </a:r>
            <a:r>
              <a:rPr lang="de-DE" dirty="0" err="1"/>
              <a:t>for</a:t>
            </a:r>
            <a:r>
              <a:rPr lang="de-DE" dirty="0"/>
              <a:t> </a:t>
            </a:r>
            <a:r>
              <a:rPr lang="de-DE" dirty="0" err="1"/>
              <a:t>the</a:t>
            </a:r>
            <a:r>
              <a:rPr lang="de-DE" dirty="0"/>
              <a:t> live </a:t>
            </a:r>
            <a:r>
              <a:rPr lang="de-DE" dirty="0" err="1"/>
              <a:t>bird</a:t>
            </a:r>
            <a:r>
              <a:rPr lang="de-DE" dirty="0"/>
              <a:t> trade in Indonesia.</a:t>
            </a:r>
          </a:p>
        </p:txBody>
      </p:sp>
      <p:sp>
        <p:nvSpPr>
          <p:cNvPr id="4" name="Foliennummernplatzhalter 3"/>
          <p:cNvSpPr>
            <a:spLocks noGrp="1"/>
          </p:cNvSpPr>
          <p:nvPr>
            <p:ph type="sldNum" sz="quarter" idx="5"/>
          </p:nvPr>
        </p:nvSpPr>
        <p:spPr/>
        <p:txBody>
          <a:bodyPr/>
          <a:lstStyle/>
          <a:p>
            <a:fld id="{935E2820-AFE1-45FA-949E-17BDB534E1DC}" type="slidenum">
              <a:rPr lang="de-DE" smtClean="0"/>
              <a:pPr/>
              <a:t>12</a:t>
            </a:fld>
            <a:endParaRPr lang="de-DE" dirty="0"/>
          </a:p>
        </p:txBody>
      </p:sp>
    </p:spTree>
    <p:extLst>
      <p:ext uri="{BB962C8B-B14F-4D97-AF65-F5344CB8AC3E}">
        <p14:creationId xmlns:p14="http://schemas.microsoft.com/office/powerpoint/2010/main" val="4088953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Arial" panose="020B0604020202020204" pitchFamily="34" charset="0"/>
              <a:buChar char="•"/>
            </a:pPr>
            <a:r>
              <a:rPr lang="de-DE" dirty="0"/>
              <a:t>PH </a:t>
            </a:r>
            <a:r>
              <a:rPr lang="de-DE" dirty="0" err="1"/>
              <a:t>requires</a:t>
            </a:r>
            <a:r>
              <a:rPr lang="de-DE" dirty="0"/>
              <a:t> </a:t>
            </a:r>
            <a:r>
              <a:rPr lang="de-DE" dirty="0" err="1"/>
              <a:t>preserving</a:t>
            </a:r>
            <a:r>
              <a:rPr lang="de-DE" dirty="0"/>
              <a:t> ecosystems and species </a:t>
            </a:r>
            <a:r>
              <a:rPr lang="de-DE" dirty="0" err="1"/>
              <a:t>diversity</a:t>
            </a:r>
            <a:endParaRPr lang="de-DE" dirty="0"/>
          </a:p>
          <a:p>
            <a:pPr marL="171450" lvl="0" indent="-171450">
              <a:buFont typeface="Arial" panose="020B0604020202020204" pitchFamily="34" charset="0"/>
              <a:buChar char="•"/>
            </a:pPr>
            <a:r>
              <a:rPr lang="de-DE" dirty="0" err="1"/>
              <a:t>animal</a:t>
            </a:r>
            <a:r>
              <a:rPr lang="de-DE" dirty="0"/>
              <a:t> ethics </a:t>
            </a:r>
            <a:r>
              <a:rPr lang="de-DE" dirty="0" err="1"/>
              <a:t>strengthens</a:t>
            </a:r>
            <a:r>
              <a:rPr lang="de-DE" dirty="0"/>
              <a:t> </a:t>
            </a:r>
            <a:r>
              <a:rPr lang="de-DE" dirty="0" err="1"/>
              <a:t>this</a:t>
            </a:r>
            <a:r>
              <a:rPr lang="de-DE" dirty="0"/>
              <a:t> </a:t>
            </a:r>
            <a:r>
              <a:rPr lang="de-DE" dirty="0" err="1"/>
              <a:t>by</a:t>
            </a:r>
            <a:r>
              <a:rPr lang="de-DE" dirty="0"/>
              <a:t> </a:t>
            </a:r>
            <a:r>
              <a:rPr lang="de-DE" dirty="0" err="1"/>
              <a:t>insisting</a:t>
            </a:r>
            <a:r>
              <a:rPr lang="de-DE" dirty="0"/>
              <a:t> that individual wild </a:t>
            </a:r>
            <a:r>
              <a:rPr lang="de-DE" dirty="0" err="1"/>
              <a:t>animals</a:t>
            </a:r>
            <a:r>
              <a:rPr lang="de-DE" dirty="0"/>
              <a:t> also </a:t>
            </a:r>
            <a:r>
              <a:rPr lang="de-DE" dirty="0" err="1"/>
              <a:t>deserve</a:t>
            </a:r>
            <a:r>
              <a:rPr lang="de-DE" dirty="0"/>
              <a:t> </a:t>
            </a:r>
            <a:r>
              <a:rPr lang="de-DE" dirty="0" err="1"/>
              <a:t>moral</a:t>
            </a:r>
            <a:r>
              <a:rPr lang="de-DE" dirty="0"/>
              <a:t> consideration, not just species </a:t>
            </a:r>
            <a:r>
              <a:rPr lang="de-DE" dirty="0" err="1"/>
              <a:t>or</a:t>
            </a:r>
            <a:r>
              <a:rPr lang="de-DE" dirty="0"/>
              <a:t> ecosystems</a:t>
            </a:r>
          </a:p>
          <a:p>
            <a:pPr marL="0" lvl="0" indent="0">
              <a:buFont typeface="Arial" panose="020B0604020202020204" pitchFamily="34" charset="0"/>
              <a:buNone/>
            </a:pPr>
            <a:r>
              <a:rPr lang="en-US" dirty="0"/>
              <a:t>From an </a:t>
            </a:r>
            <a:r>
              <a:rPr lang="en-US" b="1" dirty="0"/>
              <a:t>animal ethics perspective</a:t>
            </a:r>
            <a:r>
              <a:rPr lang="en-US" dirty="0"/>
              <a:t>, animals should no longer be viewed merely as </a:t>
            </a:r>
            <a:r>
              <a:rPr lang="en-US" b="1" dirty="0"/>
              <a:t>resources for human use</a:t>
            </a:r>
            <a:r>
              <a:rPr lang="en-US" dirty="0"/>
              <a:t>, but as </a:t>
            </a:r>
            <a:r>
              <a:rPr lang="en-US" b="1" dirty="0"/>
              <a:t>co-inhabitants</a:t>
            </a:r>
            <a:r>
              <a:rPr lang="en-US" dirty="0"/>
              <a:t> with intrinsic value and rights to well-being. Within the </a:t>
            </a:r>
            <a:r>
              <a:rPr lang="en-US" b="1" dirty="0"/>
              <a:t>Planetary Health/One Health (PH/OH) framework</a:t>
            </a:r>
            <a:r>
              <a:rPr lang="en-US" dirty="0"/>
              <a:t>, this shift gains a systemic dimension: animals are recognized as integral parts of shared ecosystems, whose health and dignity are directly linked to human and planetary health. This re-evaluation challenges exploitative practices and supports more just, sustainable, and compassionate ways of coexisting.</a:t>
            </a:r>
            <a:endParaRPr lang="de-DE" dirty="0"/>
          </a:p>
          <a:p>
            <a:endParaRPr lang="de-DE" dirty="0"/>
          </a:p>
        </p:txBody>
      </p:sp>
      <p:sp>
        <p:nvSpPr>
          <p:cNvPr id="4" name="Foliennummernplatzhalter 3"/>
          <p:cNvSpPr>
            <a:spLocks noGrp="1"/>
          </p:cNvSpPr>
          <p:nvPr>
            <p:ph type="sldNum" sz="quarter" idx="5"/>
          </p:nvPr>
        </p:nvSpPr>
        <p:spPr/>
        <p:txBody>
          <a:bodyPr/>
          <a:lstStyle/>
          <a:p>
            <a:fld id="{935E2820-AFE1-45FA-949E-17BDB534E1DC}" type="slidenum">
              <a:rPr lang="de-DE" smtClean="0"/>
              <a:pPr/>
              <a:t>13</a:t>
            </a:fld>
            <a:endParaRPr lang="de-DE" dirty="0"/>
          </a:p>
        </p:txBody>
      </p:sp>
    </p:spTree>
    <p:extLst>
      <p:ext uri="{BB962C8B-B14F-4D97-AF65-F5344CB8AC3E}">
        <p14:creationId xmlns:p14="http://schemas.microsoft.com/office/powerpoint/2010/main" val="2084590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a:t>Key Facts</a:t>
            </a:r>
          </a:p>
          <a:p>
            <a:r>
              <a:rPr lang="en-US" dirty="0" err="1"/>
              <a:t>Przewalski’s</a:t>
            </a:r>
            <a:r>
              <a:rPr lang="en-US" dirty="0"/>
              <a:t> horses, an endangered wild horse species, have been reintroduced to Kazakhstan’s Golden Steppe for the first time in </a:t>
            </a:r>
            <a:r>
              <a:rPr lang="en-US" b="1" dirty="0"/>
              <a:t>at least 200 years</a:t>
            </a:r>
            <a:r>
              <a:rPr lang="en-US" dirty="0"/>
              <a:t>.</a:t>
            </a:r>
          </a:p>
          <a:p>
            <a:r>
              <a:rPr lang="en-US" dirty="0"/>
              <a:t>The reintroduction happened in early June, when </a:t>
            </a:r>
            <a:r>
              <a:rPr lang="en-US" b="1" dirty="0"/>
              <a:t>seven horses</a:t>
            </a:r>
            <a:r>
              <a:rPr lang="en-US" dirty="0"/>
              <a:t> (one stallion, six mares) were airlifted from Europe in a project led by Prague Zoo.</a:t>
            </a:r>
          </a:p>
          <a:p>
            <a:r>
              <a:rPr lang="en-US" dirty="0"/>
              <a:t>Before the release into the wild plains, they will spend about a year in a </a:t>
            </a:r>
            <a:r>
              <a:rPr lang="en-US" b="1" dirty="0"/>
              <a:t>60-hectare </a:t>
            </a:r>
            <a:r>
              <a:rPr lang="en-US" b="1" dirty="0" err="1"/>
              <a:t>acclimatisation</a:t>
            </a:r>
            <a:r>
              <a:rPr lang="en-US" b="1" dirty="0"/>
              <a:t> pen</a:t>
            </a:r>
            <a:r>
              <a:rPr lang="en-US" dirty="0"/>
              <a:t> to adjust.</a:t>
            </a:r>
          </a:p>
          <a:p>
            <a:r>
              <a:rPr lang="en-US" b="1" dirty="0"/>
              <a:t>Background &amp; Significance</a:t>
            </a:r>
          </a:p>
          <a:p>
            <a:r>
              <a:rPr lang="en-US" dirty="0" err="1"/>
              <a:t>Przewalski’s</a:t>
            </a:r>
            <a:r>
              <a:rPr lang="en-US" dirty="0"/>
              <a:t> horses are the last truly wild horse species; they went extinct in the wild by the 1960s.</a:t>
            </a:r>
          </a:p>
          <a:p>
            <a:r>
              <a:rPr lang="en-US" dirty="0"/>
              <a:t>In recent decades, there have been efforts to reintroduce them in Mongolia and China. The Kazakhstan reintroduction marks their return to one of their ancestral homelands.</a:t>
            </a:r>
          </a:p>
          <a:p>
            <a:r>
              <a:rPr lang="en-US" dirty="0"/>
              <a:t>The reintroduction is part of long-term conservation work, including breeding </a:t>
            </a:r>
            <a:r>
              <a:rPr lang="en-US" dirty="0" err="1"/>
              <a:t>programmes</a:t>
            </a:r>
            <a:r>
              <a:rPr lang="en-US" dirty="0"/>
              <a:t> in European zoos.</a:t>
            </a:r>
          </a:p>
          <a:p>
            <a:r>
              <a:rPr lang="en-US" b="1" dirty="0"/>
              <a:t>Outcomes &amp; Hopes</a:t>
            </a:r>
          </a:p>
          <a:p>
            <a:r>
              <a:rPr lang="en-US" dirty="0"/>
              <a:t>The horses are reported to be doing well two weeks after release: exploring the plains and even starting to mate.</a:t>
            </a:r>
          </a:p>
          <a:p>
            <a:r>
              <a:rPr lang="en-US" dirty="0"/>
              <a:t>The goal of the project is to bring more individuals over time — at least 40 more in the next five years.</a:t>
            </a:r>
          </a:p>
          <a:p>
            <a:r>
              <a:rPr lang="en-US" dirty="0"/>
              <a:t>The initiative is meant not just to restore a species but to restore it in its native ecosystem, helping to reverse the effects of past human-driven decline.</a:t>
            </a:r>
          </a:p>
          <a:p>
            <a:endParaRPr lang="de-DE" dirty="0"/>
          </a:p>
        </p:txBody>
      </p:sp>
      <p:sp>
        <p:nvSpPr>
          <p:cNvPr id="4" name="Foliennummernplatzhalter 3"/>
          <p:cNvSpPr>
            <a:spLocks noGrp="1"/>
          </p:cNvSpPr>
          <p:nvPr>
            <p:ph type="sldNum" sz="quarter" idx="5"/>
          </p:nvPr>
        </p:nvSpPr>
        <p:spPr/>
        <p:txBody>
          <a:bodyPr/>
          <a:lstStyle/>
          <a:p>
            <a:fld id="{935E2820-AFE1-45FA-949E-17BDB534E1DC}" type="slidenum">
              <a:rPr lang="de-DE" smtClean="0"/>
              <a:pPr/>
              <a:t>14</a:t>
            </a:fld>
            <a:endParaRPr lang="de-DE" dirty="0"/>
          </a:p>
        </p:txBody>
      </p:sp>
    </p:spTree>
    <p:extLst>
      <p:ext uri="{BB962C8B-B14F-4D97-AF65-F5344CB8AC3E}">
        <p14:creationId xmlns:p14="http://schemas.microsoft.com/office/powerpoint/2010/main" val="3750105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When humans attempt to </a:t>
            </a:r>
            <a:r>
              <a:rPr lang="en-US" b="1" dirty="0"/>
              <a:t>re-introduce formerly extinct species</a:t>
            </a:r>
            <a:r>
              <a:rPr lang="en-US" dirty="0"/>
              <a:t> into ecosystems (a process called </a:t>
            </a:r>
            <a:r>
              <a:rPr lang="en-US" i="1" dirty="0"/>
              <a:t>rewilding</a:t>
            </a:r>
            <a:r>
              <a:rPr lang="en-US" dirty="0"/>
              <a:t> or </a:t>
            </a:r>
            <a:r>
              <a:rPr lang="en-US" i="1" dirty="0"/>
              <a:t>de-extinction</a:t>
            </a:r>
            <a:r>
              <a:rPr lang="en-US" dirty="0"/>
              <a:t>), they face a major challenge: ecosystems are </a:t>
            </a:r>
            <a:r>
              <a:rPr lang="en-US" b="1" dirty="0"/>
              <a:t>complex and dynamic</a:t>
            </a:r>
            <a:r>
              <a:rPr lang="en-US" dirty="0"/>
              <a:t>, and we often don’t fully understand </a:t>
            </a:r>
            <a:r>
              <a:rPr lang="en-US" b="1" dirty="0"/>
              <a:t>why the species disappeared in the first place</a:t>
            </a:r>
            <a:r>
              <a:rPr lang="en-US" dirty="0"/>
              <a:t>.</a:t>
            </a:r>
          </a:p>
          <a:p>
            <a:r>
              <a:rPr lang="en-US" dirty="0"/>
              <a:t>The extinction might have been caused by multiple, interacting factors such as disease, predators, competition, climate shifts, or human activities.</a:t>
            </a:r>
          </a:p>
          <a:p>
            <a:r>
              <a:rPr lang="en-US" dirty="0"/>
              <a:t>Even if one main driver (e.g., hunting) has been removed, other factors may still remain or new ones may have emerged (e.g., habitat fragmentation, invasive species).</a:t>
            </a:r>
          </a:p>
          <a:p>
            <a:r>
              <a:rPr lang="en-US" dirty="0"/>
              <a:t>As a result, re-introduced species may struggle to survive, or they may disrupt the ecosystem in unexpected ways — sometimes even harming existing species or destabilizing ecological balances.</a:t>
            </a:r>
          </a:p>
          <a:p>
            <a:r>
              <a:rPr lang="en-US"/>
              <a:t>In short: </a:t>
            </a:r>
            <a:r>
              <a:rPr lang="en-US" b="1"/>
              <a:t>because ecosystems are complex and ever-changing, humans rarely know the full set of causes behind extinction, making re-introduction efforts uncertain and risky.</a:t>
            </a:r>
            <a:endParaRPr lang="en-US"/>
          </a:p>
          <a:p>
            <a:endParaRPr lang="de-DE" dirty="0"/>
          </a:p>
        </p:txBody>
      </p:sp>
      <p:sp>
        <p:nvSpPr>
          <p:cNvPr id="4" name="Foliennummernplatzhalter 3"/>
          <p:cNvSpPr>
            <a:spLocks noGrp="1"/>
          </p:cNvSpPr>
          <p:nvPr>
            <p:ph type="sldNum" sz="quarter" idx="5"/>
          </p:nvPr>
        </p:nvSpPr>
        <p:spPr/>
        <p:txBody>
          <a:bodyPr/>
          <a:lstStyle/>
          <a:p>
            <a:fld id="{935E2820-AFE1-45FA-949E-17BDB534E1DC}" type="slidenum">
              <a:rPr lang="de-DE" smtClean="0"/>
              <a:pPr/>
              <a:t>15</a:t>
            </a:fld>
            <a:endParaRPr lang="de-DE" dirty="0"/>
          </a:p>
        </p:txBody>
      </p:sp>
    </p:spTree>
    <p:extLst>
      <p:ext uri="{BB962C8B-B14F-4D97-AF65-F5344CB8AC3E}">
        <p14:creationId xmlns:p14="http://schemas.microsoft.com/office/powerpoint/2010/main" val="2451469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5E2820-AFE1-45FA-949E-17BDB534E1DC}" type="slidenum">
              <a:rPr lang="de-DE" smtClean="0"/>
              <a:pPr/>
              <a:t>16</a:t>
            </a:fld>
            <a:endParaRPr lang="de-DE" dirty="0"/>
          </a:p>
        </p:txBody>
      </p:sp>
    </p:spTree>
    <p:extLst>
      <p:ext uri="{BB962C8B-B14F-4D97-AF65-F5344CB8AC3E}">
        <p14:creationId xmlns:p14="http://schemas.microsoft.com/office/powerpoint/2010/main" val="532816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Challenge: finding an ethics that </a:t>
            </a:r>
            <a:r>
              <a:rPr lang="de-DE" sz="1200" dirty="0" err="1"/>
              <a:t>is</a:t>
            </a:r>
            <a:r>
              <a:rPr lang="de-DE" sz="1200" dirty="0"/>
              <a:t> not only </a:t>
            </a:r>
            <a:r>
              <a:rPr lang="de-DE" sz="1200" dirty="0" err="1"/>
              <a:t>ecologically</a:t>
            </a:r>
            <a:r>
              <a:rPr lang="de-DE" sz="1200" dirty="0"/>
              <a:t> effective but also just </a:t>
            </a:r>
            <a:r>
              <a:rPr lang="de-DE" sz="1200" dirty="0" err="1"/>
              <a:t>toward</a:t>
            </a:r>
            <a:r>
              <a:rPr lang="de-DE" sz="1200" dirty="0"/>
              <a:t> </a:t>
            </a:r>
            <a:r>
              <a:rPr lang="de-DE" sz="1200" dirty="0" err="1"/>
              <a:t>sentient</a:t>
            </a:r>
            <a:r>
              <a:rPr lang="de-DE" sz="1200" dirty="0"/>
              <a:t> </a:t>
            </a:r>
            <a:r>
              <a:rPr lang="de-DE" sz="1200" dirty="0" err="1"/>
              <a:t>beings</a:t>
            </a:r>
            <a:r>
              <a:rPr lang="de-DE" sz="1200" dirty="0"/>
              <a:t>.</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 short:</a:t>
            </a:r>
            <a:r>
              <a:rPr lang="en-US" dirty="0"/>
              <a:t> Animal ethics can enrich the planetary health framework by ensuring that solutions to global health and environmental challenges also respect the moral status and welfare of non-human animals. This makes planetary health not only about </a:t>
            </a:r>
            <a:r>
              <a:rPr lang="en-US" i="1" dirty="0"/>
              <a:t>humans living well on Earth</a:t>
            </a:r>
            <a:r>
              <a:rPr lang="en-US" dirty="0"/>
              <a:t>, but about </a:t>
            </a:r>
            <a:r>
              <a:rPr lang="en-US" i="1" dirty="0"/>
              <a:t>all beings flourishing together</a:t>
            </a:r>
            <a:r>
              <a:rPr lang="en-US" dirty="0"/>
              <a:t>.</a:t>
            </a:r>
          </a:p>
          <a:p>
            <a:endParaRPr lang="de-DE" dirty="0"/>
          </a:p>
        </p:txBody>
      </p:sp>
      <p:sp>
        <p:nvSpPr>
          <p:cNvPr id="4" name="Foliennummernplatzhalter 3"/>
          <p:cNvSpPr>
            <a:spLocks noGrp="1"/>
          </p:cNvSpPr>
          <p:nvPr>
            <p:ph type="sldNum" sz="quarter" idx="10"/>
          </p:nvPr>
        </p:nvSpPr>
        <p:spPr/>
        <p:txBody>
          <a:bodyPr/>
          <a:lstStyle/>
          <a:p>
            <a:fld id="{935E2820-AFE1-45FA-949E-17BDB534E1DC}" type="slidenum">
              <a:rPr lang="de-DE" smtClean="0"/>
              <a:pPr/>
              <a:t>17</a:t>
            </a:fld>
            <a:endParaRPr lang="de-DE" dirty="0"/>
          </a:p>
        </p:txBody>
      </p:sp>
    </p:spTree>
    <p:extLst>
      <p:ext uri="{BB962C8B-B14F-4D97-AF65-F5344CB8AC3E}">
        <p14:creationId xmlns:p14="http://schemas.microsoft.com/office/powerpoint/2010/main" val="2516381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35E2820-AFE1-45FA-949E-17BDB534E1DC}" type="slidenum">
              <a:rPr lang="de-DE" smtClean="0"/>
              <a:pPr/>
              <a:t>19</a:t>
            </a:fld>
            <a:endParaRPr lang="de-DE" dirty="0"/>
          </a:p>
        </p:txBody>
      </p:sp>
    </p:spTree>
    <p:extLst>
      <p:ext uri="{BB962C8B-B14F-4D97-AF65-F5344CB8AC3E}">
        <p14:creationId xmlns:p14="http://schemas.microsoft.com/office/powerpoint/2010/main" val="3361113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Planetary Health </a:t>
            </a:r>
            <a:r>
              <a:rPr lang="de-DE" dirty="0" err="1"/>
              <a:t>lense</a:t>
            </a:r>
            <a:r>
              <a:rPr lang="de-DE" dirty="0"/>
              <a:t> when </a:t>
            </a:r>
            <a:r>
              <a:rPr lang="de-DE" dirty="0" err="1"/>
              <a:t>looking</a:t>
            </a:r>
            <a:r>
              <a:rPr lang="de-DE" dirty="0"/>
              <a:t> at </a:t>
            </a:r>
            <a:r>
              <a:rPr lang="de-DE" dirty="0" err="1"/>
              <a:t>meat</a:t>
            </a:r>
            <a:r>
              <a:rPr lang="de-DE" dirty="0"/>
              <a:t> production:</a:t>
            </a:r>
          </a:p>
          <a:p>
            <a:r>
              <a:rPr lang="en-US" dirty="0"/>
              <a:t>Raising chickens for meat is generally more environmentally friendly than raising cattle because chickens require </a:t>
            </a:r>
            <a:r>
              <a:rPr lang="en-US" b="1" dirty="0"/>
              <a:t>less land, water, and feed</a:t>
            </a:r>
            <a:r>
              <a:rPr lang="en-US" dirty="0"/>
              <a:t> and they produce </a:t>
            </a:r>
            <a:r>
              <a:rPr lang="en-US" b="1" dirty="0"/>
              <a:t>far fewer greenhouse gas emissions per kilogram of meat</a:t>
            </a:r>
            <a:r>
              <a:rPr lang="en-US" dirty="0"/>
              <a:t>. Cows, as ruminants, emit large amounts of methane and need significantly more resources, making beef one of the most resource-intensive animal proteins compared to poultry.</a:t>
            </a:r>
            <a:endParaRPr lang="de-DE" dirty="0"/>
          </a:p>
        </p:txBody>
      </p:sp>
      <p:sp>
        <p:nvSpPr>
          <p:cNvPr id="4" name="Foliennummernplatzhalter 3"/>
          <p:cNvSpPr>
            <a:spLocks noGrp="1"/>
          </p:cNvSpPr>
          <p:nvPr>
            <p:ph type="sldNum" sz="quarter" idx="10"/>
          </p:nvPr>
        </p:nvSpPr>
        <p:spPr/>
        <p:txBody>
          <a:bodyPr/>
          <a:lstStyle/>
          <a:p>
            <a:fld id="{935E2820-AFE1-45FA-949E-17BDB534E1DC}" type="slidenum">
              <a:rPr lang="de-DE" smtClean="0"/>
              <a:pPr/>
              <a:t>20</a:t>
            </a:fld>
            <a:endParaRPr lang="de-DE" dirty="0"/>
          </a:p>
        </p:txBody>
      </p:sp>
    </p:spTree>
    <p:extLst>
      <p:ext uri="{BB962C8B-B14F-4D97-AF65-F5344CB8AC3E}">
        <p14:creationId xmlns:p14="http://schemas.microsoft.com/office/powerpoint/2010/main" val="1603807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err="1">
                <a:solidFill>
                  <a:schemeClr val="tx1"/>
                </a:solidFill>
                <a:effectLst/>
                <a:latin typeface="+mn-lt"/>
                <a:ea typeface="+mn-ea"/>
                <a:cs typeface="+mn-cs"/>
              </a:rPr>
              <a:t>Implications</a:t>
            </a:r>
            <a:r>
              <a:rPr lang="de-DE" sz="1200" b="1" kern="1200" dirty="0">
                <a:solidFill>
                  <a:schemeClr val="tx1"/>
                </a:solidFill>
                <a:effectLst/>
                <a:latin typeface="+mn-lt"/>
                <a:ea typeface="+mn-ea"/>
                <a:cs typeface="+mn-cs"/>
              </a:rPr>
              <a: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Chickens</a:t>
            </a:r>
            <a:r>
              <a:rPr lang="de-DE" sz="1200" kern="1200" dirty="0">
                <a:solidFill>
                  <a:schemeClr val="tx1"/>
                </a:solidFill>
                <a:effectLst/>
                <a:latin typeface="+mn-lt"/>
                <a:ea typeface="+mn-ea"/>
                <a:cs typeface="+mn-cs"/>
              </a:rPr>
              <a:t> reach </a:t>
            </a:r>
            <a:r>
              <a:rPr lang="de-DE" sz="1200" kern="1200" dirty="0" err="1">
                <a:solidFill>
                  <a:schemeClr val="tx1"/>
                </a:solidFill>
                <a:effectLst/>
                <a:latin typeface="+mn-lt"/>
                <a:ea typeface="+mn-ea"/>
                <a:cs typeface="+mn-cs"/>
              </a:rPr>
              <a:t>slaughter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weight</a:t>
            </a:r>
            <a:r>
              <a:rPr lang="de-DE" sz="1200" kern="1200" dirty="0">
                <a:solidFill>
                  <a:schemeClr val="tx1"/>
                </a:solidFill>
                <a:effectLst/>
                <a:latin typeface="+mn-lt"/>
                <a:ea typeface="+mn-ea"/>
                <a:cs typeface="+mn-cs"/>
              </a:rPr>
              <a:t> in a </a:t>
            </a:r>
            <a:r>
              <a:rPr lang="de-DE" sz="1200" kern="1200" dirty="0" err="1">
                <a:solidFill>
                  <a:schemeClr val="tx1"/>
                </a:solidFill>
                <a:effectLst/>
                <a:latin typeface="+mn-lt"/>
                <a:ea typeface="+mn-ea"/>
                <a:cs typeface="+mn-cs"/>
              </a:rPr>
              <a:t>fraction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time → massive </a:t>
            </a:r>
            <a:r>
              <a:rPr lang="de-DE" sz="1200" kern="1200" dirty="0" err="1">
                <a:solidFill>
                  <a:schemeClr val="tx1"/>
                </a:solidFill>
                <a:effectLst/>
                <a:latin typeface="+mn-lt"/>
                <a:ea typeface="+mn-ea"/>
                <a:cs typeface="+mn-cs"/>
              </a:rPr>
              <a:t>differences</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land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use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feed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conversion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greenhouse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gases</a:t>
            </a:r>
            <a:r>
              <a:rPr lang="de-DE" sz="1200" kern="1200" dirty="0">
                <a:solidFill>
                  <a:schemeClr val="tx1"/>
                </a:solidFill>
                <a:effectLst/>
                <a:latin typeface="+mn-lt"/>
                <a:ea typeface="+mn-ea"/>
                <a:cs typeface="+mn-cs"/>
              </a:rPr>
              <a:t>, etc. in </a:t>
            </a:r>
            <a:r>
              <a:rPr lang="de-DE" sz="1200" kern="1200" dirty="0" err="1">
                <a:solidFill>
                  <a:schemeClr val="tx1"/>
                </a:solidFill>
                <a:effectLst/>
                <a:latin typeface="+mn-lt"/>
                <a:ea typeface="+mn-ea"/>
                <a:cs typeface="+mn-cs"/>
              </a:rPr>
              <a:t>favor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chickens</a:t>
            </a:r>
            <a:r>
              <a:rPr lang="de-DE" sz="1200" kern="1200" dirty="0">
                <a:solidFill>
                  <a:schemeClr val="tx1"/>
                </a:solidFill>
                <a:effectLst/>
                <a:latin typeface="+mn-lt"/>
                <a:ea typeface="+mn-ea"/>
                <a:cs typeface="+mn-cs"/>
              </a:rPr>
              <a:t>.</a:t>
            </a:r>
            <a:br>
              <a:rPr lang="de-DE" sz="1200" kern="1200" dirty="0">
                <a:solidFill>
                  <a:schemeClr val="tx1"/>
                </a:solidFill>
                <a:effectLst/>
                <a:latin typeface="+mn-lt"/>
                <a:ea typeface="+mn-ea"/>
                <a:cs typeface="+mn-cs"/>
              </a:rPr>
            </a:br>
            <a:endParaRPr lang="de-DE" dirty="0"/>
          </a:p>
        </p:txBody>
      </p:sp>
      <p:sp>
        <p:nvSpPr>
          <p:cNvPr id="4" name="Foliennummernplatzhalter 3"/>
          <p:cNvSpPr>
            <a:spLocks noGrp="1"/>
          </p:cNvSpPr>
          <p:nvPr>
            <p:ph type="sldNum" sz="quarter" idx="10"/>
          </p:nvPr>
        </p:nvSpPr>
        <p:spPr/>
        <p:txBody>
          <a:bodyPr/>
          <a:lstStyle/>
          <a:p>
            <a:fld id="{935E2820-AFE1-45FA-949E-17BDB534E1DC}" type="slidenum">
              <a:rPr lang="de-DE" smtClean="0"/>
              <a:pPr/>
              <a:t>21</a:t>
            </a:fld>
            <a:endParaRPr lang="de-DE" dirty="0"/>
          </a:p>
        </p:txBody>
      </p:sp>
    </p:spTree>
    <p:extLst>
      <p:ext uri="{BB962C8B-B14F-4D97-AF65-F5344CB8AC3E}">
        <p14:creationId xmlns:p14="http://schemas.microsoft.com/office/powerpoint/2010/main" val="2075701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r>
              <a:rPr lang="en-US" dirty="0"/>
              <a:t>Ethics is the branch of philosophy that studies </a:t>
            </a:r>
            <a:r>
              <a:rPr lang="en-US" b="1" dirty="0"/>
              <a:t>what is right and wrong, good and bad, just and unjust in human conduct</a:t>
            </a:r>
            <a:r>
              <a:rPr lang="en-US" dirty="0"/>
              <a:t>. It provides principles and frameworks to guide moral decision-making and evaluate actions, values, and intentions.</a:t>
            </a:r>
            <a:endParaRPr lang="de-DE" dirty="0"/>
          </a:p>
        </p:txBody>
      </p:sp>
      <p:sp>
        <p:nvSpPr>
          <p:cNvPr id="4" name="Foliennummernplatzhalter 3"/>
          <p:cNvSpPr>
            <a:spLocks noGrp="1"/>
          </p:cNvSpPr>
          <p:nvPr>
            <p:ph type="sldNum" sz="quarter" idx="10"/>
          </p:nvPr>
        </p:nvSpPr>
        <p:spPr/>
        <p:txBody>
          <a:bodyPr rtlCol="0"/>
          <a:lstStyle/>
          <a:p>
            <a:pPr rtl="0"/>
            <a:fld id="{77542409-6A04-4DC6-AC3A-D3758287A8F2}" type="slidenum">
              <a:rPr lang="en-US" smtClean="0"/>
              <a:t>3</a:t>
            </a:fld>
            <a:endParaRPr lang="en-US"/>
          </a:p>
        </p:txBody>
      </p:sp>
    </p:spTree>
    <p:extLst>
      <p:ext uri="{BB962C8B-B14F-4D97-AF65-F5344CB8AC3E}">
        <p14:creationId xmlns:p14="http://schemas.microsoft.com/office/powerpoint/2010/main" val="660935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Animal ethics </a:t>
            </a:r>
            <a:r>
              <a:rPr lang="de-DE" dirty="0" err="1"/>
              <a:t>lense</a:t>
            </a:r>
            <a:endParaRPr lang="de-DE" dirty="0"/>
          </a:p>
        </p:txBody>
      </p:sp>
      <p:sp>
        <p:nvSpPr>
          <p:cNvPr id="4" name="Foliennummernplatzhalter 3"/>
          <p:cNvSpPr>
            <a:spLocks noGrp="1"/>
          </p:cNvSpPr>
          <p:nvPr>
            <p:ph type="sldNum" sz="quarter" idx="10"/>
          </p:nvPr>
        </p:nvSpPr>
        <p:spPr/>
        <p:txBody>
          <a:bodyPr/>
          <a:lstStyle/>
          <a:p>
            <a:fld id="{935E2820-AFE1-45FA-949E-17BDB534E1DC}" type="slidenum">
              <a:rPr lang="de-DE" smtClean="0"/>
              <a:pPr/>
              <a:t>22</a:t>
            </a:fld>
            <a:endParaRPr lang="de-DE" dirty="0"/>
          </a:p>
        </p:txBody>
      </p:sp>
    </p:spTree>
    <p:extLst>
      <p:ext uri="{BB962C8B-B14F-4D97-AF65-F5344CB8AC3E}">
        <p14:creationId xmlns:p14="http://schemas.microsoft.com/office/powerpoint/2010/main" val="33089215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 </a:t>
            </a:r>
            <a:r>
              <a:rPr lang="en-US" b="1" dirty="0"/>
              <a:t>concept of "potentially lived life"</a:t>
            </a:r>
            <a:r>
              <a:rPr lang="en-US" dirty="0"/>
              <a:t> in animal ethics is used to evaluate the moral weight of depriving an animal of the chance to live out its natural lifespan and experiences.</a:t>
            </a:r>
          </a:p>
          <a:p>
            <a:r>
              <a:rPr lang="en-US" dirty="0"/>
              <a:t>It highlights that animals don’t just have an </a:t>
            </a:r>
            <a:r>
              <a:rPr lang="en-US" b="1" dirty="0"/>
              <a:t>interest in avoiding suffering</a:t>
            </a:r>
            <a:r>
              <a:rPr lang="en-US" dirty="0"/>
              <a:t>, but also an </a:t>
            </a:r>
            <a:r>
              <a:rPr lang="en-US" b="1" dirty="0"/>
              <a:t>interest in experiencing positive states</a:t>
            </a:r>
            <a:r>
              <a:rPr lang="en-US" dirty="0"/>
              <a:t> — like social interaction, play, exploration, and nurturing behaviors.</a:t>
            </a:r>
          </a:p>
          <a:p>
            <a:r>
              <a:rPr lang="en-US" dirty="0"/>
              <a:t>When animals are killed prematurely (e.g., farmed animals slaughtered young, or laboratory animals euthanized), they lose the </a:t>
            </a:r>
            <a:r>
              <a:rPr lang="en-US" b="1" dirty="0"/>
              <a:t>future goods of life</a:t>
            </a:r>
            <a:r>
              <a:rPr lang="en-US" dirty="0"/>
              <a:t> they could have experienced.</a:t>
            </a:r>
          </a:p>
          <a:p>
            <a:r>
              <a:rPr lang="en-US" dirty="0"/>
              <a:t>Ethically, this raises the question: Is it wrong </a:t>
            </a:r>
            <a:r>
              <a:rPr lang="en-US" i="1" dirty="0"/>
              <a:t>not only because we end their current life</a:t>
            </a:r>
            <a:r>
              <a:rPr lang="en-US" dirty="0"/>
              <a:t>, but also because we deprive them of their </a:t>
            </a:r>
            <a:r>
              <a:rPr lang="en-US" b="1" dirty="0"/>
              <a:t>"potentially lived life"</a:t>
            </a:r>
            <a:r>
              <a:rPr lang="en-US" dirty="0"/>
              <a:t> — the life they could have had if allowed to continue?</a:t>
            </a:r>
          </a:p>
          <a:p>
            <a:endParaRPr lang="de-DE" dirty="0"/>
          </a:p>
        </p:txBody>
      </p:sp>
      <p:sp>
        <p:nvSpPr>
          <p:cNvPr id="4" name="Foliennummernplatzhalter 3"/>
          <p:cNvSpPr>
            <a:spLocks noGrp="1"/>
          </p:cNvSpPr>
          <p:nvPr>
            <p:ph type="sldNum" sz="quarter" idx="10"/>
          </p:nvPr>
        </p:nvSpPr>
        <p:spPr/>
        <p:txBody>
          <a:bodyPr/>
          <a:lstStyle/>
          <a:p>
            <a:fld id="{935E2820-AFE1-45FA-949E-17BDB534E1DC}" type="slidenum">
              <a:rPr lang="de-DE" smtClean="0"/>
              <a:pPr/>
              <a:t>23</a:t>
            </a:fld>
            <a:endParaRPr lang="de-DE" dirty="0"/>
          </a:p>
        </p:txBody>
      </p:sp>
    </p:spTree>
    <p:extLst>
      <p:ext uri="{BB962C8B-B14F-4D97-AF65-F5344CB8AC3E}">
        <p14:creationId xmlns:p14="http://schemas.microsoft.com/office/powerpoint/2010/main" val="3382513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Planetary health is an interdisciplinary field that focuses on the </a:t>
            </a:r>
            <a:r>
              <a:rPr lang="en-US" b="1" dirty="0"/>
              <a:t>health of human populations and the health of the Earth’s natural systems</a:t>
            </a:r>
            <a:r>
              <a:rPr lang="en-US" dirty="0"/>
              <a:t> on which human life depends. It recognizes that human well-being, equity, and survival are inseparable from the stability of ecological systems such as the climate, biodiversity, water, and soil.</a:t>
            </a:r>
          </a:p>
          <a:p>
            <a:r>
              <a:rPr lang="en-US" dirty="0"/>
              <a:t>In short:</a:t>
            </a:r>
            <a:br>
              <a:rPr lang="en-US" dirty="0"/>
            </a:br>
            <a:r>
              <a:rPr lang="en-US" dirty="0"/>
              <a:t>👉 </a:t>
            </a:r>
            <a:r>
              <a:rPr lang="en-US" i="1" dirty="0"/>
              <a:t>Planetary health = human health + the health of the planet’s ecosystems.</a:t>
            </a:r>
            <a:endParaRPr lang="en-US" dirty="0"/>
          </a:p>
          <a:p>
            <a:r>
              <a:rPr lang="en-US" dirty="0"/>
              <a:t>It looks at how </a:t>
            </a:r>
            <a:r>
              <a:rPr lang="en-US" b="1" dirty="0"/>
              <a:t>issues like climate change, deforestation, pollution, and biodiversity loss directly and indirectly affect human health</a:t>
            </a:r>
            <a:r>
              <a:rPr lang="en-US" dirty="0"/>
              <a:t>, and emphasizes sustainable ways of living that protect both people and the planet.</a:t>
            </a:r>
            <a:endParaRPr lang="de-DE" sz="12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Planetary Health </a:t>
            </a:r>
            <a:r>
              <a:rPr lang="de-DE" sz="1200" kern="1200" dirty="0" err="1">
                <a:solidFill>
                  <a:schemeClr val="tx1"/>
                </a:solidFill>
                <a:effectLst/>
                <a:latin typeface="+mn-lt"/>
                <a:ea typeface="+mn-ea"/>
                <a:cs typeface="+mn-cs"/>
              </a:rPr>
              <a:t>emphasizes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interplay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human </a:t>
            </a:r>
            <a:r>
              <a:rPr lang="de-DE" sz="1200" kern="1200" dirty="0" err="1">
                <a:solidFill>
                  <a:schemeClr val="tx1"/>
                </a:solidFill>
                <a:effectLst/>
                <a:latin typeface="+mn-lt"/>
                <a:ea typeface="+mn-ea"/>
                <a:cs typeface="+mn-cs"/>
              </a:rPr>
              <a:t>health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ecological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integrity</a:t>
            </a:r>
            <a:r>
              <a:rPr lang="de-DE" sz="1200" kern="1200" dirty="0">
                <a:solidFill>
                  <a:schemeClr val="tx1"/>
                </a:solidFill>
                <a:effectLst/>
                <a:latin typeface="+mn-lt"/>
                <a:ea typeface="+mn-ea"/>
                <a:cs typeface="+mn-cs"/>
              </a:rPr>
              <a:t>, and sustainability (Animals </a:t>
            </a:r>
            <a:r>
              <a:rPr lang="de-DE" sz="1200" kern="1200" dirty="0" err="1">
                <a:solidFill>
                  <a:schemeClr val="tx1"/>
                </a:solidFill>
                <a:effectLst/>
                <a:latin typeface="+mn-lt"/>
                <a:ea typeface="+mn-ea"/>
                <a:cs typeface="+mn-cs"/>
              </a:rPr>
              <a:t>are</a:t>
            </a:r>
            <a:r>
              <a:rPr lang="de-DE" sz="1200" kern="1200" dirty="0">
                <a:solidFill>
                  <a:schemeClr val="tx1"/>
                </a:solidFill>
                <a:effectLst/>
                <a:latin typeface="+mn-lt"/>
                <a:ea typeface="+mn-ea"/>
                <a:cs typeface="+mn-cs"/>
              </a:rPr>
              <a:t> not </a:t>
            </a:r>
            <a:r>
              <a:rPr lang="de-DE" sz="1200" kern="1200" dirty="0" err="1">
                <a:solidFill>
                  <a:schemeClr val="tx1"/>
                </a:solidFill>
                <a:effectLst/>
                <a:latin typeface="+mn-lt"/>
                <a:ea typeface="+mn-ea"/>
                <a:cs typeface="+mn-cs"/>
              </a:rPr>
              <a:t>explicitly</a:t>
            </a:r>
            <a:r>
              <a:rPr lang="de-DE" sz="1200" kern="1200" dirty="0">
                <a:solidFill>
                  <a:schemeClr val="tx1"/>
                </a:solidFill>
                <a:effectLst/>
                <a:latin typeface="+mn-lt"/>
                <a:ea typeface="+mn-ea"/>
                <a:cs typeface="+mn-cs"/>
              </a:rPr>
              <a:t> mentioned; </a:t>
            </a:r>
            <a:r>
              <a:rPr lang="de-DE" sz="1200" kern="1200" dirty="0" err="1">
                <a:solidFill>
                  <a:schemeClr val="tx1"/>
                </a:solidFill>
                <a:effectLst/>
                <a:latin typeface="+mn-lt"/>
                <a:ea typeface="+mn-ea"/>
                <a:cs typeface="+mn-cs"/>
              </a:rPr>
              <a:t>are</a:t>
            </a:r>
            <a:r>
              <a:rPr lang="de-DE" sz="1200" kern="1200" dirty="0">
                <a:solidFill>
                  <a:schemeClr val="tx1"/>
                </a:solidFill>
                <a:effectLst/>
                <a:latin typeface="+mn-lt"/>
                <a:ea typeface="+mn-ea"/>
                <a:cs typeface="+mn-cs"/>
              </a:rPr>
              <a:t> they </a:t>
            </a:r>
            <a:r>
              <a:rPr lang="de-DE" sz="1200" kern="1200" dirty="0" err="1">
                <a:solidFill>
                  <a:schemeClr val="tx1"/>
                </a:solidFill>
                <a:effectLst/>
                <a:latin typeface="+mn-lt"/>
                <a:ea typeface="+mn-ea"/>
                <a:cs typeface="+mn-cs"/>
              </a:rPr>
              <a:t>sufficiently</a:t>
            </a:r>
            <a:r>
              <a:rPr lang="de-DE" sz="1200" kern="1200" dirty="0">
                <a:solidFill>
                  <a:schemeClr val="tx1"/>
                </a:solidFill>
                <a:effectLst/>
                <a:latin typeface="+mn-lt"/>
                <a:ea typeface="+mn-ea"/>
                <a:cs typeface="+mn-cs"/>
              </a:rPr>
              <a:t> included in </a:t>
            </a:r>
            <a:r>
              <a:rPr lang="de-DE" sz="1200" kern="1200" dirty="0" err="1">
                <a:solidFill>
                  <a:schemeClr val="tx1"/>
                </a:solidFill>
                <a:effectLst/>
                <a:latin typeface="+mn-lt"/>
                <a:ea typeface="+mn-ea"/>
                <a:cs typeface="+mn-cs"/>
              </a:rPr>
              <a:t>ecological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integrity</a:t>
            </a:r>
            <a:r>
              <a:rPr lang="de-DE" sz="1200" kern="1200" dirty="0">
                <a:solidFill>
                  <a:schemeClr val="tx1"/>
                </a:solidFill>
                <a:effectLst/>
                <a:latin typeface="+mn-lt"/>
                <a:ea typeface="+mn-ea"/>
                <a:cs typeface="+mn-cs"/>
              </a:rPr>
              <a:t>?).</a:t>
            </a:r>
          </a:p>
          <a:p>
            <a:pPr lvl="0"/>
            <a:endParaRPr lang="de-DE" sz="12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Animals – </a:t>
            </a:r>
            <a:r>
              <a:rPr lang="de-DE" sz="1200" kern="1200" dirty="0" err="1">
                <a:solidFill>
                  <a:schemeClr val="tx1"/>
                </a:solidFill>
                <a:effectLst/>
                <a:latin typeface="+mn-lt"/>
                <a:ea typeface="+mn-ea"/>
                <a:cs typeface="+mn-cs"/>
              </a:rPr>
              <a:t>especially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farm</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animals</a:t>
            </a:r>
            <a:r>
              <a:rPr lang="de-DE" sz="1200" kern="1200" dirty="0">
                <a:solidFill>
                  <a:schemeClr val="tx1"/>
                </a:solidFill>
                <a:effectLst/>
                <a:latin typeface="+mn-lt"/>
                <a:ea typeface="+mn-ea"/>
                <a:cs typeface="+mn-cs"/>
              </a:rPr>
              <a:t>, but also wild and </a:t>
            </a:r>
            <a:r>
              <a:rPr lang="de-DE" sz="1200" kern="1200" dirty="0" err="1">
                <a:solidFill>
                  <a:schemeClr val="tx1"/>
                </a:solidFill>
                <a:effectLst/>
                <a:latin typeface="+mn-lt"/>
                <a:ea typeface="+mn-ea"/>
                <a:cs typeface="+mn-cs"/>
              </a:rPr>
              <a:t>companion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animals</a:t>
            </a:r>
            <a:r>
              <a:rPr lang="de-DE" sz="1200" kern="1200" dirty="0">
                <a:solidFill>
                  <a:schemeClr val="tx1"/>
                </a:solidFill>
                <a:effectLst/>
                <a:latin typeface="+mn-lt"/>
                <a:ea typeface="+mn-ea"/>
                <a:cs typeface="+mn-cs"/>
              </a:rPr>
              <a:t> – </a:t>
            </a:r>
            <a:r>
              <a:rPr lang="de-DE" sz="1200" kern="1200" dirty="0" err="1">
                <a:solidFill>
                  <a:schemeClr val="tx1"/>
                </a:solidFill>
                <a:effectLst/>
                <a:latin typeface="+mn-lt"/>
                <a:ea typeface="+mn-ea"/>
                <a:cs typeface="+mn-cs"/>
              </a:rPr>
              <a:t>are</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central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element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ecosystems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this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always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made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clear</a:t>
            </a:r>
            <a:r>
              <a:rPr lang="de-DE" sz="1200" kern="1200" dirty="0">
                <a:solidFill>
                  <a:schemeClr val="tx1"/>
                </a:solidFill>
                <a:effectLst/>
                <a:latin typeface="+mn-lt"/>
                <a:ea typeface="+mn-ea"/>
                <a:cs typeface="+mn-cs"/>
              </a:rPr>
              <a:t>? Are they often </a:t>
            </a:r>
            <a:r>
              <a:rPr lang="de-DE" sz="1200" kern="1200" dirty="0" err="1">
                <a:solidFill>
                  <a:schemeClr val="tx1"/>
                </a:solidFill>
                <a:effectLst/>
                <a:latin typeface="+mn-lt"/>
                <a:ea typeface="+mn-ea"/>
                <a:cs typeface="+mn-cs"/>
              </a:rPr>
              <a:t>simply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framed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problem</a:t>
            </a:r>
            <a:r>
              <a:rPr lang="de-DE" sz="1200" kern="1200" dirty="0">
                <a:solidFill>
                  <a:schemeClr val="tx1"/>
                </a:solidFill>
                <a:effectLst/>
                <a:latin typeface="+mn-lt"/>
                <a:ea typeface="+mn-ea"/>
                <a:cs typeface="+mn-cs"/>
              </a:rPr>
              <a:t> – </a:t>
            </a:r>
            <a:r>
              <a:rPr lang="de-DE" sz="1200" kern="1200" dirty="0" err="1">
                <a:solidFill>
                  <a:schemeClr val="tx1"/>
                </a:solidFill>
                <a:effectLst/>
                <a:latin typeface="+mn-lt"/>
                <a:ea typeface="+mn-ea"/>
                <a:cs typeface="+mn-cs"/>
              </a:rPr>
              <a:t>look</a:t>
            </a:r>
            <a:r>
              <a:rPr lang="de-DE" sz="1200" kern="1200" dirty="0">
                <a:solidFill>
                  <a:schemeClr val="tx1"/>
                </a:solidFill>
                <a:effectLst/>
                <a:latin typeface="+mn-lt"/>
                <a:ea typeface="+mn-ea"/>
                <a:cs typeface="+mn-cs"/>
              </a:rPr>
              <a:t> at AMR, zoonotic diseases, </a:t>
            </a:r>
            <a:r>
              <a:rPr lang="de-DE" sz="1200" kern="1200" dirty="0" err="1">
                <a:solidFill>
                  <a:schemeClr val="tx1"/>
                </a:solidFill>
                <a:effectLst/>
                <a:latin typeface="+mn-lt"/>
                <a:ea typeface="+mn-ea"/>
                <a:cs typeface="+mn-cs"/>
              </a:rPr>
              <a:t>pandemics</a:t>
            </a:r>
            <a:r>
              <a:rPr lang="de-DE" sz="1200" kern="1200" dirty="0">
                <a:solidFill>
                  <a:schemeClr val="tx1"/>
                </a:solidFill>
                <a:effectLst/>
                <a:latin typeface="+mn-lt"/>
                <a:ea typeface="+mn-ea"/>
                <a:cs typeface="+mn-cs"/>
              </a:rPr>
              <a:t> – </a:t>
            </a:r>
            <a:r>
              <a:rPr lang="de-DE" sz="1200" kern="1200" dirty="0" err="1">
                <a:solidFill>
                  <a:schemeClr val="tx1"/>
                </a:solidFill>
                <a:effectLst/>
                <a:latin typeface="+mn-lt"/>
                <a:ea typeface="+mn-ea"/>
                <a:cs typeface="+mn-cs"/>
              </a:rPr>
              <a:t>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considered</a:t>
            </a:r>
            <a:r>
              <a:rPr lang="de-DE" sz="1200" kern="1200" dirty="0">
                <a:solidFill>
                  <a:schemeClr val="tx1"/>
                </a:solidFill>
                <a:effectLst/>
                <a:latin typeface="+mn-lt"/>
                <a:ea typeface="+mn-ea"/>
                <a:cs typeface="+mn-cs"/>
              </a:rPr>
              <a:t> in their own </a:t>
            </a:r>
            <a:r>
              <a:rPr lang="de-DE" sz="1200" kern="1200" dirty="0" err="1">
                <a:solidFill>
                  <a:schemeClr val="tx1"/>
                </a:solidFill>
                <a:effectLst/>
                <a:latin typeface="+mn-lt"/>
                <a:ea typeface="+mn-ea"/>
                <a:cs typeface="+mn-cs"/>
              </a:rPr>
              <a:t>right</a:t>
            </a:r>
            <a:r>
              <a:rPr lang="de-DE" sz="1200" kern="1200" dirty="0">
                <a:solidFill>
                  <a:schemeClr val="tx1"/>
                </a:solidFill>
                <a:effectLst/>
                <a:latin typeface="+mn-lt"/>
                <a:ea typeface="+mn-ea"/>
                <a:cs typeface="+mn-cs"/>
              </a:rPr>
              <a:t>?).</a:t>
            </a:r>
          </a:p>
          <a:p>
            <a:pPr lvl="0"/>
            <a:r>
              <a:rPr lang="de-DE" sz="1200" kern="1200" dirty="0">
                <a:solidFill>
                  <a:schemeClr val="tx1"/>
                </a:solidFill>
                <a:effectLst/>
                <a:latin typeface="+mn-lt"/>
                <a:ea typeface="+mn-ea"/>
                <a:cs typeface="+mn-cs"/>
              </a:rPr>
              <a:t>Animal ethics does not only ask: “How </a:t>
            </a:r>
            <a:r>
              <a:rPr lang="de-DE" sz="1200" kern="1200" dirty="0" err="1">
                <a:solidFill>
                  <a:schemeClr val="tx1"/>
                </a:solidFill>
                <a:effectLst/>
                <a:latin typeface="+mn-lt"/>
                <a:ea typeface="+mn-ea"/>
                <a:cs typeface="+mn-cs"/>
              </a:rPr>
              <a:t>are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animals</a:t>
            </a:r>
            <a:r>
              <a:rPr lang="de-DE" sz="1200" kern="1200" dirty="0">
                <a:solidFill>
                  <a:schemeClr val="tx1"/>
                </a:solidFill>
                <a:effectLst/>
                <a:latin typeface="+mn-lt"/>
                <a:ea typeface="+mn-ea"/>
                <a:cs typeface="+mn-cs"/>
              </a:rPr>
              <a:t> doing?” – but also “How should </a:t>
            </a:r>
            <a:r>
              <a:rPr lang="de-DE" sz="1200" kern="1200" dirty="0" err="1">
                <a:solidFill>
                  <a:schemeClr val="tx1"/>
                </a:solidFill>
                <a:effectLst/>
                <a:latin typeface="+mn-lt"/>
                <a:ea typeface="+mn-ea"/>
                <a:cs typeface="+mn-cs"/>
              </a:rPr>
              <a:t>we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treat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animals</a:t>
            </a:r>
            <a:r>
              <a:rPr lang="de-DE" sz="1200" kern="1200" dirty="0">
                <a:solidFill>
                  <a:schemeClr val="tx1"/>
                </a:solidFill>
                <a:effectLst/>
                <a:latin typeface="+mn-lt"/>
                <a:ea typeface="+mn-ea"/>
                <a:cs typeface="+mn-cs"/>
              </a:rPr>
              <a:t>?”</a:t>
            </a:r>
          </a:p>
          <a:p>
            <a:pPr lvl="0"/>
            <a:r>
              <a:rPr lang="de-DE" sz="1200" kern="1200" dirty="0">
                <a:solidFill>
                  <a:schemeClr val="tx1"/>
                </a:solidFill>
                <a:effectLst/>
                <a:latin typeface="+mn-lt"/>
                <a:ea typeface="+mn-ea"/>
                <a:cs typeface="+mn-cs"/>
              </a:rPr>
              <a:t>This </a:t>
            </a:r>
            <a:r>
              <a:rPr lang="de-DE" sz="1200" kern="1200" dirty="0" err="1">
                <a:solidFill>
                  <a:schemeClr val="tx1"/>
                </a:solidFill>
                <a:effectLst/>
                <a:latin typeface="+mn-lt"/>
                <a:ea typeface="+mn-ea"/>
                <a:cs typeface="+mn-cs"/>
              </a:rPr>
              <a:t>adds</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moral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dimension</a:t>
            </a:r>
            <a:r>
              <a:rPr lang="de-DE" sz="1200" kern="1200" dirty="0">
                <a:solidFill>
                  <a:schemeClr val="tx1"/>
                </a:solidFill>
                <a:effectLst/>
                <a:latin typeface="+mn-lt"/>
                <a:ea typeface="+mn-ea"/>
                <a:cs typeface="+mn-cs"/>
              </a:rPr>
              <a:t> to </a:t>
            </a:r>
            <a:r>
              <a:rPr lang="de-DE" sz="1200" kern="1200" dirty="0" err="1">
                <a:solidFill>
                  <a:schemeClr val="tx1"/>
                </a:solidFill>
                <a:effectLst/>
                <a:latin typeface="+mn-lt"/>
                <a:ea typeface="+mn-ea"/>
                <a:cs typeface="+mn-cs"/>
              </a:rPr>
              <a:t>One</a:t>
            </a:r>
            <a:r>
              <a:rPr lang="de-DE" sz="1200" kern="1200" dirty="0">
                <a:solidFill>
                  <a:schemeClr val="tx1"/>
                </a:solidFill>
                <a:effectLst/>
                <a:latin typeface="+mn-lt"/>
                <a:ea typeface="+mn-ea"/>
                <a:cs typeface="+mn-cs"/>
              </a:rPr>
              <a:t> Health/Planetary Health </a:t>
            </a:r>
            <a:r>
              <a:rPr lang="de-DE" sz="1200" kern="1200" dirty="0" err="1">
                <a:solidFill>
                  <a:schemeClr val="tx1"/>
                </a:solidFill>
                <a:effectLst/>
                <a:latin typeface="+mn-lt"/>
                <a:ea typeface="+mn-ea"/>
                <a:cs typeface="+mn-cs"/>
              </a:rPr>
              <a:t>strategies</a:t>
            </a:r>
            <a:r>
              <a:rPr lang="de-DE" sz="1200" kern="1200" dirty="0">
                <a:solidFill>
                  <a:schemeClr val="tx1"/>
                </a:solidFill>
                <a:effectLst/>
                <a:latin typeface="+mn-lt"/>
                <a:ea typeface="+mn-ea"/>
                <a:cs typeface="+mn-cs"/>
              </a:rPr>
              <a:t>.</a:t>
            </a:r>
          </a:p>
        </p:txBody>
      </p:sp>
      <p:sp>
        <p:nvSpPr>
          <p:cNvPr id="4" name="Foliennummernplatzhalter 3"/>
          <p:cNvSpPr>
            <a:spLocks noGrp="1"/>
          </p:cNvSpPr>
          <p:nvPr>
            <p:ph type="sldNum" sz="quarter" idx="10"/>
          </p:nvPr>
        </p:nvSpPr>
        <p:spPr/>
        <p:txBody>
          <a:bodyPr/>
          <a:lstStyle/>
          <a:p>
            <a:fld id="{935E2820-AFE1-45FA-949E-17BDB534E1DC}" type="slidenum">
              <a:rPr lang="de-DE" smtClean="0"/>
              <a:pPr/>
              <a:t>4</a:t>
            </a:fld>
            <a:endParaRPr lang="de-DE" dirty="0"/>
          </a:p>
        </p:txBody>
      </p:sp>
    </p:spTree>
    <p:extLst>
      <p:ext uri="{BB962C8B-B14F-4D97-AF65-F5344CB8AC3E}">
        <p14:creationId xmlns:p14="http://schemas.microsoft.com/office/powerpoint/2010/main" val="3982648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10"/>
          </p:nvPr>
        </p:nvSpPr>
        <p:spPr/>
        <p:txBody>
          <a:bodyPr rtlCol="0"/>
          <a:lstStyle/>
          <a:p>
            <a:pPr rtl="0"/>
            <a:fld id="{935E2820-AFE1-45FA-949E-17BDB534E1DC}" type="slidenum">
              <a:rPr lang="en-US" smtClean="0"/>
              <a:t>5</a:t>
            </a:fld>
            <a:endParaRPr lang="en-US"/>
          </a:p>
        </p:txBody>
      </p:sp>
    </p:spTree>
    <p:extLst>
      <p:ext uri="{BB962C8B-B14F-4D97-AF65-F5344CB8AC3E}">
        <p14:creationId xmlns:p14="http://schemas.microsoft.com/office/powerpoint/2010/main" val="3912149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Practical Applications </a:t>
            </a:r>
            <a:r>
              <a:rPr lang="de-DE" dirty="0" err="1"/>
              <a:t>of</a:t>
            </a:r>
            <a:r>
              <a:rPr lang="de-DE" dirty="0"/>
              <a:t> Animal Ethics</a:t>
            </a:r>
          </a:p>
          <a:p>
            <a:pPr marL="171450" indent="-171450">
              <a:buFont typeface="Arial" panose="020B0604020202020204" pitchFamily="34" charset="0"/>
              <a:buChar char="•"/>
            </a:pPr>
            <a:r>
              <a:rPr lang="de-DE" dirty="0"/>
              <a:t>Farm </a:t>
            </a:r>
            <a:r>
              <a:rPr lang="de-DE" dirty="0" err="1"/>
              <a:t>animals</a:t>
            </a:r>
            <a:r>
              <a:rPr lang="de-DE" dirty="0"/>
              <a:t>/</a:t>
            </a:r>
            <a:r>
              <a:rPr lang="de-DE" dirty="0" err="1"/>
              <a:t>food</a:t>
            </a:r>
            <a:r>
              <a:rPr lang="de-DE" dirty="0"/>
              <a:t> </a:t>
            </a:r>
            <a:r>
              <a:rPr lang="de-DE" dirty="0" err="1"/>
              <a:t>systems</a:t>
            </a:r>
            <a:r>
              <a:rPr lang="de-DE" dirty="0"/>
              <a:t> &amp; </a:t>
            </a:r>
            <a:r>
              <a:rPr lang="de-DE" dirty="0" err="1"/>
              <a:t>diets</a:t>
            </a:r>
            <a:endParaRPr lang="de-DE" dirty="0"/>
          </a:p>
          <a:p>
            <a:pPr marL="628650" lvl="1" indent="-171450">
              <a:buFont typeface="Arial" panose="020B0604020202020204" pitchFamily="34" charset="0"/>
              <a:buChar char="•"/>
            </a:pPr>
            <a:r>
              <a:rPr lang="de-DE" dirty="0" err="1"/>
              <a:t>industrial</a:t>
            </a:r>
            <a:r>
              <a:rPr lang="de-DE" dirty="0"/>
              <a:t> livestock production </a:t>
            </a:r>
            <a:r>
              <a:rPr lang="de-DE" dirty="0" err="1"/>
              <a:t>drives</a:t>
            </a:r>
            <a:r>
              <a:rPr lang="de-DE" dirty="0"/>
              <a:t> </a:t>
            </a:r>
            <a:r>
              <a:rPr lang="de-DE" dirty="0" err="1"/>
              <a:t>deforestation</a:t>
            </a:r>
            <a:r>
              <a:rPr lang="de-DE" dirty="0"/>
              <a:t>, </a:t>
            </a:r>
            <a:r>
              <a:rPr lang="de-DE" dirty="0" err="1"/>
              <a:t>climate</a:t>
            </a:r>
            <a:r>
              <a:rPr lang="de-DE" dirty="0"/>
              <a:t> </a:t>
            </a:r>
            <a:r>
              <a:rPr lang="de-DE" dirty="0" err="1"/>
              <a:t>change</a:t>
            </a:r>
            <a:r>
              <a:rPr lang="de-DE" dirty="0"/>
              <a:t>, and zoonotic </a:t>
            </a:r>
            <a:r>
              <a:rPr lang="de-DE" dirty="0" err="1"/>
              <a:t>disease</a:t>
            </a:r>
            <a:r>
              <a:rPr lang="de-DE" dirty="0"/>
              <a:t> risks, and AMR</a:t>
            </a:r>
          </a:p>
          <a:p>
            <a:pPr marL="171450" lvl="0" indent="-171450">
              <a:buFont typeface="Arial" panose="020B0604020202020204" pitchFamily="34" charset="0"/>
              <a:buChar char="•"/>
            </a:pPr>
            <a:r>
              <a:rPr lang="de-DE" dirty="0" err="1"/>
              <a:t>companion</a:t>
            </a:r>
            <a:r>
              <a:rPr lang="de-DE" dirty="0"/>
              <a:t> </a:t>
            </a:r>
            <a:r>
              <a:rPr lang="de-DE" dirty="0" err="1"/>
              <a:t>animals</a:t>
            </a:r>
            <a:endParaRPr lang="de-DE" dirty="0"/>
          </a:p>
          <a:p>
            <a:pPr marL="628650" lvl="1" indent="-171450">
              <a:buFont typeface="Arial" panose="020B0604020202020204" pitchFamily="34" charset="0"/>
              <a:buChar char="•"/>
            </a:pPr>
            <a:r>
              <a:rPr lang="de-DE" dirty="0" err="1"/>
              <a:t>cats</a:t>
            </a:r>
            <a:r>
              <a:rPr lang="de-DE" dirty="0"/>
              <a:t> </a:t>
            </a:r>
            <a:r>
              <a:rPr lang="de-DE" dirty="0" err="1"/>
              <a:t>vs</a:t>
            </a:r>
            <a:r>
              <a:rPr lang="de-DE" dirty="0"/>
              <a:t> </a:t>
            </a:r>
            <a:r>
              <a:rPr lang="de-DE" dirty="0" err="1"/>
              <a:t>birds</a:t>
            </a:r>
            <a:r>
              <a:rPr lang="de-DE" dirty="0"/>
              <a:t> (</a:t>
            </a:r>
            <a:r>
              <a:rPr lang="de-DE" dirty="0" err="1"/>
              <a:t>wildlife</a:t>
            </a:r>
            <a:r>
              <a:rPr lang="de-DE" dirty="0"/>
              <a:t>/biodiversity): 20-100 </a:t>
            </a:r>
            <a:r>
              <a:rPr lang="de-DE" dirty="0" err="1"/>
              <a:t>million</a:t>
            </a:r>
            <a:r>
              <a:rPr lang="de-DE" dirty="0"/>
              <a:t> </a:t>
            </a:r>
            <a:r>
              <a:rPr lang="de-DE" dirty="0" err="1"/>
              <a:t>birds</a:t>
            </a:r>
            <a:r>
              <a:rPr lang="de-DE" dirty="0"/>
              <a:t> per </a:t>
            </a:r>
            <a:r>
              <a:rPr lang="de-DE" dirty="0" err="1"/>
              <a:t>year</a:t>
            </a:r>
            <a:r>
              <a:rPr lang="de-DE" dirty="0"/>
              <a:t> </a:t>
            </a:r>
            <a:r>
              <a:rPr lang="de-DE" dirty="0" err="1"/>
              <a:t>are</a:t>
            </a:r>
            <a:r>
              <a:rPr lang="de-DE" dirty="0"/>
              <a:t> </a:t>
            </a:r>
            <a:r>
              <a:rPr lang="de-DE" dirty="0" err="1"/>
              <a:t>killed</a:t>
            </a:r>
            <a:r>
              <a:rPr lang="de-DE" dirty="0"/>
              <a:t> </a:t>
            </a:r>
            <a:r>
              <a:rPr lang="de-DE" dirty="0" err="1"/>
              <a:t>by</a:t>
            </a:r>
            <a:r>
              <a:rPr lang="de-DE" dirty="0"/>
              <a:t> </a:t>
            </a:r>
            <a:r>
              <a:rPr lang="de-DE" dirty="0" err="1"/>
              <a:t>house</a:t>
            </a:r>
            <a:r>
              <a:rPr lang="de-DE" dirty="0"/>
              <a:t> </a:t>
            </a:r>
            <a:r>
              <a:rPr lang="de-DE" dirty="0" err="1"/>
              <a:t>cats</a:t>
            </a:r>
            <a:r>
              <a:rPr lang="de-DE" dirty="0"/>
              <a:t> in Germany</a:t>
            </a:r>
          </a:p>
          <a:p>
            <a:pPr marL="628650" lvl="1" indent="-171450">
              <a:buFont typeface="Arial" panose="020B0604020202020204" pitchFamily="34" charset="0"/>
              <a:buChar char="•"/>
            </a:pPr>
            <a:r>
              <a:rPr lang="de-DE" dirty="0" err="1"/>
              <a:t>public</a:t>
            </a:r>
            <a:r>
              <a:rPr lang="de-DE" dirty="0"/>
              <a:t> </a:t>
            </a:r>
            <a:r>
              <a:rPr lang="de-DE" dirty="0" err="1"/>
              <a:t>health</a:t>
            </a:r>
            <a:r>
              <a:rPr lang="de-DE" dirty="0"/>
              <a:t> </a:t>
            </a:r>
            <a:r>
              <a:rPr lang="de-DE" dirty="0" err="1"/>
              <a:t>risk</a:t>
            </a:r>
            <a:r>
              <a:rPr lang="de-DE" dirty="0"/>
              <a:t> </a:t>
            </a:r>
            <a:r>
              <a:rPr lang="de-DE" dirty="0" err="1"/>
              <a:t>of</a:t>
            </a:r>
            <a:r>
              <a:rPr lang="de-DE" dirty="0"/>
              <a:t> </a:t>
            </a:r>
            <a:r>
              <a:rPr lang="de-DE" dirty="0" err="1"/>
              <a:t>importing</a:t>
            </a:r>
            <a:r>
              <a:rPr lang="de-DE" dirty="0"/>
              <a:t> stray </a:t>
            </a:r>
            <a:r>
              <a:rPr lang="de-DE" dirty="0" err="1"/>
              <a:t>animals</a:t>
            </a:r>
            <a:r>
              <a:rPr lang="de-DE" dirty="0"/>
              <a:t> from non-EU-countries into </a:t>
            </a:r>
            <a:r>
              <a:rPr lang="de-DE" dirty="0" err="1"/>
              <a:t>the</a:t>
            </a:r>
            <a:r>
              <a:rPr lang="de-DE" dirty="0"/>
              <a:t> EU</a:t>
            </a:r>
          </a:p>
          <a:p>
            <a:pPr marL="171450" lvl="0" indent="-171450">
              <a:buFont typeface="Arial" panose="020B0604020202020204" pitchFamily="34" charset="0"/>
              <a:buChar char="•"/>
            </a:pPr>
            <a:r>
              <a:rPr lang="de-DE" dirty="0" err="1"/>
              <a:t>think</a:t>
            </a:r>
            <a:r>
              <a:rPr lang="de-DE" dirty="0"/>
              <a:t> </a:t>
            </a:r>
            <a:r>
              <a:rPr lang="de-DE" dirty="0" err="1"/>
              <a:t>the</a:t>
            </a:r>
            <a:r>
              <a:rPr lang="de-DE" dirty="0"/>
              <a:t> </a:t>
            </a:r>
            <a:r>
              <a:rPr lang="de-DE" dirty="0" err="1"/>
              <a:t>other</a:t>
            </a:r>
            <a:r>
              <a:rPr lang="de-DE" dirty="0"/>
              <a:t> </a:t>
            </a:r>
            <a:r>
              <a:rPr lang="de-DE" dirty="0" err="1"/>
              <a:t>way</a:t>
            </a:r>
            <a:r>
              <a:rPr lang="de-DE" dirty="0"/>
              <a:t> around: what </a:t>
            </a:r>
            <a:r>
              <a:rPr lang="de-DE" dirty="0" err="1"/>
              <a:t>is</a:t>
            </a:r>
            <a:r>
              <a:rPr lang="de-DE" dirty="0"/>
              <a:t> </a:t>
            </a:r>
            <a:r>
              <a:rPr lang="de-DE" dirty="0" err="1"/>
              <a:t>the</a:t>
            </a:r>
            <a:r>
              <a:rPr lang="de-DE" dirty="0"/>
              <a:t> </a:t>
            </a:r>
            <a:r>
              <a:rPr lang="de-DE" dirty="0" err="1"/>
              <a:t>impact</a:t>
            </a:r>
            <a:r>
              <a:rPr lang="de-DE" dirty="0"/>
              <a:t> </a:t>
            </a:r>
            <a:r>
              <a:rPr lang="de-DE" dirty="0" err="1"/>
              <a:t>of</a:t>
            </a:r>
            <a:r>
              <a:rPr lang="de-DE" dirty="0"/>
              <a:t> </a:t>
            </a:r>
            <a:r>
              <a:rPr lang="de-DE" dirty="0" err="1"/>
              <a:t>crossing</a:t>
            </a:r>
            <a:r>
              <a:rPr lang="de-DE" dirty="0"/>
              <a:t> </a:t>
            </a:r>
            <a:r>
              <a:rPr lang="de-DE" dirty="0" err="1"/>
              <a:t>planetary</a:t>
            </a:r>
            <a:r>
              <a:rPr lang="de-DE" dirty="0"/>
              <a:t> </a:t>
            </a:r>
            <a:r>
              <a:rPr lang="de-DE" dirty="0" err="1"/>
              <a:t>boundaries</a:t>
            </a:r>
            <a:r>
              <a:rPr lang="de-DE" dirty="0"/>
              <a:t> to non-human </a:t>
            </a:r>
            <a:r>
              <a:rPr lang="de-DE" dirty="0" err="1"/>
              <a:t>animals</a:t>
            </a:r>
            <a:endParaRPr lang="de-DE" dirty="0"/>
          </a:p>
          <a:p>
            <a:pPr marL="628650" lvl="1" indent="-171450">
              <a:buFont typeface="Arial" panose="020B0604020202020204" pitchFamily="34" charset="0"/>
              <a:buChar char="•"/>
            </a:pPr>
            <a:r>
              <a:rPr lang="de-DE" dirty="0" err="1"/>
              <a:t>change</a:t>
            </a:r>
            <a:r>
              <a:rPr lang="de-DE" dirty="0"/>
              <a:t> </a:t>
            </a:r>
            <a:r>
              <a:rPr lang="de-DE" dirty="0" err="1"/>
              <a:t>of</a:t>
            </a:r>
            <a:r>
              <a:rPr lang="de-DE" dirty="0"/>
              <a:t> </a:t>
            </a:r>
            <a:r>
              <a:rPr lang="de-DE" dirty="0" err="1"/>
              <a:t>vector</a:t>
            </a:r>
            <a:r>
              <a:rPr lang="de-DE" dirty="0"/>
              <a:t>-borne diseases </a:t>
            </a:r>
            <a:r>
              <a:rPr lang="de-DE" dirty="0" err="1"/>
              <a:t>effects</a:t>
            </a:r>
            <a:r>
              <a:rPr lang="de-DE" dirty="0"/>
              <a:t> host </a:t>
            </a:r>
            <a:r>
              <a:rPr lang="de-DE" dirty="0" err="1"/>
              <a:t>animals</a:t>
            </a:r>
            <a:r>
              <a:rPr lang="de-DE" dirty="0"/>
              <a:t>; warmer </a:t>
            </a:r>
            <a:r>
              <a:rPr lang="de-DE" dirty="0" err="1"/>
              <a:t>temperature</a:t>
            </a:r>
            <a:r>
              <a:rPr lang="de-DE" dirty="0"/>
              <a:t> </a:t>
            </a:r>
            <a:r>
              <a:rPr lang="de-DE" dirty="0" err="1"/>
              <a:t>can</a:t>
            </a:r>
            <a:r>
              <a:rPr lang="de-DE" dirty="0"/>
              <a:t> </a:t>
            </a:r>
            <a:r>
              <a:rPr lang="de-DE" dirty="0" err="1"/>
              <a:t>lead</a:t>
            </a:r>
            <a:r>
              <a:rPr lang="de-DE" dirty="0"/>
              <a:t> to „</a:t>
            </a:r>
            <a:r>
              <a:rPr lang="de-DE" dirty="0" err="1"/>
              <a:t>new</a:t>
            </a:r>
            <a:r>
              <a:rPr lang="de-DE" dirty="0"/>
              <a:t>“ diseases in </a:t>
            </a:r>
            <a:r>
              <a:rPr lang="de-DE" dirty="0" err="1"/>
              <a:t>certain</a:t>
            </a:r>
            <a:r>
              <a:rPr lang="de-DE" dirty="0"/>
              <a:t> </a:t>
            </a:r>
            <a:r>
              <a:rPr lang="de-DE" dirty="0" err="1"/>
              <a:t>regions</a:t>
            </a:r>
            <a:r>
              <a:rPr lang="de-DE" dirty="0"/>
              <a:t> that also </a:t>
            </a:r>
            <a:r>
              <a:rPr lang="de-DE" dirty="0" err="1"/>
              <a:t>affect</a:t>
            </a:r>
            <a:r>
              <a:rPr lang="de-DE" dirty="0"/>
              <a:t> non-human </a:t>
            </a:r>
            <a:r>
              <a:rPr lang="de-DE" dirty="0" err="1"/>
              <a:t>animals</a:t>
            </a:r>
            <a:endParaRPr lang="de-DE" dirty="0"/>
          </a:p>
          <a:p>
            <a:pPr marL="628650" lvl="1" indent="-171450">
              <a:buFont typeface="Arial" panose="020B0604020202020204" pitchFamily="34" charset="0"/>
              <a:buChar char="•"/>
            </a:pPr>
            <a:r>
              <a:rPr lang="de-DE" dirty="0"/>
              <a:t>non-human </a:t>
            </a:r>
            <a:r>
              <a:rPr lang="de-DE" dirty="0" err="1"/>
              <a:t>animals</a:t>
            </a:r>
            <a:r>
              <a:rPr lang="de-DE" dirty="0"/>
              <a:t> </a:t>
            </a:r>
            <a:r>
              <a:rPr lang="de-DE" dirty="0" err="1"/>
              <a:t>are</a:t>
            </a:r>
            <a:r>
              <a:rPr lang="de-DE" dirty="0"/>
              <a:t> directly affected </a:t>
            </a:r>
            <a:r>
              <a:rPr lang="de-DE" dirty="0" err="1"/>
              <a:t>by</a:t>
            </a:r>
            <a:r>
              <a:rPr lang="de-DE" dirty="0"/>
              <a:t> </a:t>
            </a:r>
            <a:r>
              <a:rPr lang="de-DE" dirty="0" err="1"/>
              <a:t>heat</a:t>
            </a:r>
            <a:r>
              <a:rPr lang="de-DE" dirty="0"/>
              <a:t> stress </a:t>
            </a:r>
            <a:r>
              <a:rPr lang="de-DE" dirty="0" err="1"/>
              <a:t>air</a:t>
            </a:r>
            <a:r>
              <a:rPr lang="de-DE" dirty="0"/>
              <a:t> </a:t>
            </a:r>
            <a:r>
              <a:rPr lang="de-DE" dirty="0" err="1"/>
              <a:t>pollution</a:t>
            </a:r>
            <a:r>
              <a:rPr lang="de-DE" dirty="0"/>
              <a:t>, water </a:t>
            </a:r>
            <a:r>
              <a:rPr lang="de-DE" dirty="0" err="1"/>
              <a:t>pollution</a:t>
            </a:r>
            <a:r>
              <a:rPr lang="de-DE" dirty="0"/>
              <a:t>, </a:t>
            </a:r>
            <a:r>
              <a:rPr lang="de-DE" dirty="0" err="1"/>
              <a:t>acidification</a:t>
            </a:r>
            <a:r>
              <a:rPr lang="de-DE" dirty="0"/>
              <a:t> </a:t>
            </a:r>
            <a:r>
              <a:rPr lang="de-DE" dirty="0" err="1"/>
              <a:t>of</a:t>
            </a:r>
            <a:r>
              <a:rPr lang="de-DE" dirty="0"/>
              <a:t> </a:t>
            </a:r>
            <a:r>
              <a:rPr lang="de-DE" dirty="0" err="1"/>
              <a:t>the</a:t>
            </a:r>
            <a:r>
              <a:rPr lang="de-DE" dirty="0"/>
              <a:t> </a:t>
            </a:r>
            <a:r>
              <a:rPr lang="de-DE" dirty="0" err="1"/>
              <a:t>oceans</a:t>
            </a:r>
            <a:r>
              <a:rPr lang="de-DE" dirty="0"/>
              <a:t> and </a:t>
            </a:r>
            <a:r>
              <a:rPr lang="de-DE" dirty="0" err="1"/>
              <a:t>deforestation</a:t>
            </a:r>
            <a:endParaRPr lang="de-DE" dirty="0"/>
          </a:p>
        </p:txBody>
      </p:sp>
      <p:sp>
        <p:nvSpPr>
          <p:cNvPr id="4" name="Foliennummernplatzhalter 3"/>
          <p:cNvSpPr>
            <a:spLocks noGrp="1"/>
          </p:cNvSpPr>
          <p:nvPr>
            <p:ph type="sldNum" sz="quarter" idx="5"/>
          </p:nvPr>
        </p:nvSpPr>
        <p:spPr/>
        <p:txBody>
          <a:bodyPr/>
          <a:lstStyle/>
          <a:p>
            <a:fld id="{935E2820-AFE1-45FA-949E-17BDB534E1DC}" type="slidenum">
              <a:rPr lang="de-DE" smtClean="0"/>
              <a:pPr/>
              <a:t>6</a:t>
            </a:fld>
            <a:endParaRPr lang="de-DE" dirty="0"/>
          </a:p>
        </p:txBody>
      </p:sp>
    </p:spTree>
    <p:extLst>
      <p:ext uri="{BB962C8B-B14F-4D97-AF65-F5344CB8AC3E}">
        <p14:creationId xmlns:p14="http://schemas.microsoft.com/office/powerpoint/2010/main" val="3822288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a:t>Animal welfare and health implications of sow stalls/gestation crates:</a:t>
            </a:r>
            <a:endParaRPr lang="en-US" dirty="0"/>
          </a:p>
          <a:p>
            <a:r>
              <a:rPr lang="en-US" b="1" dirty="0"/>
              <a:t>Animal Welfare Implications</a:t>
            </a:r>
          </a:p>
          <a:p>
            <a:pPr lvl="1"/>
            <a:r>
              <a:rPr lang="en-US" b="1" dirty="0"/>
              <a:t>Severe movement restriction:</a:t>
            </a:r>
            <a:r>
              <a:rPr lang="en-US" dirty="0"/>
              <a:t> Sows cannot turn around and can only stand up or lie down → frustration, stress, stereotypies (bar-biting, sham-chewing).</a:t>
            </a:r>
          </a:p>
          <a:p>
            <a:pPr lvl="1"/>
            <a:r>
              <a:rPr lang="en-US" b="1" dirty="0"/>
              <a:t>Behavioral deprivation:</a:t>
            </a:r>
            <a:r>
              <a:rPr lang="en-US" dirty="0"/>
              <a:t> No ability to root, nest-build, or interact socially → compromised natural behaviors.</a:t>
            </a:r>
          </a:p>
          <a:p>
            <a:pPr lvl="1"/>
            <a:r>
              <a:rPr lang="en-US" b="1" dirty="0"/>
              <a:t>Mental health impact:</a:t>
            </a:r>
            <a:r>
              <a:rPr lang="en-US" dirty="0"/>
              <a:t> Chronic stress, learned helplessness, and signs of reduced well-being.</a:t>
            </a:r>
          </a:p>
          <a:p>
            <a:r>
              <a:rPr lang="en-US" b="1" dirty="0"/>
              <a:t>Animal Health Implications</a:t>
            </a:r>
          </a:p>
          <a:p>
            <a:pPr lvl="1"/>
            <a:r>
              <a:rPr lang="en-US" b="1" dirty="0"/>
              <a:t>Physical problems:</a:t>
            </a:r>
            <a:r>
              <a:rPr lang="en-US" dirty="0"/>
              <a:t> Pressure sores, injuries from bars, weakened muscles and bones due to lack of exercise.</a:t>
            </a:r>
          </a:p>
          <a:p>
            <a:pPr lvl="1"/>
            <a:r>
              <a:rPr lang="en-US" b="1" dirty="0"/>
              <a:t>Reproductive issues:</a:t>
            </a:r>
            <a:r>
              <a:rPr lang="en-US" dirty="0"/>
              <a:t> Prolonged confinement can affect fertility and farrowing outcomes.</a:t>
            </a:r>
          </a:p>
          <a:p>
            <a:pPr lvl="1"/>
            <a:r>
              <a:rPr lang="en-US" b="1" dirty="0"/>
              <a:t>Gastrointestinal disorders:</a:t>
            </a:r>
            <a:r>
              <a:rPr lang="en-US" dirty="0"/>
              <a:t> Higher risk of ulcers due to stress and restricted feeding.</a:t>
            </a:r>
          </a:p>
          <a:p>
            <a:pPr lvl="1"/>
            <a:r>
              <a:rPr lang="en-US" b="1" dirty="0"/>
              <a:t>Compromised immunity:</a:t>
            </a:r>
            <a:r>
              <a:rPr lang="en-US" dirty="0"/>
              <a:t> Chronic stress may make sows more vulnerable to infections.</a:t>
            </a:r>
          </a:p>
          <a:p>
            <a:endParaRPr lang="en-US" dirty="0"/>
          </a:p>
          <a:p>
            <a:r>
              <a:rPr lang="de-DE" b="1" dirty="0">
                <a:effectLst/>
              </a:rPr>
              <a:t>Number from </a:t>
            </a:r>
            <a:r>
              <a:rPr lang="de-DE" b="1" dirty="0" err="1">
                <a:effectLst/>
              </a:rPr>
              <a:t>industrial</a:t>
            </a:r>
            <a:r>
              <a:rPr lang="de-DE" b="1" dirty="0">
                <a:effectLst/>
              </a:rPr>
              <a:t> </a:t>
            </a:r>
            <a:r>
              <a:rPr lang="de-DE" b="1" dirty="0" err="1">
                <a:effectLst/>
              </a:rPr>
              <a:t>pig</a:t>
            </a:r>
            <a:r>
              <a:rPr lang="de-DE" b="1" dirty="0">
                <a:effectLst/>
              </a:rPr>
              <a:t> </a:t>
            </a:r>
            <a:r>
              <a:rPr lang="de-DE" b="1" dirty="0" err="1">
                <a:effectLst/>
              </a:rPr>
              <a:t>farming</a:t>
            </a:r>
            <a:endParaRPr lang="de-DE" b="1" dirty="0">
              <a:effectLst/>
            </a:endParaRPr>
          </a:p>
          <a:p>
            <a:r>
              <a:rPr lang="de-DE" b="1" dirty="0" err="1">
                <a:effectLst/>
              </a:rPr>
              <a:t>Litter</a:t>
            </a:r>
            <a:r>
              <a:rPr lang="de-DE" b="1" dirty="0">
                <a:effectLst/>
              </a:rPr>
              <a:t> per </a:t>
            </a:r>
            <a:r>
              <a:rPr lang="de-DE" b="1" dirty="0" err="1">
                <a:effectLst/>
              </a:rPr>
              <a:t>year</a:t>
            </a:r>
            <a:r>
              <a:rPr lang="de-DE" b="1" dirty="0">
                <a:effectLst/>
              </a:rPr>
              <a:t>:</a:t>
            </a:r>
            <a:r>
              <a:rPr lang="de-DE" dirty="0">
                <a:effectLst/>
              </a:rPr>
              <a:t> </a:t>
            </a:r>
          </a:p>
          <a:p>
            <a:r>
              <a:rPr lang="en-US" dirty="0"/>
              <a:t>A breeding sow produces an average of about 2 to 2.5 litters per year. </a:t>
            </a:r>
          </a:p>
          <a:p>
            <a:r>
              <a:rPr lang="de-DE" b="1" dirty="0" err="1">
                <a:effectLst/>
              </a:rPr>
              <a:t>Pigglet</a:t>
            </a:r>
            <a:r>
              <a:rPr lang="de-DE" b="1" dirty="0">
                <a:effectLst/>
              </a:rPr>
              <a:t> per </a:t>
            </a:r>
            <a:r>
              <a:rPr lang="de-DE" b="1" dirty="0" err="1">
                <a:effectLst/>
              </a:rPr>
              <a:t>litter</a:t>
            </a:r>
            <a:r>
              <a:rPr lang="de-DE" b="1" dirty="0">
                <a:effectLst/>
              </a:rPr>
              <a:t>:</a:t>
            </a:r>
            <a:r>
              <a:rPr lang="de-DE" dirty="0">
                <a:effectLst/>
              </a:rPr>
              <a:t> </a:t>
            </a:r>
          </a:p>
          <a:p>
            <a:r>
              <a:rPr lang="de-DE" dirty="0">
                <a:effectLst/>
              </a:rPr>
              <a:t>In </a:t>
            </a:r>
            <a:r>
              <a:rPr lang="de-DE" dirty="0" err="1">
                <a:effectLst/>
              </a:rPr>
              <a:t>average</a:t>
            </a:r>
            <a:r>
              <a:rPr lang="de-DE" dirty="0">
                <a:effectLst/>
              </a:rPr>
              <a:t> around 13 </a:t>
            </a:r>
            <a:r>
              <a:rPr lang="de-DE" dirty="0" err="1">
                <a:effectLst/>
              </a:rPr>
              <a:t>pigglets</a:t>
            </a:r>
            <a:r>
              <a:rPr lang="de-DE" dirty="0">
                <a:effectLst/>
              </a:rPr>
              <a:t> per </a:t>
            </a:r>
            <a:r>
              <a:rPr lang="de-DE" dirty="0" err="1">
                <a:effectLst/>
              </a:rPr>
              <a:t>litter</a:t>
            </a:r>
            <a:r>
              <a:rPr lang="de-DE" dirty="0">
                <a:effectLst/>
              </a:rPr>
              <a:t>. </a:t>
            </a:r>
          </a:p>
          <a:p>
            <a:r>
              <a:rPr lang="de-DE" b="1" dirty="0" err="1">
                <a:effectLst/>
              </a:rPr>
              <a:t>Pigglets</a:t>
            </a:r>
            <a:r>
              <a:rPr lang="de-DE" b="1" dirty="0">
                <a:effectLst/>
              </a:rPr>
              <a:t> per </a:t>
            </a:r>
            <a:r>
              <a:rPr lang="de-DE" b="1" dirty="0" err="1">
                <a:effectLst/>
              </a:rPr>
              <a:t>sow</a:t>
            </a:r>
            <a:r>
              <a:rPr lang="de-DE" b="1" dirty="0">
                <a:effectLst/>
              </a:rPr>
              <a:t> and </a:t>
            </a:r>
            <a:r>
              <a:rPr lang="de-DE" b="1" dirty="0" err="1">
                <a:effectLst/>
              </a:rPr>
              <a:t>year</a:t>
            </a:r>
            <a:r>
              <a:rPr lang="de-DE" b="1" dirty="0">
                <a:effectLst/>
              </a:rPr>
              <a:t>:</a:t>
            </a:r>
            <a:r>
              <a:rPr lang="de-DE" dirty="0">
                <a:effectLst/>
              </a:rPr>
              <a:t> </a:t>
            </a:r>
          </a:p>
          <a:p>
            <a:r>
              <a:rPr lang="de-DE" dirty="0">
                <a:effectLst/>
              </a:rPr>
              <a:t>In </a:t>
            </a:r>
            <a:r>
              <a:rPr lang="de-DE" dirty="0" err="1">
                <a:effectLst/>
              </a:rPr>
              <a:t>average</a:t>
            </a:r>
            <a:r>
              <a:rPr lang="de-DE" dirty="0">
                <a:effectLst/>
              </a:rPr>
              <a:t> a </a:t>
            </a:r>
            <a:r>
              <a:rPr lang="de-DE" dirty="0" err="1">
                <a:effectLst/>
              </a:rPr>
              <a:t>sow</a:t>
            </a:r>
            <a:r>
              <a:rPr lang="de-DE" dirty="0">
                <a:effectLst/>
              </a:rPr>
              <a:t> </a:t>
            </a:r>
            <a:r>
              <a:rPr lang="de-DE" dirty="0" err="1">
                <a:effectLst/>
              </a:rPr>
              <a:t>raises</a:t>
            </a:r>
            <a:r>
              <a:rPr lang="de-DE" dirty="0">
                <a:effectLst/>
              </a:rPr>
              <a:t> 25 to 27 </a:t>
            </a:r>
            <a:r>
              <a:rPr lang="de-DE" dirty="0" err="1">
                <a:effectLst/>
              </a:rPr>
              <a:t>pigglets</a:t>
            </a:r>
            <a:r>
              <a:rPr lang="de-DE" dirty="0">
                <a:effectLst/>
              </a:rPr>
              <a:t> per </a:t>
            </a:r>
            <a:r>
              <a:rPr lang="de-DE" dirty="0" err="1">
                <a:effectLst/>
              </a:rPr>
              <a:t>year</a:t>
            </a:r>
            <a:r>
              <a:rPr lang="de-DE" dirty="0">
                <a:effectLst/>
              </a:rPr>
              <a:t>. </a:t>
            </a:r>
          </a:p>
          <a:p>
            <a:r>
              <a:rPr lang="de-DE" b="1" dirty="0">
                <a:effectLst/>
              </a:rPr>
              <a:t>Gestation </a:t>
            </a:r>
            <a:r>
              <a:rPr lang="de-DE" b="1" dirty="0" err="1">
                <a:effectLst/>
              </a:rPr>
              <a:t>period</a:t>
            </a:r>
            <a:r>
              <a:rPr lang="de-DE" b="1" dirty="0">
                <a:effectLst/>
              </a:rPr>
              <a:t>:</a:t>
            </a:r>
            <a:r>
              <a:rPr lang="de-DE" dirty="0">
                <a:effectLst/>
              </a:rPr>
              <a:t> </a:t>
            </a:r>
          </a:p>
          <a:p>
            <a:r>
              <a:rPr lang="en-US" dirty="0"/>
              <a:t>The gestation period for a sow is approximately 114 to 115 days, which is about one third of a year. </a:t>
            </a:r>
          </a:p>
          <a:p>
            <a:r>
              <a:rPr lang="en-US" b="1" dirty="0">
                <a:effectLst/>
              </a:rPr>
              <a:t>Lifetime performance</a:t>
            </a:r>
            <a:r>
              <a:rPr lang="de-DE" b="1" dirty="0">
                <a:effectLst/>
              </a:rPr>
              <a:t>:</a:t>
            </a:r>
            <a:r>
              <a:rPr lang="de-DE" dirty="0">
                <a:effectLst/>
              </a:rPr>
              <a:t> </a:t>
            </a:r>
          </a:p>
          <a:p>
            <a:r>
              <a:rPr lang="en-US" dirty="0"/>
              <a:t>Over the course of her life, a sow gives birth to an average of four to five litters before she is slaughtered.</a:t>
            </a:r>
          </a:p>
          <a:p>
            <a:r>
              <a:rPr lang="en-US" dirty="0"/>
              <a:t>.</a:t>
            </a:r>
          </a:p>
        </p:txBody>
      </p:sp>
      <p:sp>
        <p:nvSpPr>
          <p:cNvPr id="4" name="Foliennummernplatzhalter 3"/>
          <p:cNvSpPr>
            <a:spLocks noGrp="1"/>
          </p:cNvSpPr>
          <p:nvPr>
            <p:ph type="sldNum" sz="quarter" idx="5"/>
          </p:nvPr>
        </p:nvSpPr>
        <p:spPr/>
        <p:txBody>
          <a:bodyPr/>
          <a:lstStyle/>
          <a:p>
            <a:fld id="{935E2820-AFE1-45FA-949E-17BDB534E1DC}" type="slidenum">
              <a:rPr lang="de-DE" smtClean="0"/>
              <a:pPr/>
              <a:t>7</a:t>
            </a:fld>
            <a:endParaRPr lang="de-DE" dirty="0"/>
          </a:p>
        </p:txBody>
      </p:sp>
    </p:spTree>
    <p:extLst>
      <p:ext uri="{BB962C8B-B14F-4D97-AF65-F5344CB8AC3E}">
        <p14:creationId xmlns:p14="http://schemas.microsoft.com/office/powerpoint/2010/main" val="1325511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Poor animal welfare negatively impacts animal health </a:t>
            </a:r>
            <a:r>
              <a:rPr lang="en-US" dirty="0"/>
              <a:t>by causing stress and increasing disease susceptibility, which in turn </a:t>
            </a:r>
            <a:r>
              <a:rPr lang="en-US" b="1" dirty="0"/>
              <a:t>leads to a greater need for medication, potentially increasing antimicrobial resistance and requiring more complex treatments</a:t>
            </a:r>
            <a:r>
              <a:rPr lang="en-US" dirty="0"/>
              <a:t>. This cycle highlights the interconnectedness of animal well-being and the efficacy of veterinary medications, as improved welfare can reduce disease incidence, thereby decreasing drug reliance and fostering responsible medication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Figure 1 </a:t>
            </a:r>
            <a:r>
              <a:rPr lang="en-US" dirty="0"/>
              <a:t>The biological pathway on how human-modulated stressors that challenge pigs’ immunological, physical, emotional, and </a:t>
            </a:r>
            <a:r>
              <a:rPr lang="en-US" dirty="0" err="1"/>
              <a:t>behavioural</a:t>
            </a:r>
            <a:r>
              <a:rPr lang="en-US" dirty="0"/>
              <a:t> status act as risk factors (direct/indirect) for antibiotic use (AMU) and antibiotic resistance (AMR) on farms. Lines indicate direct/indirect association, not the strength of association or causation. The observed AMU by the pig industry will be the sum of stressors and related management decision-making to proactively or reactively (e.g., ad hoc solutions) deal with such stressors. Literature and practical knowledge indicate that ad hoc management changes (e.g., cross-fostering or prophylactic antibiotic treatments) are quick fixes rather than rooted modifications. Thus, these management practices are equally risk factors of AMU/AMR in pigs.</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de-DE" dirty="0"/>
          </a:p>
        </p:txBody>
      </p:sp>
      <p:sp>
        <p:nvSpPr>
          <p:cNvPr id="4" name="Foliennummernplatzhalter 3"/>
          <p:cNvSpPr>
            <a:spLocks noGrp="1"/>
          </p:cNvSpPr>
          <p:nvPr>
            <p:ph type="sldNum" sz="quarter" idx="5"/>
          </p:nvPr>
        </p:nvSpPr>
        <p:spPr/>
        <p:txBody>
          <a:bodyPr/>
          <a:lstStyle/>
          <a:p>
            <a:fld id="{935E2820-AFE1-45FA-949E-17BDB534E1DC}" type="slidenum">
              <a:rPr lang="de-DE" smtClean="0"/>
              <a:pPr/>
              <a:t>8</a:t>
            </a:fld>
            <a:endParaRPr lang="de-DE" dirty="0"/>
          </a:p>
        </p:txBody>
      </p:sp>
    </p:spTree>
    <p:extLst>
      <p:ext uri="{BB962C8B-B14F-4D97-AF65-F5344CB8AC3E}">
        <p14:creationId xmlns:p14="http://schemas.microsoft.com/office/powerpoint/2010/main" val="3142298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a:t>1. Feed Requirements</a:t>
            </a:r>
            <a:br>
              <a:rPr lang="en-US" dirty="0"/>
            </a:br>
            <a:r>
              <a:rPr lang="en-US" dirty="0"/>
              <a:t>Globally, dogs and cats consume an enormous amount of meat each year. This demand translates into a significant need for livestock feed, land use, and water, as well as greenhouse gas emissions. The carbon footprint of pet food is substantial — in some countries, the meat consumption of companion animals is comparable to that of millions of people. While pets are valued family members, their dietary needs highlight the tension between individual care and planetary sustainability.</a:t>
            </a:r>
          </a:p>
          <a:p>
            <a:r>
              <a:rPr lang="en-US" b="1" dirty="0"/>
              <a:t>2. Resource Consumption</a:t>
            </a:r>
            <a:br>
              <a:rPr lang="en-US" dirty="0"/>
            </a:br>
            <a:r>
              <a:rPr lang="en-US" dirty="0"/>
              <a:t>Beyond food, companion animals require a wide range of products: toys, scratching posts, cages, bedding, cat litter, veterinary medicines, and grooming supplies. Most of these come with plastic packaging and are part of an ecologically costly consumption pattern. The production, transport, and disposal of these items contribute to pollution and resource depletion, making pet keeping a lifestyle factor with environmental implications.</a:t>
            </a:r>
          </a:p>
          <a:p>
            <a:r>
              <a:rPr lang="en-US" b="1" dirty="0"/>
              <a:t>3. Exotic Pet Keeping</a:t>
            </a:r>
            <a:br>
              <a:rPr lang="en-US" dirty="0"/>
            </a:br>
            <a:r>
              <a:rPr lang="en-US" dirty="0"/>
              <a:t>The keeping of exotic animals such as snakes, monkeys, parrots, or ornamental fish raises both ethical and ecological concerns. Many of these animals are sourced through wild capture, contributing to biodiversity loss and illegal wildlife trade. Even when bred in captivity, their complex physical, social, and psychological needs are often difficult to meet in private households. Stress, improper diets, and inadequate housing are common, turning hobbyist practices into welfare challenges.</a:t>
            </a:r>
          </a:p>
          <a:p>
            <a:r>
              <a:rPr lang="en-US" b="1" dirty="0"/>
              <a:t>4. Ethical Ambivalence</a:t>
            </a:r>
            <a:br>
              <a:rPr lang="en-US" dirty="0"/>
            </a:br>
            <a:r>
              <a:rPr lang="en-US" dirty="0"/>
              <a:t>Companion animals clearly enrich human lives by providing emotional support, companionship, and social bonds. However, their keeping is not automatically ethical or ecologically sound. A responsible approach to pet ownership requires considering the ecological footprint, the animal’s welfare, and the broader impacts on ecosystems and societies.</a:t>
            </a:r>
          </a:p>
          <a:p>
            <a:endParaRPr lang="de-DE" dirty="0"/>
          </a:p>
          <a:p>
            <a:r>
              <a:rPr lang="en-US" dirty="0"/>
              <a:t>Keeping a pet often provides </a:t>
            </a:r>
            <a:r>
              <a:rPr lang="en-US" b="1" dirty="0"/>
              <a:t>strong mental health benefits for humans</a:t>
            </a:r>
            <a:r>
              <a:rPr lang="en-US" dirty="0"/>
              <a:t> — companionship, reduced loneliness, emotional support, and stress relief. However, the balance is not always equal for the animal. While some pets enjoy close interaction, safety, and stimulation, others may experience </a:t>
            </a:r>
            <a:r>
              <a:rPr lang="en-US" b="1" dirty="0"/>
              <a:t>stress, boredom, social deprivation, or even suffering</a:t>
            </a:r>
            <a:r>
              <a:rPr lang="en-US" dirty="0"/>
              <a:t> if their needs are not met. This creates an </a:t>
            </a:r>
            <a:r>
              <a:rPr lang="en-US" b="1" dirty="0"/>
              <a:t>imbalance of mental benefits</a:t>
            </a:r>
            <a:r>
              <a:rPr lang="en-US" dirty="0"/>
              <a:t>, where humans gain more than the pet does, highlighting the ethical responsibility to ensure that animal welfare and emotional well-being are genuinely respected.</a:t>
            </a:r>
            <a:endParaRPr lang="de-DE" dirty="0"/>
          </a:p>
        </p:txBody>
      </p:sp>
      <p:sp>
        <p:nvSpPr>
          <p:cNvPr id="4" name="Foliennummernplatzhalter 3"/>
          <p:cNvSpPr>
            <a:spLocks noGrp="1"/>
          </p:cNvSpPr>
          <p:nvPr>
            <p:ph type="sldNum" sz="quarter" idx="5"/>
          </p:nvPr>
        </p:nvSpPr>
        <p:spPr/>
        <p:txBody>
          <a:bodyPr/>
          <a:lstStyle/>
          <a:p>
            <a:fld id="{935E2820-AFE1-45FA-949E-17BDB534E1DC}" type="slidenum">
              <a:rPr lang="de-DE" smtClean="0"/>
              <a:pPr/>
              <a:t>9</a:t>
            </a:fld>
            <a:endParaRPr lang="de-DE" dirty="0"/>
          </a:p>
        </p:txBody>
      </p:sp>
    </p:spTree>
    <p:extLst>
      <p:ext uri="{BB962C8B-B14F-4D97-AF65-F5344CB8AC3E}">
        <p14:creationId xmlns:p14="http://schemas.microsoft.com/office/powerpoint/2010/main" val="1533858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Preventing pandemics through biodiversity conservation and smart wildlife trade regulation </a:t>
            </a:r>
          </a:p>
          <a:p>
            <a:endParaRPr lang="de-DE" dirty="0"/>
          </a:p>
          <a:p>
            <a:r>
              <a:rPr lang="en-US" dirty="0"/>
              <a:t>Wildlife-pet markets, although standalone phenomena, also have ties to the endpoints of wider relevant issues, including anthropogenic habitat loss, ecological disturbance, encroachment, globalization, transport facilitation, trade, wildlife capture, captive-breeding, culinary habits, and wildlife-pet keeping. These elements involve a range of negative factors from poorly moderated introductions of humans to atypical environments, through to removal of wildlife from ecologically stable systems, to placement of animals into abnormal conditions of captivity in commerce and the home. Individually and cumulatively, these factors, and the diversity of divisional elements within each, probably constitute the primary causes of suffering, morbidity, and mortality among wildlife-pet animals and the emergence of wildlife-associated human and agricultural epidemics and pandemics. </a:t>
            </a:r>
          </a:p>
          <a:p>
            <a:endParaRPr lang="en-US" dirty="0"/>
          </a:p>
        </p:txBody>
      </p:sp>
      <p:sp>
        <p:nvSpPr>
          <p:cNvPr id="4" name="Foliennummernplatzhalter 3"/>
          <p:cNvSpPr>
            <a:spLocks noGrp="1"/>
          </p:cNvSpPr>
          <p:nvPr>
            <p:ph type="sldNum" sz="quarter" idx="5"/>
          </p:nvPr>
        </p:nvSpPr>
        <p:spPr/>
        <p:txBody>
          <a:bodyPr/>
          <a:lstStyle/>
          <a:p>
            <a:fld id="{935E2820-AFE1-45FA-949E-17BDB534E1DC}" type="slidenum">
              <a:rPr lang="de-DE" smtClean="0"/>
              <a:pPr/>
              <a:t>10</a:t>
            </a:fld>
            <a:endParaRPr lang="de-DE" dirty="0"/>
          </a:p>
        </p:txBody>
      </p:sp>
    </p:spTree>
    <p:extLst>
      <p:ext uri="{BB962C8B-B14F-4D97-AF65-F5344CB8AC3E}">
        <p14:creationId xmlns:p14="http://schemas.microsoft.com/office/powerpoint/2010/main" val="30309385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065213" y="304800"/>
            <a:ext cx="7091361" cy="2793906"/>
          </a:xfrm>
        </p:spPr>
        <p:txBody>
          <a:bodyPr rtlCol="0" anchor="b">
            <a:normAutofit/>
          </a:bodyPr>
          <a:lstStyle>
            <a:lvl1pPr algn="l" rtl="0">
              <a:lnSpc>
                <a:spcPct val="80000"/>
              </a:lnSpc>
              <a:defRPr sz="6600"/>
            </a:lvl1pPr>
          </a:lstStyle>
          <a:p>
            <a:pPr rtl="0"/>
            <a:r>
              <a:rPr lang="de-DE"/>
              <a:t>Mastertitelformat bearbeiten</a:t>
            </a:r>
            <a:endParaRPr lang="de-DE" dirty="0"/>
          </a:p>
        </p:txBody>
      </p:sp>
      <p:sp>
        <p:nvSpPr>
          <p:cNvPr id="3" name="Untertitel 2"/>
          <p:cNvSpPr>
            <a:spLocks noGrp="1"/>
          </p:cNvSpPr>
          <p:nvPr>
            <p:ph type="subTitle" idx="1"/>
          </p:nvPr>
        </p:nvSpPr>
        <p:spPr>
          <a:xfrm>
            <a:off x="1065213" y="3108804"/>
            <a:ext cx="7091361" cy="838200"/>
          </a:xfrm>
        </p:spPr>
        <p:txBody>
          <a:bodyPr rtlCol="0"/>
          <a:lstStyle>
            <a:lvl1pPr marL="0" indent="0" algn="l" rtl="0">
              <a:spcBef>
                <a:spcPts val="0"/>
              </a:spcBef>
              <a:buNone/>
              <a:defRPr sz="2400">
                <a:solidFill>
                  <a:schemeClr val="accent2"/>
                </a:solidFill>
              </a:defRPr>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de-DE"/>
              <a:t>Master-Untertitelformat bearbeiten</a:t>
            </a:r>
            <a:endParaRPr lang="de-DE" dirty="0"/>
          </a:p>
        </p:txBody>
      </p:sp>
      <p:sp>
        <p:nvSpPr>
          <p:cNvPr id="8" name="Datumsplatzhalter 7"/>
          <p:cNvSpPr>
            <a:spLocks noGrp="1"/>
          </p:cNvSpPr>
          <p:nvPr>
            <p:ph type="dt" sz="half" idx="10"/>
          </p:nvPr>
        </p:nvSpPr>
        <p:spPr/>
        <p:txBody>
          <a:bodyPr rtlCol="0"/>
          <a:lstStyle>
            <a:lvl1pPr>
              <a:defRPr/>
            </a:lvl1pPr>
          </a:lstStyle>
          <a:p>
            <a:fld id="{0B31F570-5DBA-4E8D-B8FF-F622D85D4DC4}" type="datetime1">
              <a:rPr lang="de-DE" smtClean="0"/>
              <a:pPr/>
              <a:t>22.09.2025</a:t>
            </a:fld>
            <a:endParaRPr lang="de-DE" dirty="0"/>
          </a:p>
        </p:txBody>
      </p:sp>
      <p:sp>
        <p:nvSpPr>
          <p:cNvPr id="9" name="Fußzeilenplatzhalter 8"/>
          <p:cNvSpPr>
            <a:spLocks noGrp="1"/>
          </p:cNvSpPr>
          <p:nvPr>
            <p:ph type="ftr" sz="quarter" idx="11"/>
          </p:nvPr>
        </p:nvSpPr>
        <p:spPr/>
        <p:txBody>
          <a:bodyPr rtlCol="0"/>
          <a:lstStyle/>
          <a:p>
            <a:pPr rtl="0"/>
            <a:endParaRPr lang="de-DE" dirty="0"/>
          </a:p>
        </p:txBody>
      </p:sp>
      <p:sp>
        <p:nvSpPr>
          <p:cNvPr id="10" name="Foliennummernplatzhalter 9"/>
          <p:cNvSpPr>
            <a:spLocks noGrp="1"/>
          </p:cNvSpPr>
          <p:nvPr>
            <p:ph type="sldNum" sz="quarter" idx="12"/>
          </p:nvPr>
        </p:nvSpPr>
        <p:spPr/>
        <p:txBody>
          <a:bodyPr rtlCol="0"/>
          <a:lstStyle/>
          <a:p>
            <a:pPr rtl="0"/>
            <a:fld id="{8FDBFFB2-86D9-4B8F-A59A-553A60B94BBE}" type="slidenum">
              <a:rPr lang="de-DE" smtClean="0"/>
              <a:pPr/>
              <a:t>‹Nr.›</a:t>
            </a:fld>
            <a:endParaRPr lang="de-DE" dirty="0"/>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endParaRPr lang="de-DE" dirty="0"/>
          </a:p>
        </p:txBody>
      </p:sp>
      <p:sp>
        <p:nvSpPr>
          <p:cNvPr id="3" name="Vertikaler Textplatzhalter 2"/>
          <p:cNvSpPr>
            <a:spLocks noGrp="1"/>
          </p:cNvSpPr>
          <p:nvPr>
            <p:ph type="body" orient="vert" idx="1"/>
          </p:nvPr>
        </p:nvSpPr>
        <p:spPr/>
        <p:txBody>
          <a:bodyPr vert="eaVert" rtlCol="0"/>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4" name="Datumsplatzhalter 3"/>
          <p:cNvSpPr>
            <a:spLocks noGrp="1"/>
          </p:cNvSpPr>
          <p:nvPr>
            <p:ph type="dt" sz="half" idx="10"/>
          </p:nvPr>
        </p:nvSpPr>
        <p:spPr/>
        <p:txBody>
          <a:bodyPr rtlCol="0"/>
          <a:lstStyle>
            <a:lvl1pPr>
              <a:defRPr/>
            </a:lvl1pPr>
          </a:lstStyle>
          <a:p>
            <a:fld id="{D2F2FE7A-648C-449E-AC85-821C78C0E5C1}" type="datetime1">
              <a:rPr lang="de-DE" smtClean="0"/>
              <a:pPr/>
              <a:t>22.09.2025</a:t>
            </a:fld>
            <a:endParaRPr lang="de-DE" dirty="0"/>
          </a:p>
        </p:txBody>
      </p:sp>
      <p:sp>
        <p:nvSpPr>
          <p:cNvPr id="5" name="Fußzeilenplatzhalter 4"/>
          <p:cNvSpPr>
            <a:spLocks noGrp="1"/>
          </p:cNvSpPr>
          <p:nvPr>
            <p:ph type="ftr" sz="quarter" idx="11"/>
          </p:nvPr>
        </p:nvSpPr>
        <p:spPr/>
        <p:txBody>
          <a:bodyPr rtlCol="0"/>
          <a:lstStyle/>
          <a:p>
            <a:pPr rtl="0"/>
            <a:endParaRPr lang="de-DE" dirty="0"/>
          </a:p>
        </p:txBody>
      </p:sp>
      <p:sp>
        <p:nvSpPr>
          <p:cNvPr id="6" name="Foliennummernplatzhalter 5"/>
          <p:cNvSpPr>
            <a:spLocks noGrp="1"/>
          </p:cNvSpPr>
          <p:nvPr>
            <p:ph type="sldNum" sz="quarter" idx="12"/>
          </p:nvPr>
        </p:nvSpPr>
        <p:spPr/>
        <p:txBody>
          <a:bodyPr rtlCol="0"/>
          <a:lstStyle/>
          <a:p>
            <a:pPr rtl="0"/>
            <a:fld id="{8FDBFFB2-86D9-4B8F-A59A-553A60B94BBE}" type="slidenum">
              <a:rPr lang="de-DE" smtClean="0"/>
              <a:t>‹Nr.›</a:t>
            </a:fld>
            <a:endParaRPr lang="de-DE" dirty="0"/>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865014" y="304801"/>
            <a:ext cx="1715800" cy="5410200"/>
          </a:xfrm>
        </p:spPr>
        <p:txBody>
          <a:bodyPr vert="eaVert" rtlCol="0"/>
          <a:lstStyle/>
          <a:p>
            <a:pPr rtl="0"/>
            <a:r>
              <a:rPr lang="de-DE"/>
              <a:t>Mastertitelformat bearbeiten</a:t>
            </a:r>
            <a:endParaRPr lang="de-DE" dirty="0"/>
          </a:p>
        </p:txBody>
      </p:sp>
      <p:sp>
        <p:nvSpPr>
          <p:cNvPr id="3" name="Vertikaler Textplatzhalter 2"/>
          <p:cNvSpPr>
            <a:spLocks noGrp="1"/>
          </p:cNvSpPr>
          <p:nvPr>
            <p:ph type="body" orient="vert" idx="1"/>
          </p:nvPr>
        </p:nvSpPr>
        <p:spPr>
          <a:xfrm>
            <a:off x="2209800" y="304801"/>
            <a:ext cx="7502814" cy="5410200"/>
          </a:xfrm>
        </p:spPr>
        <p:txBody>
          <a:bodyPr vert="eaVert" rtlCol="0"/>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4" name="Datumsplatzhalter 3"/>
          <p:cNvSpPr>
            <a:spLocks noGrp="1"/>
          </p:cNvSpPr>
          <p:nvPr>
            <p:ph type="dt" sz="half" idx="10"/>
          </p:nvPr>
        </p:nvSpPr>
        <p:spPr/>
        <p:txBody>
          <a:bodyPr rtlCol="0"/>
          <a:lstStyle>
            <a:lvl1pPr>
              <a:defRPr/>
            </a:lvl1pPr>
          </a:lstStyle>
          <a:p>
            <a:fld id="{A99649C6-1FA0-4B33-922C-223E75E3E8E2}" type="datetime1">
              <a:rPr lang="de-DE" smtClean="0"/>
              <a:pPr/>
              <a:t>22.09.2025</a:t>
            </a:fld>
            <a:endParaRPr lang="de-DE" dirty="0"/>
          </a:p>
        </p:txBody>
      </p:sp>
      <p:sp>
        <p:nvSpPr>
          <p:cNvPr id="5" name="Fußzeilenplatzhalter 4"/>
          <p:cNvSpPr>
            <a:spLocks noGrp="1"/>
          </p:cNvSpPr>
          <p:nvPr>
            <p:ph type="ftr" sz="quarter" idx="11"/>
          </p:nvPr>
        </p:nvSpPr>
        <p:spPr/>
        <p:txBody>
          <a:bodyPr rtlCol="0"/>
          <a:lstStyle/>
          <a:p>
            <a:pPr rtl="0"/>
            <a:endParaRPr lang="de-DE" dirty="0"/>
          </a:p>
        </p:txBody>
      </p:sp>
      <p:sp>
        <p:nvSpPr>
          <p:cNvPr id="6" name="Foliennummernplatzhalter 5"/>
          <p:cNvSpPr>
            <a:spLocks noGrp="1"/>
          </p:cNvSpPr>
          <p:nvPr>
            <p:ph type="sldNum" sz="quarter" idx="12"/>
          </p:nvPr>
        </p:nvSpPr>
        <p:spPr/>
        <p:txBody>
          <a:bodyPr rtlCol="0"/>
          <a:lstStyle/>
          <a:p>
            <a:pPr rtl="0"/>
            <a:fld id="{8FDBFFB2-86D9-4B8F-A59A-553A60B94BBE}" type="slidenum">
              <a:rPr lang="de-DE" smtClean="0"/>
              <a:t>‹Nr.›</a:t>
            </a:fld>
            <a:endParaRPr lang="de-DE" dirty="0"/>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endParaRPr lang="de-DE" dirty="0"/>
          </a:p>
        </p:txBody>
      </p:sp>
      <p:sp>
        <p:nvSpPr>
          <p:cNvPr id="3" name="Inhaltsplatzhalter 2"/>
          <p:cNvSpPr>
            <a:spLocks noGrp="1"/>
          </p:cNvSpPr>
          <p:nvPr>
            <p:ph idx="1"/>
          </p:nvPr>
        </p:nvSpPr>
        <p:spPr/>
        <p:txBody>
          <a:bodyPr rtlCol="0"/>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4" name="Datumsplatzhalter 3"/>
          <p:cNvSpPr>
            <a:spLocks noGrp="1"/>
          </p:cNvSpPr>
          <p:nvPr>
            <p:ph type="dt" sz="half" idx="10"/>
          </p:nvPr>
        </p:nvSpPr>
        <p:spPr/>
        <p:txBody>
          <a:bodyPr rtlCol="0"/>
          <a:lstStyle>
            <a:lvl1pPr>
              <a:defRPr/>
            </a:lvl1pPr>
          </a:lstStyle>
          <a:p>
            <a:fld id="{3B7F9116-4B8F-44EB-900F-DD76F124B821}" type="datetime1">
              <a:rPr lang="de-DE" smtClean="0"/>
              <a:pPr/>
              <a:t>22.09.2025</a:t>
            </a:fld>
            <a:endParaRPr lang="de-DE" dirty="0"/>
          </a:p>
        </p:txBody>
      </p:sp>
      <p:sp>
        <p:nvSpPr>
          <p:cNvPr id="5" name="Fußzeilenplatzhalter 4"/>
          <p:cNvSpPr>
            <a:spLocks noGrp="1"/>
          </p:cNvSpPr>
          <p:nvPr>
            <p:ph type="ftr" sz="quarter" idx="11"/>
          </p:nvPr>
        </p:nvSpPr>
        <p:spPr/>
        <p:txBody>
          <a:bodyPr rtlCol="0"/>
          <a:lstStyle/>
          <a:p>
            <a:pPr rtl="0"/>
            <a:endParaRPr lang="de-DE" dirty="0"/>
          </a:p>
        </p:txBody>
      </p:sp>
      <p:sp>
        <p:nvSpPr>
          <p:cNvPr id="6" name="Foliennummernplatzhalter 5"/>
          <p:cNvSpPr>
            <a:spLocks noGrp="1"/>
          </p:cNvSpPr>
          <p:nvPr>
            <p:ph type="sldNum" sz="quarter" idx="12"/>
          </p:nvPr>
        </p:nvSpPr>
        <p:spPr/>
        <p:txBody>
          <a:bodyPr rtlCol="0"/>
          <a:lstStyle/>
          <a:p>
            <a:pPr rtl="0"/>
            <a:fld id="{8FDBFFB2-86D9-4B8F-A59A-553A60B94BBE}" type="slidenum">
              <a:rPr lang="de-DE" smtClean="0"/>
              <a:t>‹Nr.›</a:t>
            </a:fld>
            <a:endParaRPr lang="de-DE" dirty="0"/>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180013" y="1600200"/>
            <a:ext cx="6400801" cy="2486025"/>
          </a:xfrm>
        </p:spPr>
        <p:txBody>
          <a:bodyPr rtlCol="0" anchor="b">
            <a:normAutofit/>
          </a:bodyPr>
          <a:lstStyle>
            <a:lvl1pPr algn="l" rtl="0">
              <a:defRPr sz="5200"/>
            </a:lvl1pPr>
          </a:lstStyle>
          <a:p>
            <a:pPr rtl="0"/>
            <a:r>
              <a:rPr lang="de-DE"/>
              <a:t>Mastertitelformat bearbeiten</a:t>
            </a:r>
            <a:endParaRPr lang="de-DE" dirty="0"/>
          </a:p>
        </p:txBody>
      </p:sp>
      <p:sp>
        <p:nvSpPr>
          <p:cNvPr id="3" name="Textplatzhalter 2"/>
          <p:cNvSpPr>
            <a:spLocks noGrp="1"/>
          </p:cNvSpPr>
          <p:nvPr>
            <p:ph type="body" idx="1"/>
          </p:nvPr>
        </p:nvSpPr>
        <p:spPr>
          <a:xfrm>
            <a:off x="5180011" y="4105029"/>
            <a:ext cx="6400801" cy="914400"/>
          </a:xfrm>
        </p:spPr>
        <p:txBody>
          <a:bodyPr rtlCol="0">
            <a:normAutofit/>
          </a:bodyPr>
          <a:lstStyle>
            <a:lvl1pPr marL="0" indent="0" algn="l" rtl="0">
              <a:buNone/>
              <a:defRPr sz="2000">
                <a:solidFill>
                  <a:schemeClr val="accent2"/>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de-DE"/>
              <a:t>Mastertextformat bearbeiten</a:t>
            </a:r>
          </a:p>
        </p:txBody>
      </p:sp>
      <p:sp>
        <p:nvSpPr>
          <p:cNvPr id="4" name="Datumsplatzhalter 3"/>
          <p:cNvSpPr>
            <a:spLocks noGrp="1"/>
          </p:cNvSpPr>
          <p:nvPr>
            <p:ph type="dt" sz="half" idx="10"/>
          </p:nvPr>
        </p:nvSpPr>
        <p:spPr/>
        <p:txBody>
          <a:bodyPr rtlCol="0"/>
          <a:lstStyle>
            <a:lvl1pPr>
              <a:defRPr/>
            </a:lvl1pPr>
          </a:lstStyle>
          <a:p>
            <a:fld id="{2E21A0D7-5140-49B4-BD4F-A0E9CE54F975}" type="datetime1">
              <a:rPr lang="de-DE" smtClean="0"/>
              <a:pPr/>
              <a:t>22.09.2025</a:t>
            </a:fld>
            <a:endParaRPr lang="de-DE" dirty="0"/>
          </a:p>
        </p:txBody>
      </p:sp>
      <p:sp>
        <p:nvSpPr>
          <p:cNvPr id="5" name="Fußzeilenplatzhalter 4"/>
          <p:cNvSpPr>
            <a:spLocks noGrp="1"/>
          </p:cNvSpPr>
          <p:nvPr>
            <p:ph type="ftr" sz="quarter" idx="11"/>
          </p:nvPr>
        </p:nvSpPr>
        <p:spPr/>
        <p:txBody>
          <a:bodyPr rtlCol="0"/>
          <a:lstStyle/>
          <a:p>
            <a:pPr rtl="0"/>
            <a:endParaRPr lang="de-DE" dirty="0"/>
          </a:p>
        </p:txBody>
      </p:sp>
      <p:sp>
        <p:nvSpPr>
          <p:cNvPr id="6" name="Foliennummernplatzhalter 5"/>
          <p:cNvSpPr>
            <a:spLocks noGrp="1"/>
          </p:cNvSpPr>
          <p:nvPr>
            <p:ph type="sldNum" sz="quarter" idx="12"/>
          </p:nvPr>
        </p:nvSpPr>
        <p:spPr/>
        <p:txBody>
          <a:bodyPr rtlCol="0"/>
          <a:lstStyle/>
          <a:p>
            <a:pPr rtl="0"/>
            <a:fld id="{8FDBFFB2-86D9-4B8F-A59A-553A60B94BBE}" type="slidenum">
              <a:rPr lang="de-DE" smtClean="0"/>
              <a:t>‹Nr.›</a:t>
            </a:fld>
            <a:endParaRPr lang="de-DE" dirty="0"/>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endParaRPr lang="de-DE" dirty="0"/>
          </a:p>
        </p:txBody>
      </p:sp>
      <p:sp>
        <p:nvSpPr>
          <p:cNvPr id="3" name="Inhaltsplatzhalter 2"/>
          <p:cNvSpPr>
            <a:spLocks noGrp="1"/>
          </p:cNvSpPr>
          <p:nvPr>
            <p:ph sz="half" idx="1"/>
          </p:nvPr>
        </p:nvSpPr>
        <p:spPr>
          <a:xfrm>
            <a:off x="2208213" y="1600200"/>
            <a:ext cx="4572000" cy="4114800"/>
          </a:xfrm>
        </p:spPr>
        <p:txBody>
          <a:bodyPr rtlCol="0"/>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4" name="Inhaltsplatzhalter 3"/>
          <p:cNvSpPr>
            <a:spLocks noGrp="1"/>
          </p:cNvSpPr>
          <p:nvPr>
            <p:ph sz="half" idx="2"/>
          </p:nvPr>
        </p:nvSpPr>
        <p:spPr>
          <a:xfrm>
            <a:off x="7008813" y="1600200"/>
            <a:ext cx="4572000" cy="4114800"/>
          </a:xfrm>
        </p:spPr>
        <p:txBody>
          <a:bodyPr rtlCol="0"/>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5" name="Datumsplatzhalter 4"/>
          <p:cNvSpPr>
            <a:spLocks noGrp="1"/>
          </p:cNvSpPr>
          <p:nvPr>
            <p:ph type="dt" sz="half" idx="10"/>
          </p:nvPr>
        </p:nvSpPr>
        <p:spPr/>
        <p:txBody>
          <a:bodyPr rtlCol="0"/>
          <a:lstStyle>
            <a:lvl1pPr>
              <a:defRPr/>
            </a:lvl1pPr>
          </a:lstStyle>
          <a:p>
            <a:fld id="{E418D24F-4B0A-4059-9FAD-49091C51492F}" type="datetime1">
              <a:rPr lang="de-DE" smtClean="0"/>
              <a:pPr/>
              <a:t>22.09.2025</a:t>
            </a:fld>
            <a:endParaRPr lang="de-DE" dirty="0"/>
          </a:p>
        </p:txBody>
      </p:sp>
      <p:sp>
        <p:nvSpPr>
          <p:cNvPr id="6" name="Fußzeilenplatzhalter 5"/>
          <p:cNvSpPr>
            <a:spLocks noGrp="1"/>
          </p:cNvSpPr>
          <p:nvPr>
            <p:ph type="ftr" sz="quarter" idx="11"/>
          </p:nvPr>
        </p:nvSpPr>
        <p:spPr/>
        <p:txBody>
          <a:bodyPr rtlCol="0"/>
          <a:lstStyle/>
          <a:p>
            <a:pPr rtl="0"/>
            <a:endParaRPr lang="de-DE" dirty="0"/>
          </a:p>
        </p:txBody>
      </p:sp>
      <p:sp>
        <p:nvSpPr>
          <p:cNvPr id="7" name="Foliennummernplatzhalter 6"/>
          <p:cNvSpPr>
            <a:spLocks noGrp="1"/>
          </p:cNvSpPr>
          <p:nvPr>
            <p:ph type="sldNum" sz="quarter" idx="12"/>
          </p:nvPr>
        </p:nvSpPr>
        <p:spPr/>
        <p:txBody>
          <a:bodyPr rtlCol="0"/>
          <a:lstStyle/>
          <a:p>
            <a:pPr rtl="0"/>
            <a:fld id="{8FDBFFB2-86D9-4B8F-A59A-553A60B94BBE}" type="slidenum">
              <a:rPr lang="de-DE" smtClean="0"/>
              <a:t>‹Nr.›</a:t>
            </a:fld>
            <a:endParaRPr lang="de-DE" dirty="0"/>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endParaRPr lang="de-DE" dirty="0"/>
          </a:p>
        </p:txBody>
      </p:sp>
      <p:sp>
        <p:nvSpPr>
          <p:cNvPr id="3" name="Textplatzhalter 2"/>
          <p:cNvSpPr>
            <a:spLocks noGrp="1"/>
          </p:cNvSpPr>
          <p:nvPr>
            <p:ph type="body" idx="1"/>
          </p:nvPr>
        </p:nvSpPr>
        <p:spPr>
          <a:xfrm>
            <a:off x="2208213" y="1600200"/>
            <a:ext cx="4572000" cy="823912"/>
          </a:xfrm>
        </p:spPr>
        <p:txBody>
          <a:bodyPr rtlCol="0" anchor="ctr">
            <a:noAutofit/>
          </a:bodyPr>
          <a:lstStyle>
            <a:lvl1pPr marL="0" indent="0" algn="l" rtl="0">
              <a:spcBef>
                <a:spcPts val="0"/>
              </a:spcBef>
              <a:buNone/>
              <a:defRPr sz="2100" b="0">
                <a:solidFill>
                  <a:schemeClr val="accent2"/>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de-DE"/>
              <a:t>Mastertextformat bearbeiten</a:t>
            </a:r>
          </a:p>
        </p:txBody>
      </p:sp>
      <p:sp>
        <p:nvSpPr>
          <p:cNvPr id="4" name="Inhaltsplatzhalter 3"/>
          <p:cNvSpPr>
            <a:spLocks noGrp="1"/>
          </p:cNvSpPr>
          <p:nvPr>
            <p:ph sz="half" idx="2"/>
          </p:nvPr>
        </p:nvSpPr>
        <p:spPr>
          <a:xfrm>
            <a:off x="2208213" y="2505075"/>
            <a:ext cx="4572000" cy="3337560"/>
          </a:xfrm>
        </p:spPr>
        <p:txBody>
          <a:bodyPr rtlCol="0"/>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5" name="Textplatzhalter 4"/>
          <p:cNvSpPr>
            <a:spLocks noGrp="1"/>
          </p:cNvSpPr>
          <p:nvPr>
            <p:ph type="body" sz="quarter" idx="3"/>
          </p:nvPr>
        </p:nvSpPr>
        <p:spPr>
          <a:xfrm>
            <a:off x="7008813" y="1600200"/>
            <a:ext cx="4572000" cy="823912"/>
          </a:xfrm>
        </p:spPr>
        <p:txBody>
          <a:bodyPr rtlCol="0" anchor="ctr">
            <a:noAutofit/>
          </a:bodyPr>
          <a:lstStyle>
            <a:lvl1pPr marL="0" indent="0" algn="l" rtl="0">
              <a:spcBef>
                <a:spcPts val="0"/>
              </a:spcBef>
              <a:buNone/>
              <a:defRPr sz="2100" b="0">
                <a:solidFill>
                  <a:schemeClr val="accent2"/>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de-DE"/>
              <a:t>Mastertextformat bearbeiten</a:t>
            </a:r>
          </a:p>
        </p:txBody>
      </p:sp>
      <p:sp>
        <p:nvSpPr>
          <p:cNvPr id="6" name="Inhaltsplatzhalter 5"/>
          <p:cNvSpPr>
            <a:spLocks noGrp="1"/>
          </p:cNvSpPr>
          <p:nvPr>
            <p:ph sz="quarter" idx="4"/>
          </p:nvPr>
        </p:nvSpPr>
        <p:spPr>
          <a:xfrm>
            <a:off x="7008813" y="2505075"/>
            <a:ext cx="4572000" cy="3337560"/>
          </a:xfrm>
        </p:spPr>
        <p:txBody>
          <a:bodyPr rtlCol="0"/>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7" name="Datumsplatzhalter 6"/>
          <p:cNvSpPr>
            <a:spLocks noGrp="1"/>
          </p:cNvSpPr>
          <p:nvPr>
            <p:ph type="dt" sz="half" idx="10"/>
          </p:nvPr>
        </p:nvSpPr>
        <p:spPr/>
        <p:txBody>
          <a:bodyPr rtlCol="0"/>
          <a:lstStyle>
            <a:lvl1pPr>
              <a:defRPr/>
            </a:lvl1pPr>
          </a:lstStyle>
          <a:p>
            <a:fld id="{716DE3FC-9D2C-4946-A985-DCD0C6F025C7}" type="datetime1">
              <a:rPr lang="de-DE" smtClean="0"/>
              <a:pPr/>
              <a:t>22.09.2025</a:t>
            </a:fld>
            <a:endParaRPr lang="de-DE" dirty="0"/>
          </a:p>
        </p:txBody>
      </p:sp>
      <p:sp>
        <p:nvSpPr>
          <p:cNvPr id="8" name="Fußzeilenplatzhalter 7"/>
          <p:cNvSpPr>
            <a:spLocks noGrp="1"/>
          </p:cNvSpPr>
          <p:nvPr>
            <p:ph type="ftr" sz="quarter" idx="11"/>
          </p:nvPr>
        </p:nvSpPr>
        <p:spPr/>
        <p:txBody>
          <a:bodyPr rtlCol="0"/>
          <a:lstStyle/>
          <a:p>
            <a:pPr rtl="0"/>
            <a:endParaRPr lang="de-DE" dirty="0"/>
          </a:p>
        </p:txBody>
      </p:sp>
      <p:sp>
        <p:nvSpPr>
          <p:cNvPr id="9" name="Foliennummernplatzhalter 8"/>
          <p:cNvSpPr>
            <a:spLocks noGrp="1"/>
          </p:cNvSpPr>
          <p:nvPr>
            <p:ph type="sldNum" sz="quarter" idx="12"/>
          </p:nvPr>
        </p:nvSpPr>
        <p:spPr/>
        <p:txBody>
          <a:bodyPr rtlCol="0"/>
          <a:lstStyle/>
          <a:p>
            <a:pPr rtl="0"/>
            <a:fld id="{8FDBFFB2-86D9-4B8F-A59A-553A60B94BBE}" type="slidenum">
              <a:rPr lang="de-DE" smtClean="0"/>
              <a:t>‹Nr.›</a:t>
            </a:fld>
            <a:endParaRPr lang="de-DE" dirty="0"/>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endParaRPr lang="de-DE" dirty="0"/>
          </a:p>
        </p:txBody>
      </p:sp>
      <p:sp>
        <p:nvSpPr>
          <p:cNvPr id="3" name="Datumsplatzhalter 2"/>
          <p:cNvSpPr>
            <a:spLocks noGrp="1"/>
          </p:cNvSpPr>
          <p:nvPr>
            <p:ph type="dt" sz="half" idx="10"/>
          </p:nvPr>
        </p:nvSpPr>
        <p:spPr/>
        <p:txBody>
          <a:bodyPr rtlCol="0"/>
          <a:lstStyle>
            <a:lvl1pPr>
              <a:defRPr/>
            </a:lvl1pPr>
          </a:lstStyle>
          <a:p>
            <a:fld id="{7F41207D-F407-49FC-997B-58689670CBEF}" type="datetime1">
              <a:rPr lang="de-DE" smtClean="0"/>
              <a:pPr/>
              <a:t>22.09.2025</a:t>
            </a:fld>
            <a:endParaRPr lang="de-DE" dirty="0"/>
          </a:p>
        </p:txBody>
      </p:sp>
      <p:sp>
        <p:nvSpPr>
          <p:cNvPr id="4" name="Fußzeilenplatzhalter 3"/>
          <p:cNvSpPr>
            <a:spLocks noGrp="1"/>
          </p:cNvSpPr>
          <p:nvPr>
            <p:ph type="ftr" sz="quarter" idx="11"/>
          </p:nvPr>
        </p:nvSpPr>
        <p:spPr/>
        <p:txBody>
          <a:bodyPr rtlCol="0"/>
          <a:lstStyle/>
          <a:p>
            <a:pPr rtl="0"/>
            <a:endParaRPr lang="de-DE" dirty="0"/>
          </a:p>
        </p:txBody>
      </p:sp>
      <p:sp>
        <p:nvSpPr>
          <p:cNvPr id="5" name="Foliennummernplatzhalter 4"/>
          <p:cNvSpPr>
            <a:spLocks noGrp="1"/>
          </p:cNvSpPr>
          <p:nvPr>
            <p:ph type="sldNum" sz="quarter" idx="12"/>
          </p:nvPr>
        </p:nvSpPr>
        <p:spPr/>
        <p:txBody>
          <a:bodyPr rtlCol="0"/>
          <a:lstStyle/>
          <a:p>
            <a:pPr rtl="0"/>
            <a:fld id="{8FDBFFB2-86D9-4B8F-A59A-553A60B94BBE}" type="slidenum">
              <a:rPr lang="de-DE" smtClean="0"/>
              <a:t>‹Nr.›</a:t>
            </a:fld>
            <a:endParaRPr lang="de-DE" dirty="0"/>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rtlCol="0"/>
          <a:lstStyle>
            <a:lvl1pPr>
              <a:defRPr/>
            </a:lvl1pPr>
          </a:lstStyle>
          <a:p>
            <a:fld id="{F67E22C7-7ECD-4C4D-87EC-90460115B84F}" type="datetime1">
              <a:rPr lang="de-DE" smtClean="0"/>
              <a:pPr/>
              <a:t>22.09.2025</a:t>
            </a:fld>
            <a:endParaRPr lang="de-DE" dirty="0"/>
          </a:p>
        </p:txBody>
      </p:sp>
      <p:sp>
        <p:nvSpPr>
          <p:cNvPr id="3" name="Fußzeilenplatzhalter 2"/>
          <p:cNvSpPr>
            <a:spLocks noGrp="1"/>
          </p:cNvSpPr>
          <p:nvPr>
            <p:ph type="ftr" sz="quarter" idx="11"/>
          </p:nvPr>
        </p:nvSpPr>
        <p:spPr/>
        <p:txBody>
          <a:bodyPr rtlCol="0"/>
          <a:lstStyle/>
          <a:p>
            <a:pPr rtl="0"/>
            <a:endParaRPr lang="de-DE" dirty="0"/>
          </a:p>
        </p:txBody>
      </p:sp>
      <p:sp>
        <p:nvSpPr>
          <p:cNvPr id="4" name="Foliennummernplatzhalter 3"/>
          <p:cNvSpPr>
            <a:spLocks noGrp="1"/>
          </p:cNvSpPr>
          <p:nvPr>
            <p:ph type="sldNum" sz="quarter" idx="12"/>
          </p:nvPr>
        </p:nvSpPr>
        <p:spPr/>
        <p:txBody>
          <a:bodyPr rtlCol="0"/>
          <a:lstStyle/>
          <a:p>
            <a:pPr rtl="0"/>
            <a:fld id="{8FDBFFB2-86D9-4B8F-A59A-553A60B94BBE}" type="slidenum">
              <a:rPr lang="de-DE" smtClean="0"/>
              <a:t>‹Nr.›</a:t>
            </a:fld>
            <a:endParaRPr lang="de-DE" dirty="0"/>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837612" y="2277477"/>
            <a:ext cx="2743201" cy="2322178"/>
          </a:xfrm>
        </p:spPr>
        <p:txBody>
          <a:bodyPr rtlCol="0" anchor="b">
            <a:normAutofit/>
          </a:bodyPr>
          <a:lstStyle>
            <a:lvl1pPr algn="l" rtl="0">
              <a:defRPr sz="2600">
                <a:solidFill>
                  <a:schemeClr val="accent2"/>
                </a:solidFill>
              </a:defRPr>
            </a:lvl1pPr>
          </a:lstStyle>
          <a:p>
            <a:pPr rtl="0"/>
            <a:r>
              <a:rPr lang="de-DE"/>
              <a:t>Mastertitelformat bearbeiten</a:t>
            </a:r>
            <a:endParaRPr lang="de-DE" dirty="0"/>
          </a:p>
        </p:txBody>
      </p:sp>
      <p:sp>
        <p:nvSpPr>
          <p:cNvPr id="3" name="Inhaltsplatzhalter 2"/>
          <p:cNvSpPr>
            <a:spLocks noGrp="1"/>
          </p:cNvSpPr>
          <p:nvPr>
            <p:ph idx="1"/>
          </p:nvPr>
        </p:nvSpPr>
        <p:spPr>
          <a:xfrm>
            <a:off x="1293813" y="533400"/>
            <a:ext cx="6858000" cy="48006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algn="l" rtl="0">
              <a:defRPr sz="1400"/>
            </a:lvl6pPr>
            <a:lvl7pPr algn="l" rtl="0">
              <a:defRPr sz="1400"/>
            </a:lvl7pPr>
            <a:lvl8pPr algn="l" rtl="0">
              <a:defRPr sz="1400"/>
            </a:lvl8pPr>
            <a:lvl9pPr algn="l" rtl="0">
              <a:defRPr sz="140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4" name="Textplatzhalter 3"/>
          <p:cNvSpPr>
            <a:spLocks noGrp="1"/>
          </p:cNvSpPr>
          <p:nvPr>
            <p:ph type="body" sz="half" idx="2"/>
          </p:nvPr>
        </p:nvSpPr>
        <p:spPr>
          <a:xfrm>
            <a:off x="8837614" y="4583187"/>
            <a:ext cx="2743200" cy="1131813"/>
          </a:xfrm>
        </p:spPr>
        <p:txBody>
          <a:bodyPr rtlCol="0">
            <a:normAutofit/>
          </a:bodyPr>
          <a:lstStyle>
            <a:lvl1pPr marL="0" indent="0" algn="l" rtl="0">
              <a:spcBef>
                <a:spcPts val="1000"/>
              </a:spcBef>
              <a:buNone/>
              <a:defRPr sz="14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de-DE"/>
              <a:t>Mastertextformat bearbeiten</a:t>
            </a:r>
          </a:p>
        </p:txBody>
      </p:sp>
      <p:sp>
        <p:nvSpPr>
          <p:cNvPr id="5" name="Datumsplatzhalter 4"/>
          <p:cNvSpPr>
            <a:spLocks noGrp="1"/>
          </p:cNvSpPr>
          <p:nvPr>
            <p:ph type="dt" sz="half" idx="10"/>
          </p:nvPr>
        </p:nvSpPr>
        <p:spPr/>
        <p:txBody>
          <a:bodyPr rtlCol="0"/>
          <a:lstStyle>
            <a:lvl1pPr>
              <a:defRPr/>
            </a:lvl1pPr>
          </a:lstStyle>
          <a:p>
            <a:fld id="{488850F1-C6B6-4C05-BD20-1D3180DD847F}" type="datetime1">
              <a:rPr lang="de-DE" smtClean="0"/>
              <a:pPr/>
              <a:t>22.09.2025</a:t>
            </a:fld>
            <a:endParaRPr lang="de-DE" dirty="0"/>
          </a:p>
        </p:txBody>
      </p:sp>
      <p:sp>
        <p:nvSpPr>
          <p:cNvPr id="6" name="Fußzeilenplatzhalter 5"/>
          <p:cNvSpPr>
            <a:spLocks noGrp="1"/>
          </p:cNvSpPr>
          <p:nvPr>
            <p:ph type="ftr" sz="quarter" idx="11"/>
          </p:nvPr>
        </p:nvSpPr>
        <p:spPr/>
        <p:txBody>
          <a:bodyPr rtlCol="0"/>
          <a:lstStyle/>
          <a:p>
            <a:pPr rtl="0"/>
            <a:endParaRPr lang="de-DE" dirty="0"/>
          </a:p>
        </p:txBody>
      </p:sp>
      <p:sp>
        <p:nvSpPr>
          <p:cNvPr id="7" name="Foliennummernplatzhalter 6"/>
          <p:cNvSpPr>
            <a:spLocks noGrp="1"/>
          </p:cNvSpPr>
          <p:nvPr>
            <p:ph type="sldNum" sz="quarter" idx="12"/>
          </p:nvPr>
        </p:nvSpPr>
        <p:spPr/>
        <p:txBody>
          <a:bodyPr rtlCol="0"/>
          <a:lstStyle/>
          <a:p>
            <a:pPr rtl="0"/>
            <a:fld id="{8FDBFFB2-86D9-4B8F-A59A-553A60B94BBE}" type="slidenum">
              <a:rPr lang="de-DE" smtClean="0"/>
              <a:t>‹Nr.›</a:t>
            </a:fld>
            <a:endParaRPr lang="de-DE" dirty="0"/>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837612" y="2277477"/>
            <a:ext cx="2743201" cy="2322178"/>
          </a:xfrm>
        </p:spPr>
        <p:txBody>
          <a:bodyPr rtlCol="0" anchor="b">
            <a:normAutofit/>
          </a:bodyPr>
          <a:lstStyle>
            <a:lvl1pPr algn="l" rtl="0">
              <a:defRPr sz="2600">
                <a:solidFill>
                  <a:schemeClr val="accent2"/>
                </a:solidFill>
              </a:defRPr>
            </a:lvl1pPr>
          </a:lstStyle>
          <a:p>
            <a:pPr rtl="0"/>
            <a:r>
              <a:rPr lang="de-DE"/>
              <a:t>Mastertitelformat bearbeiten</a:t>
            </a:r>
            <a:endParaRPr lang="de-DE" dirty="0"/>
          </a:p>
        </p:txBody>
      </p:sp>
      <p:sp>
        <p:nvSpPr>
          <p:cNvPr id="8" name="Abgerundetes Rechteck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3" name="Bildplatzhalter 2" descr="Leerer Platzhalter zum Hinzufügen eines Bilds. Klicken Sie auf den Platzhalter, und wählen Sie das hinzuzufügende Bild aus."/>
          <p:cNvSpPr>
            <a:spLocks noGrp="1"/>
          </p:cNvSpPr>
          <p:nvPr>
            <p:ph type="pic" idx="1"/>
          </p:nvPr>
        </p:nvSpPr>
        <p:spPr>
          <a:xfrm>
            <a:off x="1408112" y="647700"/>
            <a:ext cx="6629400" cy="4572000"/>
          </a:xfrm>
          <a:prstGeom prst="roundRect">
            <a:avLst>
              <a:gd name="adj" fmla="val 3725"/>
            </a:avLst>
          </a:prstGeom>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de-DE"/>
              <a:t>Bild durch Klicken auf Symbol hinzufügen</a:t>
            </a:r>
            <a:endParaRPr lang="de-DE" dirty="0"/>
          </a:p>
        </p:txBody>
      </p:sp>
      <p:sp>
        <p:nvSpPr>
          <p:cNvPr id="4" name="Textplatzhalter 3"/>
          <p:cNvSpPr>
            <a:spLocks noGrp="1"/>
          </p:cNvSpPr>
          <p:nvPr>
            <p:ph type="body" sz="half" idx="2"/>
          </p:nvPr>
        </p:nvSpPr>
        <p:spPr>
          <a:xfrm>
            <a:off x="8837614" y="4583187"/>
            <a:ext cx="2743200" cy="1131813"/>
          </a:xfrm>
        </p:spPr>
        <p:txBody>
          <a:bodyPr rtlCol="0">
            <a:normAutofit/>
          </a:bodyPr>
          <a:lstStyle>
            <a:lvl1pPr marL="0" indent="0" algn="l" rtl="0">
              <a:spcBef>
                <a:spcPts val="1000"/>
              </a:spcBef>
              <a:buNone/>
              <a:defRPr sz="14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de-DE"/>
              <a:t>Mastertextformat bearbeiten</a:t>
            </a:r>
          </a:p>
        </p:txBody>
      </p:sp>
      <p:sp>
        <p:nvSpPr>
          <p:cNvPr id="5" name="Datumsplatzhalter 4"/>
          <p:cNvSpPr>
            <a:spLocks noGrp="1"/>
          </p:cNvSpPr>
          <p:nvPr>
            <p:ph type="dt" sz="half" idx="10"/>
          </p:nvPr>
        </p:nvSpPr>
        <p:spPr/>
        <p:txBody>
          <a:bodyPr rtlCol="0"/>
          <a:lstStyle>
            <a:lvl1pPr>
              <a:defRPr/>
            </a:lvl1pPr>
          </a:lstStyle>
          <a:p>
            <a:fld id="{BB39350B-2390-446E-A9B7-7039FF5F8BFC}" type="datetime1">
              <a:rPr lang="de-DE" smtClean="0"/>
              <a:pPr/>
              <a:t>22.09.2025</a:t>
            </a:fld>
            <a:endParaRPr lang="de-DE" dirty="0"/>
          </a:p>
        </p:txBody>
      </p:sp>
      <p:sp>
        <p:nvSpPr>
          <p:cNvPr id="6" name="Fußzeilenplatzhalter 5"/>
          <p:cNvSpPr>
            <a:spLocks noGrp="1"/>
          </p:cNvSpPr>
          <p:nvPr>
            <p:ph type="ftr" sz="quarter" idx="11"/>
          </p:nvPr>
        </p:nvSpPr>
        <p:spPr/>
        <p:txBody>
          <a:bodyPr rtlCol="0"/>
          <a:lstStyle/>
          <a:p>
            <a:pPr rtl="0"/>
            <a:endParaRPr lang="de-DE" dirty="0"/>
          </a:p>
        </p:txBody>
      </p:sp>
      <p:sp>
        <p:nvSpPr>
          <p:cNvPr id="7" name="Foliennummernplatzhalter 6"/>
          <p:cNvSpPr>
            <a:spLocks noGrp="1"/>
          </p:cNvSpPr>
          <p:nvPr>
            <p:ph type="sldNum" sz="quarter" idx="12"/>
          </p:nvPr>
        </p:nvSpPr>
        <p:spPr/>
        <p:txBody>
          <a:bodyPr rtlCol="0"/>
          <a:lstStyle/>
          <a:p>
            <a:pPr rtl="0"/>
            <a:fld id="{8FDBFFB2-86D9-4B8F-A59A-553A60B94BBE}" type="slidenum">
              <a:rPr lang="de-DE" smtClean="0"/>
              <a:t>‹Nr.›</a:t>
            </a:fld>
            <a:endParaRPr lang="de-DE" dirty="0"/>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pPr rtl="0"/>
            <a:r>
              <a:rPr lang="de-DE" dirty="0"/>
              <a:t>Titelmasterformat durch Klicken bearbeiten</a:t>
            </a:r>
          </a:p>
        </p:txBody>
      </p:sp>
      <p:sp>
        <p:nvSpPr>
          <p:cNvPr id="3" name="Textplatzhalt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rtl="0"/>
            <a:r>
              <a:rPr lang="de-DE" dirty="0"/>
              <a:t>Textmasterformat durch Klicken bearbeiten</a:t>
            </a:r>
          </a:p>
          <a:p>
            <a:pPr lvl="1" rtl="0"/>
            <a:r>
              <a:rPr lang="de-DE" dirty="0"/>
              <a:t>Zweite Ebene</a:t>
            </a:r>
          </a:p>
          <a:p>
            <a:pPr lvl="2" rtl="0"/>
            <a:r>
              <a:rPr lang="de-DE" dirty="0"/>
              <a:t>Dritte Ebene</a:t>
            </a:r>
          </a:p>
          <a:p>
            <a:pPr lvl="3" rtl="0"/>
            <a:r>
              <a:rPr lang="de-DE" dirty="0"/>
              <a:t>Vierte Ebene</a:t>
            </a:r>
          </a:p>
          <a:p>
            <a:pPr lvl="4" rtl="0"/>
            <a:r>
              <a:rPr lang="de-DE" dirty="0"/>
              <a:t>Fünfte Ebene</a:t>
            </a:r>
          </a:p>
        </p:txBody>
      </p:sp>
      <p:sp>
        <p:nvSpPr>
          <p:cNvPr id="4" name="Datumsplatzhalt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rtl="0">
              <a:defRPr sz="1100">
                <a:solidFill>
                  <a:schemeClr val="tx2"/>
                </a:solidFill>
              </a:defRPr>
            </a:lvl1pPr>
          </a:lstStyle>
          <a:p>
            <a:fld id="{6F2776E1-461A-4DC9-8114-421E6B256B0E}" type="datetime1">
              <a:rPr lang="de-DE" smtClean="0"/>
              <a:pPr/>
              <a:t>22.09.2025</a:t>
            </a:fld>
            <a:endParaRPr lang="de-DE" dirty="0"/>
          </a:p>
        </p:txBody>
      </p:sp>
      <p:sp>
        <p:nvSpPr>
          <p:cNvPr id="5" name="Fußzeilenplatzhalt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rtl="0">
              <a:defRPr sz="1100">
                <a:solidFill>
                  <a:schemeClr val="tx2"/>
                </a:solidFill>
              </a:defRPr>
            </a:lvl1pPr>
          </a:lstStyle>
          <a:p>
            <a:pPr rtl="0"/>
            <a:endParaRPr lang="de-DE" dirty="0"/>
          </a:p>
        </p:txBody>
      </p:sp>
      <p:sp>
        <p:nvSpPr>
          <p:cNvPr id="6" name="Foliennummernplatzhalt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rtl="0">
              <a:defRPr sz="1100" b="1">
                <a:solidFill>
                  <a:srgbClr val="AB3C19"/>
                </a:solidFill>
              </a:defRPr>
            </a:lvl1pPr>
          </a:lstStyle>
          <a:p>
            <a:pPr rtl="0"/>
            <a:fld id="{8FDBFFB2-86D9-4B8F-A59A-553A60B94BBE}" type="slidenum">
              <a:rPr lang="de-DE" smtClean="0"/>
              <a:pPr/>
              <a:t>‹Nr.›</a:t>
            </a:fld>
            <a:endParaRPr lang="de-DE" dirty="0"/>
          </a:p>
        </p:txBody>
      </p:sp>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share-your-work/cclicenses/"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rtlCol="0">
            <a:normAutofit/>
          </a:bodyPr>
          <a:lstStyle/>
          <a:p>
            <a:pPr rtl="0">
              <a:lnSpc>
                <a:spcPct val="100000"/>
              </a:lnSpc>
            </a:pPr>
            <a:r>
              <a:rPr lang="de-DE" sz="6000" dirty="0"/>
              <a:t>Animal Welfare &amp; Planetary Health</a:t>
            </a:r>
          </a:p>
        </p:txBody>
      </p:sp>
      <p:sp>
        <p:nvSpPr>
          <p:cNvPr id="3" name="Untertitel 2"/>
          <p:cNvSpPr>
            <a:spLocks noGrp="1"/>
          </p:cNvSpPr>
          <p:nvPr>
            <p:ph type="subTitle" idx="1"/>
          </p:nvPr>
        </p:nvSpPr>
        <p:spPr>
          <a:xfrm>
            <a:off x="1065212" y="3108804"/>
            <a:ext cx="8596947" cy="1404202"/>
          </a:xfrm>
        </p:spPr>
        <p:txBody>
          <a:bodyPr rtlCol="0">
            <a:normAutofit/>
          </a:bodyPr>
          <a:lstStyle/>
          <a:p>
            <a:pPr rtl="0"/>
            <a:r>
              <a:rPr lang="de-DE" sz="2600" dirty="0"/>
              <a:t>Why </a:t>
            </a:r>
            <a:r>
              <a:rPr lang="de-DE" sz="2600" dirty="0" err="1"/>
              <a:t>Caring</a:t>
            </a:r>
            <a:r>
              <a:rPr lang="de-DE" sz="2600" dirty="0"/>
              <a:t> </a:t>
            </a:r>
            <a:r>
              <a:rPr lang="de-DE" sz="2600" dirty="0" err="1"/>
              <a:t>for</a:t>
            </a:r>
            <a:r>
              <a:rPr lang="de-DE" sz="2600" dirty="0"/>
              <a:t> Animals </a:t>
            </a:r>
            <a:r>
              <a:rPr lang="de-DE" sz="2600" dirty="0" err="1"/>
              <a:t>Matters</a:t>
            </a:r>
            <a:r>
              <a:rPr lang="de-DE" sz="2600" dirty="0"/>
              <a:t> </a:t>
            </a:r>
            <a:r>
              <a:rPr lang="de-DE" sz="2600" dirty="0" err="1"/>
              <a:t>for</a:t>
            </a:r>
            <a:r>
              <a:rPr lang="de-DE" sz="2600" dirty="0"/>
              <a:t> Our </a:t>
            </a:r>
            <a:r>
              <a:rPr lang="de-DE" sz="2600" dirty="0" err="1"/>
              <a:t>Planet‘s</a:t>
            </a:r>
            <a:r>
              <a:rPr lang="de-DE" sz="2600" dirty="0"/>
              <a:t> Future</a:t>
            </a:r>
          </a:p>
          <a:p>
            <a:pPr rtl="0"/>
            <a:endParaRPr lang="de-DE" dirty="0"/>
          </a:p>
        </p:txBody>
      </p:sp>
      <p:sp>
        <p:nvSpPr>
          <p:cNvPr id="4" name="Untertitel 2">
            <a:extLst>
              <a:ext uri="{FF2B5EF4-FFF2-40B4-BE49-F238E27FC236}">
                <a16:creationId xmlns:a16="http://schemas.microsoft.com/office/drawing/2014/main" id="{8D87E4D9-6A54-441D-A82D-454AAB3F6E71}"/>
              </a:ext>
            </a:extLst>
          </p:cNvPr>
          <p:cNvSpPr txBox="1">
            <a:spLocks/>
          </p:cNvSpPr>
          <p:nvPr/>
        </p:nvSpPr>
        <p:spPr>
          <a:xfrm>
            <a:off x="1065212" y="5486809"/>
            <a:ext cx="4461827" cy="596081"/>
          </a:xfrm>
          <a:prstGeom prst="rect">
            <a:avLst/>
          </a:prstGeom>
        </p:spPr>
        <p:txBody>
          <a:bodyPr vert="horz" lIns="91440" tIns="45720" rIns="91440" bIns="45720" rtlCol="0">
            <a:normAutofit fontScale="62500" lnSpcReduction="20000"/>
          </a:bodyPr>
          <a:lstStyle>
            <a:lvl1pPr marL="0" indent="0" algn="l" defTabSz="914400" rtl="0" eaLnBrk="1" latinLnBrk="0" hangingPunct="1">
              <a:lnSpc>
                <a:spcPct val="90000"/>
              </a:lnSpc>
              <a:spcBef>
                <a:spcPts val="0"/>
              </a:spcBef>
              <a:buSzPct val="80000"/>
              <a:buFont typeface="Wingdings" panose="05000000000000000000" pitchFamily="2" charset="2"/>
              <a:buNone/>
              <a:defRPr sz="2400" kern="1200">
                <a:solidFill>
                  <a:schemeClr val="accent2"/>
                </a:solidFill>
                <a:latin typeface="+mn-lt"/>
                <a:ea typeface="+mn-ea"/>
                <a:cs typeface="+mn-cs"/>
              </a:defRPr>
            </a:lvl1pPr>
            <a:lvl2pPr marL="457200" indent="0" algn="ctr" defTabSz="914400" rtl="0" eaLnBrk="1" latinLnBrk="0" hangingPunct="1">
              <a:lnSpc>
                <a:spcPct val="90000"/>
              </a:lnSpc>
              <a:spcBef>
                <a:spcPts val="1000"/>
              </a:spcBef>
              <a:buSzPct val="80000"/>
              <a:buFont typeface="Wingdings" panose="05000000000000000000"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800"/>
              </a:spcBef>
              <a:buSzPct val="80000"/>
              <a:buFont typeface="Wingdings" panose="05000000000000000000"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800"/>
              </a:spcBef>
              <a:buSzPct val="80000"/>
              <a:buFont typeface="Wingdings" panose="05000000000000000000"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800"/>
              </a:spcBef>
              <a:buSzPct val="80000"/>
              <a:buFont typeface="Wingdings" panose="05000000000000000000"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800"/>
              </a:spcBef>
              <a:buSzPct val="80000"/>
              <a:buFont typeface="Wingdings" panose="05000000000000000000" pitchFamily="2"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800"/>
              </a:spcBef>
              <a:buSzPct val="80000"/>
              <a:buFont typeface="Wingdings" panose="05000000000000000000" pitchFamily="2"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800"/>
              </a:spcBef>
              <a:buSzPct val="80000"/>
              <a:buFont typeface="Wingdings" panose="05000000000000000000" pitchFamily="2"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800"/>
              </a:spcBef>
              <a:buSzPct val="80000"/>
              <a:buFont typeface="Wingdings" panose="05000000000000000000" pitchFamily="2" charset="2"/>
              <a:buNone/>
              <a:defRPr sz="1600" kern="1200">
                <a:solidFill>
                  <a:schemeClr val="tx1"/>
                </a:solidFill>
                <a:latin typeface="+mn-lt"/>
                <a:ea typeface="+mn-ea"/>
                <a:cs typeface="+mn-cs"/>
              </a:defRPr>
            </a:lvl9pPr>
          </a:lstStyle>
          <a:p>
            <a:r>
              <a:rPr lang="de-DE" sz="2900" dirty="0"/>
              <a:t>Mascha Kaddori</a:t>
            </a:r>
          </a:p>
          <a:p>
            <a:r>
              <a:rPr lang="de-DE" dirty="0"/>
              <a:t>Planetary Health Summer School, 16.09.2025</a:t>
            </a:r>
          </a:p>
        </p:txBody>
      </p:sp>
    </p:spTree>
    <p:extLst>
      <p:ext uri="{BB962C8B-B14F-4D97-AF65-F5344CB8AC3E}">
        <p14:creationId xmlns:p14="http://schemas.microsoft.com/office/powerpoint/2010/main" val="35784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caques seen inside the cages during on sale at animals market store in Medan, North Sumatra province, Indonesia on February 22, 2020. Topeng monyet or the monkey mask is a show using monkeys. In some regions of Indonesia this performance is no longer allowed because it is considered torture of animals. Photo by Sutanta Aditya/ABACAPRESS.COM">
            <a:extLst>
              <a:ext uri="{FF2B5EF4-FFF2-40B4-BE49-F238E27FC236}">
                <a16:creationId xmlns:a16="http://schemas.microsoft.com/office/drawing/2014/main" id="{2F71FDFE-4584-4D80-8A7F-266D3082A0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769" y="228600"/>
            <a:ext cx="9620461" cy="6400800"/>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a:extLst>
              <a:ext uri="{FF2B5EF4-FFF2-40B4-BE49-F238E27FC236}">
                <a16:creationId xmlns:a16="http://schemas.microsoft.com/office/drawing/2014/main" id="{00B2CFBB-7167-4E0B-B7E1-B1A71AEF9260}"/>
              </a:ext>
            </a:extLst>
          </p:cNvPr>
          <p:cNvSpPr/>
          <p:nvPr/>
        </p:nvSpPr>
        <p:spPr>
          <a:xfrm>
            <a:off x="2522636" y="6383179"/>
            <a:ext cx="8982690" cy="246221"/>
          </a:xfrm>
          <a:prstGeom prst="rect">
            <a:avLst/>
          </a:prstGeom>
        </p:spPr>
        <p:txBody>
          <a:bodyPr wrap="square">
            <a:spAutoFit/>
          </a:bodyPr>
          <a:lstStyle/>
          <a:p>
            <a:r>
              <a:rPr lang="de-DE" sz="1000" dirty="0">
                <a:solidFill>
                  <a:schemeClr val="bg1"/>
                </a:solidFill>
              </a:rPr>
              <a:t>https://www.brookings.edu/articles/preventing-pandemics-through-biodiversity-conservation-and-smart-wildlife-trade-regulation/</a:t>
            </a:r>
          </a:p>
        </p:txBody>
      </p:sp>
      <p:sp>
        <p:nvSpPr>
          <p:cNvPr id="7" name="Rechteck 6">
            <a:extLst>
              <a:ext uri="{FF2B5EF4-FFF2-40B4-BE49-F238E27FC236}">
                <a16:creationId xmlns:a16="http://schemas.microsoft.com/office/drawing/2014/main" id="{60E7646A-E5BE-46D7-AA46-EAB0ECE58A03}"/>
              </a:ext>
            </a:extLst>
          </p:cNvPr>
          <p:cNvSpPr/>
          <p:nvPr/>
        </p:nvSpPr>
        <p:spPr>
          <a:xfrm>
            <a:off x="4016894" y="228600"/>
            <a:ext cx="6889336" cy="400110"/>
          </a:xfrm>
          <a:prstGeom prst="rect">
            <a:avLst/>
          </a:prstGeom>
        </p:spPr>
        <p:txBody>
          <a:bodyPr wrap="square">
            <a:spAutoFit/>
          </a:bodyPr>
          <a:lstStyle/>
          <a:p>
            <a:r>
              <a:rPr lang="de-DE" sz="1000" dirty="0"/>
              <a:t>https://www.cambridge.org/core/journals/cambridge-prisms-extinction/article/trading-species-to-extinction-evidence-of-extinction-linked-to-the-wildlife-trade/09F38911BB76B0561056D96A5E60A341</a:t>
            </a:r>
          </a:p>
        </p:txBody>
      </p:sp>
    </p:spTree>
    <p:extLst>
      <p:ext uri="{BB962C8B-B14F-4D97-AF65-F5344CB8AC3E}">
        <p14:creationId xmlns:p14="http://schemas.microsoft.com/office/powerpoint/2010/main" val="4213779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004C1CCD-FFE2-4EE9-B15B-B464EFD761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875" y="61751"/>
            <a:ext cx="11558250" cy="6734498"/>
          </a:xfrm>
          <a:prstGeom prst="rect">
            <a:avLst/>
          </a:prstGeom>
        </p:spPr>
      </p:pic>
      <p:sp>
        <p:nvSpPr>
          <p:cNvPr id="7" name="Rechteck 6">
            <a:extLst>
              <a:ext uri="{FF2B5EF4-FFF2-40B4-BE49-F238E27FC236}">
                <a16:creationId xmlns:a16="http://schemas.microsoft.com/office/drawing/2014/main" id="{60E7646A-E5BE-46D7-AA46-EAB0ECE58A03}"/>
              </a:ext>
            </a:extLst>
          </p:cNvPr>
          <p:cNvSpPr/>
          <p:nvPr/>
        </p:nvSpPr>
        <p:spPr>
          <a:xfrm>
            <a:off x="4985789" y="114300"/>
            <a:ext cx="6889336" cy="400110"/>
          </a:xfrm>
          <a:prstGeom prst="rect">
            <a:avLst/>
          </a:prstGeom>
        </p:spPr>
        <p:txBody>
          <a:bodyPr wrap="square">
            <a:spAutoFit/>
          </a:bodyPr>
          <a:lstStyle/>
          <a:p>
            <a:r>
              <a:rPr lang="de-DE" sz="1000" dirty="0"/>
              <a:t>https://www.cambridge.org/core/journals/cambridge-prisms-extinction/article/trading-species-to-extinction-evidence-of-extinction-linked-to-the-wildlife-trade/09F38911BB76B0561056D96A5E60A341</a:t>
            </a:r>
          </a:p>
        </p:txBody>
      </p:sp>
      <p:pic>
        <p:nvPicPr>
          <p:cNvPr id="4" name="Grafik 3">
            <a:extLst>
              <a:ext uri="{FF2B5EF4-FFF2-40B4-BE49-F238E27FC236}">
                <a16:creationId xmlns:a16="http://schemas.microsoft.com/office/drawing/2014/main" id="{D17657FD-8A46-44DB-9627-5E7FE61957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4085" y="628710"/>
            <a:ext cx="2666999" cy="2666999"/>
          </a:xfrm>
          <a:prstGeom prst="rect">
            <a:avLst/>
          </a:prstGeom>
        </p:spPr>
      </p:pic>
    </p:spTree>
    <p:extLst>
      <p:ext uri="{BB962C8B-B14F-4D97-AF65-F5344CB8AC3E}">
        <p14:creationId xmlns:p14="http://schemas.microsoft.com/office/powerpoint/2010/main" val="248691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D95EE81-F7E3-4FD5-A5E7-C37C711D05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937" y="327708"/>
            <a:ext cx="2352675" cy="1943100"/>
          </a:xfrm>
          <a:prstGeom prst="rect">
            <a:avLst/>
          </a:prstGeom>
        </p:spPr>
      </p:pic>
      <p:pic>
        <p:nvPicPr>
          <p:cNvPr id="9" name="Grafik 8">
            <a:extLst>
              <a:ext uri="{FF2B5EF4-FFF2-40B4-BE49-F238E27FC236}">
                <a16:creationId xmlns:a16="http://schemas.microsoft.com/office/drawing/2014/main" id="{9BE4A6C3-73D2-4A96-A342-7F66E149F0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5000" y="1299258"/>
            <a:ext cx="2381250" cy="1790700"/>
          </a:xfrm>
          <a:prstGeom prst="rect">
            <a:avLst/>
          </a:prstGeom>
        </p:spPr>
      </p:pic>
      <p:pic>
        <p:nvPicPr>
          <p:cNvPr id="11" name="Grafik 10">
            <a:extLst>
              <a:ext uri="{FF2B5EF4-FFF2-40B4-BE49-F238E27FC236}">
                <a16:creationId xmlns:a16="http://schemas.microsoft.com/office/drawing/2014/main" id="{354FEE6F-607D-4077-A168-E39BDB514F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5638" y="1667899"/>
            <a:ext cx="1743075" cy="2619375"/>
          </a:xfrm>
          <a:prstGeom prst="rect">
            <a:avLst/>
          </a:prstGeom>
        </p:spPr>
      </p:pic>
      <p:pic>
        <p:nvPicPr>
          <p:cNvPr id="13" name="Grafik 12">
            <a:extLst>
              <a:ext uri="{FF2B5EF4-FFF2-40B4-BE49-F238E27FC236}">
                <a16:creationId xmlns:a16="http://schemas.microsoft.com/office/drawing/2014/main" id="{4AFAE707-99FD-4292-94BF-02E4B191B1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88101" y="3240686"/>
            <a:ext cx="2466975" cy="1847850"/>
          </a:xfrm>
          <a:prstGeom prst="rect">
            <a:avLst/>
          </a:prstGeom>
        </p:spPr>
      </p:pic>
      <p:pic>
        <p:nvPicPr>
          <p:cNvPr id="15" name="Grafik 14">
            <a:extLst>
              <a:ext uri="{FF2B5EF4-FFF2-40B4-BE49-F238E27FC236}">
                <a16:creationId xmlns:a16="http://schemas.microsoft.com/office/drawing/2014/main" id="{7C15D393-BF9C-4E90-828C-76C6703064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5675" y="3429000"/>
            <a:ext cx="2419350" cy="1885950"/>
          </a:xfrm>
          <a:prstGeom prst="rect">
            <a:avLst/>
          </a:prstGeom>
        </p:spPr>
      </p:pic>
      <p:pic>
        <p:nvPicPr>
          <p:cNvPr id="17" name="Grafik 16">
            <a:extLst>
              <a:ext uri="{FF2B5EF4-FFF2-40B4-BE49-F238E27FC236}">
                <a16:creationId xmlns:a16="http://schemas.microsoft.com/office/drawing/2014/main" id="{F81E2650-74FF-4B5F-A2D1-712D3C63254E}"/>
              </a:ext>
            </a:extLst>
          </p:cNvPr>
          <p:cNvPicPr>
            <a:picLocks noChangeAspect="1"/>
          </p:cNvPicPr>
          <p:nvPr/>
        </p:nvPicPr>
        <p:blipFill rotWithShape="1">
          <a:blip r:embed="rId8">
            <a:extLst>
              <a:ext uri="{28A0092B-C50C-407E-A947-70E740481C1C}">
                <a14:useLocalDpi xmlns:a14="http://schemas.microsoft.com/office/drawing/2010/main" val="0"/>
              </a:ext>
            </a:extLst>
          </a:blip>
          <a:srcRect r="16406"/>
          <a:stretch/>
        </p:blipFill>
        <p:spPr>
          <a:xfrm>
            <a:off x="8530642" y="1034452"/>
            <a:ext cx="3315507" cy="1821330"/>
          </a:xfrm>
          <a:prstGeom prst="rect">
            <a:avLst/>
          </a:prstGeom>
        </p:spPr>
      </p:pic>
      <p:pic>
        <p:nvPicPr>
          <p:cNvPr id="19" name="Grafik 18">
            <a:extLst>
              <a:ext uri="{FF2B5EF4-FFF2-40B4-BE49-F238E27FC236}">
                <a16:creationId xmlns:a16="http://schemas.microsoft.com/office/drawing/2014/main" id="{438791EB-81F3-45BC-9FE3-EB810EB916A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64413" y="4015811"/>
            <a:ext cx="1914525" cy="2390775"/>
          </a:xfrm>
          <a:prstGeom prst="rect">
            <a:avLst/>
          </a:prstGeom>
        </p:spPr>
      </p:pic>
      <p:pic>
        <p:nvPicPr>
          <p:cNvPr id="21" name="Grafik 20">
            <a:extLst>
              <a:ext uri="{FF2B5EF4-FFF2-40B4-BE49-F238E27FC236}">
                <a16:creationId xmlns:a16="http://schemas.microsoft.com/office/drawing/2014/main" id="{CC41F23A-A2AA-4833-B8F8-5C9B251C293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81929" y="4876799"/>
            <a:ext cx="1803181" cy="1350645"/>
          </a:xfrm>
          <a:prstGeom prst="rect">
            <a:avLst/>
          </a:prstGeom>
        </p:spPr>
      </p:pic>
      <p:pic>
        <p:nvPicPr>
          <p:cNvPr id="23" name="Grafik 22">
            <a:extLst>
              <a:ext uri="{FF2B5EF4-FFF2-40B4-BE49-F238E27FC236}">
                <a16:creationId xmlns:a16="http://schemas.microsoft.com/office/drawing/2014/main" id="{656D0CC4-AC77-4C39-B663-CF739A6ABD6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63947" y="5311559"/>
            <a:ext cx="1914525" cy="1434046"/>
          </a:xfrm>
          <a:prstGeom prst="rect">
            <a:avLst/>
          </a:prstGeom>
        </p:spPr>
      </p:pic>
    </p:spTree>
    <p:extLst>
      <p:ext uri="{BB962C8B-B14F-4D97-AF65-F5344CB8AC3E}">
        <p14:creationId xmlns:p14="http://schemas.microsoft.com/office/powerpoint/2010/main" val="2791269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193A1DF-D311-42B5-BFC6-0F3E51D9E08A}"/>
              </a:ext>
            </a:extLst>
          </p:cNvPr>
          <p:cNvSpPr>
            <a:spLocks noGrp="1"/>
          </p:cNvSpPr>
          <p:nvPr>
            <p:ph type="body" idx="1"/>
          </p:nvPr>
        </p:nvSpPr>
        <p:spPr/>
        <p:txBody>
          <a:bodyPr anchor="t"/>
          <a:lstStyle/>
          <a:p>
            <a:r>
              <a:rPr lang="de-DE" b="1" dirty="0"/>
              <a:t>Wild </a:t>
            </a:r>
            <a:r>
              <a:rPr lang="de-DE" b="1" dirty="0" err="1"/>
              <a:t>animals</a:t>
            </a:r>
            <a:r>
              <a:rPr lang="de-DE" b="1" dirty="0"/>
              <a:t> and biodiversity</a:t>
            </a:r>
            <a:endParaRPr lang="de-DE" dirty="0"/>
          </a:p>
          <a:p>
            <a:endParaRPr lang="de-DE" dirty="0"/>
          </a:p>
        </p:txBody>
      </p:sp>
      <p:sp>
        <p:nvSpPr>
          <p:cNvPr id="4" name="Inhaltsplatzhalter 3">
            <a:extLst>
              <a:ext uri="{FF2B5EF4-FFF2-40B4-BE49-F238E27FC236}">
                <a16:creationId xmlns:a16="http://schemas.microsoft.com/office/drawing/2014/main" id="{B9F5BECA-BC4B-41CA-8420-105F3026F8AA}"/>
              </a:ext>
            </a:extLst>
          </p:cNvPr>
          <p:cNvSpPr>
            <a:spLocks noGrp="1"/>
          </p:cNvSpPr>
          <p:nvPr>
            <p:ph sz="half" idx="2"/>
          </p:nvPr>
        </p:nvSpPr>
        <p:spPr>
          <a:xfrm>
            <a:off x="2208213" y="2313346"/>
            <a:ext cx="4572000" cy="3337560"/>
          </a:xfrm>
        </p:spPr>
        <p:txBody>
          <a:bodyPr>
            <a:normAutofit/>
          </a:bodyPr>
          <a:lstStyle/>
          <a:p>
            <a:pPr lvl="0"/>
            <a:r>
              <a:rPr lang="de-DE" dirty="0"/>
              <a:t>Wild </a:t>
            </a:r>
            <a:r>
              <a:rPr lang="de-DE" dirty="0" err="1"/>
              <a:t>animal</a:t>
            </a:r>
            <a:r>
              <a:rPr lang="de-DE" dirty="0"/>
              <a:t> </a:t>
            </a:r>
            <a:r>
              <a:rPr lang="de-DE" dirty="0" err="1"/>
              <a:t>suffering</a:t>
            </a:r>
            <a:r>
              <a:rPr lang="de-DE" dirty="0"/>
              <a:t> due to </a:t>
            </a:r>
            <a:r>
              <a:rPr lang="de-DE" dirty="0" err="1"/>
              <a:t>habitat</a:t>
            </a:r>
            <a:r>
              <a:rPr lang="de-DE" dirty="0"/>
              <a:t> </a:t>
            </a:r>
            <a:r>
              <a:rPr lang="de-DE" dirty="0" err="1"/>
              <a:t>loss</a:t>
            </a:r>
            <a:r>
              <a:rPr lang="de-DE" dirty="0"/>
              <a:t>, </a:t>
            </a:r>
            <a:r>
              <a:rPr lang="de-DE" dirty="0" err="1"/>
              <a:t>climate</a:t>
            </a:r>
            <a:r>
              <a:rPr lang="de-DE" dirty="0"/>
              <a:t> </a:t>
            </a:r>
            <a:r>
              <a:rPr lang="de-DE" dirty="0" err="1"/>
              <a:t>change</a:t>
            </a:r>
            <a:r>
              <a:rPr lang="de-DE" dirty="0"/>
              <a:t>, </a:t>
            </a:r>
            <a:r>
              <a:rPr lang="de-DE" dirty="0" err="1"/>
              <a:t>hunting</a:t>
            </a:r>
            <a:r>
              <a:rPr lang="de-DE" dirty="0"/>
              <a:t>, </a:t>
            </a:r>
            <a:r>
              <a:rPr lang="de-DE" dirty="0" err="1"/>
              <a:t>traffic</a:t>
            </a:r>
            <a:r>
              <a:rPr lang="de-DE" dirty="0"/>
              <a:t>, etc.</a:t>
            </a:r>
          </a:p>
          <a:p>
            <a:pPr lvl="0"/>
            <a:r>
              <a:rPr lang="de-DE" dirty="0"/>
              <a:t>Veterinary </a:t>
            </a:r>
            <a:r>
              <a:rPr lang="de-DE" dirty="0" err="1"/>
              <a:t>roles</a:t>
            </a:r>
            <a:r>
              <a:rPr lang="de-DE" dirty="0"/>
              <a:t> </a:t>
            </a:r>
            <a:r>
              <a:rPr lang="de-DE" dirty="0" err="1"/>
              <a:t>include</a:t>
            </a:r>
            <a:r>
              <a:rPr lang="de-DE" dirty="0"/>
              <a:t> </a:t>
            </a:r>
            <a:r>
              <a:rPr lang="de-DE" dirty="0" err="1"/>
              <a:t>rehabilitation</a:t>
            </a:r>
            <a:r>
              <a:rPr lang="de-DE" dirty="0"/>
              <a:t> </a:t>
            </a:r>
            <a:r>
              <a:rPr lang="de-DE" dirty="0" err="1"/>
              <a:t>centers</a:t>
            </a:r>
            <a:r>
              <a:rPr lang="de-DE" dirty="0"/>
              <a:t>, </a:t>
            </a:r>
            <a:r>
              <a:rPr lang="de-DE" dirty="0" err="1"/>
              <a:t>wildlife</a:t>
            </a:r>
            <a:r>
              <a:rPr lang="de-DE" dirty="0"/>
              <a:t> vaccination programs, </a:t>
            </a:r>
            <a:r>
              <a:rPr lang="de-DE" dirty="0" err="1"/>
              <a:t>reintroduction</a:t>
            </a:r>
            <a:r>
              <a:rPr lang="de-DE" dirty="0"/>
              <a:t> </a:t>
            </a:r>
            <a:r>
              <a:rPr lang="de-DE" dirty="0" err="1"/>
              <a:t>projects</a:t>
            </a:r>
            <a:r>
              <a:rPr lang="de-DE" dirty="0"/>
              <a:t> (e.g. </a:t>
            </a:r>
            <a:r>
              <a:rPr lang="de-DE" dirty="0" err="1"/>
              <a:t>Przewalski’s</a:t>
            </a:r>
            <a:r>
              <a:rPr lang="de-DE" dirty="0"/>
              <a:t> horses in </a:t>
            </a:r>
            <a:r>
              <a:rPr lang="de-DE" dirty="0" err="1"/>
              <a:t>Kazakhstan</a:t>
            </a:r>
            <a:r>
              <a:rPr lang="de-DE" dirty="0"/>
              <a:t>).</a:t>
            </a:r>
          </a:p>
          <a:p>
            <a:pPr lvl="0"/>
            <a:r>
              <a:rPr lang="de-DE" dirty="0"/>
              <a:t>Ethical </a:t>
            </a:r>
            <a:r>
              <a:rPr lang="de-DE" dirty="0" err="1"/>
              <a:t>debate</a:t>
            </a:r>
            <a:r>
              <a:rPr lang="de-DE" dirty="0"/>
              <a:t>: Should humans </a:t>
            </a:r>
            <a:r>
              <a:rPr lang="de-DE" dirty="0" err="1"/>
              <a:t>intervene</a:t>
            </a:r>
            <a:r>
              <a:rPr lang="de-DE" dirty="0"/>
              <a:t>? Must humans </a:t>
            </a:r>
            <a:r>
              <a:rPr lang="de-DE" dirty="0" err="1"/>
              <a:t>intervene</a:t>
            </a:r>
            <a:r>
              <a:rPr lang="de-DE" dirty="0"/>
              <a:t>?</a:t>
            </a:r>
          </a:p>
        </p:txBody>
      </p:sp>
      <p:sp>
        <p:nvSpPr>
          <p:cNvPr id="5" name="Textplatzhalter 4">
            <a:extLst>
              <a:ext uri="{FF2B5EF4-FFF2-40B4-BE49-F238E27FC236}">
                <a16:creationId xmlns:a16="http://schemas.microsoft.com/office/drawing/2014/main" id="{7AD75A78-923B-4976-95C1-A478BDC6C4F3}"/>
              </a:ext>
            </a:extLst>
          </p:cNvPr>
          <p:cNvSpPr>
            <a:spLocks noGrp="1"/>
          </p:cNvSpPr>
          <p:nvPr>
            <p:ph type="body" sz="quarter" idx="3"/>
          </p:nvPr>
        </p:nvSpPr>
        <p:spPr>
          <a:xfrm>
            <a:off x="7008812" y="1600200"/>
            <a:ext cx="5183187" cy="823912"/>
          </a:xfrm>
        </p:spPr>
        <p:txBody>
          <a:bodyPr anchor="t"/>
          <a:lstStyle/>
          <a:p>
            <a:r>
              <a:rPr lang="de-DE" b="1" dirty="0"/>
              <a:t>Animals </a:t>
            </a:r>
            <a:r>
              <a:rPr lang="de-DE" b="1" dirty="0" err="1"/>
              <a:t>as</a:t>
            </a:r>
            <a:r>
              <a:rPr lang="de-DE" b="1" dirty="0"/>
              <a:t> </a:t>
            </a:r>
            <a:r>
              <a:rPr lang="de-DE" b="1" dirty="0" err="1"/>
              <a:t>co-inhabitants</a:t>
            </a:r>
            <a:r>
              <a:rPr lang="de-DE" b="1" dirty="0"/>
              <a:t>, not </a:t>
            </a:r>
            <a:r>
              <a:rPr lang="de-DE" b="1" dirty="0" err="1"/>
              <a:t>resources</a:t>
            </a:r>
            <a:endParaRPr lang="de-DE" dirty="0"/>
          </a:p>
          <a:p>
            <a:endParaRPr lang="de-DE" dirty="0"/>
          </a:p>
        </p:txBody>
      </p:sp>
      <p:sp>
        <p:nvSpPr>
          <p:cNvPr id="6" name="Inhaltsplatzhalter 5">
            <a:extLst>
              <a:ext uri="{FF2B5EF4-FFF2-40B4-BE49-F238E27FC236}">
                <a16:creationId xmlns:a16="http://schemas.microsoft.com/office/drawing/2014/main" id="{DA6A85F5-7F6F-480D-937B-A3267DECA12D}"/>
              </a:ext>
            </a:extLst>
          </p:cNvPr>
          <p:cNvSpPr>
            <a:spLocks noGrp="1"/>
          </p:cNvSpPr>
          <p:nvPr>
            <p:ph sz="quarter" idx="4"/>
          </p:nvPr>
        </p:nvSpPr>
        <p:spPr>
          <a:xfrm>
            <a:off x="7008813" y="2313346"/>
            <a:ext cx="4572000" cy="3337560"/>
          </a:xfrm>
        </p:spPr>
        <p:txBody>
          <a:bodyPr>
            <a:normAutofit/>
          </a:bodyPr>
          <a:lstStyle/>
          <a:p>
            <a:pPr lvl="0"/>
            <a:r>
              <a:rPr lang="de-DE" dirty="0"/>
              <a:t>An </a:t>
            </a:r>
            <a:r>
              <a:rPr lang="de-DE" dirty="0" err="1"/>
              <a:t>animal</a:t>
            </a:r>
            <a:r>
              <a:rPr lang="de-DE" dirty="0"/>
              <a:t> ethics </a:t>
            </a:r>
            <a:r>
              <a:rPr lang="de-DE" dirty="0" err="1"/>
              <a:t>perspective</a:t>
            </a:r>
            <a:r>
              <a:rPr lang="de-DE" dirty="0"/>
              <a:t> </a:t>
            </a:r>
            <a:r>
              <a:rPr lang="de-DE" dirty="0" err="1"/>
              <a:t>calls</a:t>
            </a:r>
            <a:r>
              <a:rPr lang="de-DE" dirty="0"/>
              <a:t> </a:t>
            </a:r>
            <a:r>
              <a:rPr lang="de-DE" dirty="0" err="1"/>
              <a:t>for</a:t>
            </a:r>
            <a:r>
              <a:rPr lang="de-DE" dirty="0"/>
              <a:t> a shift in </a:t>
            </a:r>
            <a:r>
              <a:rPr lang="de-DE" dirty="0" err="1"/>
              <a:t>relationship</a:t>
            </a:r>
            <a:r>
              <a:rPr lang="de-DE" dirty="0"/>
              <a:t> from “resource </a:t>
            </a:r>
            <a:r>
              <a:rPr lang="de-DE" dirty="0" err="1"/>
              <a:t>object</a:t>
            </a:r>
            <a:r>
              <a:rPr lang="de-DE" dirty="0"/>
              <a:t>” to “</a:t>
            </a:r>
            <a:r>
              <a:rPr lang="de-DE" dirty="0" err="1"/>
              <a:t>co-inhabitant</a:t>
            </a:r>
            <a:r>
              <a:rPr lang="de-DE" dirty="0"/>
              <a:t>.”</a:t>
            </a:r>
          </a:p>
          <a:p>
            <a:pPr lvl="0"/>
            <a:r>
              <a:rPr lang="de-DE" dirty="0"/>
              <a:t>PH/OH </a:t>
            </a:r>
            <a:r>
              <a:rPr lang="de-DE" dirty="0" err="1"/>
              <a:t>provides</a:t>
            </a:r>
            <a:r>
              <a:rPr lang="de-DE" dirty="0"/>
              <a:t> a platform </a:t>
            </a:r>
            <a:r>
              <a:rPr lang="de-DE" dirty="0" err="1"/>
              <a:t>for</a:t>
            </a:r>
            <a:r>
              <a:rPr lang="de-DE" dirty="0"/>
              <a:t> a </a:t>
            </a:r>
            <a:r>
              <a:rPr lang="de-DE" dirty="0" err="1"/>
              <a:t>systemic</a:t>
            </a:r>
            <a:r>
              <a:rPr lang="de-DE" dirty="0"/>
              <a:t> </a:t>
            </a:r>
            <a:r>
              <a:rPr lang="de-DE" dirty="0" err="1"/>
              <a:t>re</a:t>
            </a:r>
            <a:r>
              <a:rPr lang="de-DE" dirty="0"/>
              <a:t>-evaluation </a:t>
            </a:r>
            <a:r>
              <a:rPr lang="de-DE" dirty="0" err="1"/>
              <a:t>of</a:t>
            </a:r>
            <a:r>
              <a:rPr lang="de-DE" dirty="0"/>
              <a:t> </a:t>
            </a:r>
            <a:r>
              <a:rPr lang="de-DE" dirty="0" err="1"/>
              <a:t>the</a:t>
            </a:r>
            <a:r>
              <a:rPr lang="de-DE" dirty="0"/>
              <a:t> </a:t>
            </a:r>
            <a:r>
              <a:rPr lang="de-DE" dirty="0" err="1"/>
              <a:t>animal</a:t>
            </a:r>
            <a:r>
              <a:rPr lang="de-DE" dirty="0"/>
              <a:t> </a:t>
            </a:r>
            <a:r>
              <a:rPr lang="de-DE" dirty="0" err="1"/>
              <a:t>world</a:t>
            </a:r>
            <a:r>
              <a:rPr lang="de-DE" dirty="0"/>
              <a:t>.</a:t>
            </a:r>
          </a:p>
        </p:txBody>
      </p:sp>
      <p:sp>
        <p:nvSpPr>
          <p:cNvPr id="9" name="Titel 1">
            <a:extLst>
              <a:ext uri="{FF2B5EF4-FFF2-40B4-BE49-F238E27FC236}">
                <a16:creationId xmlns:a16="http://schemas.microsoft.com/office/drawing/2014/main" id="{A07C61F2-ABF5-4D53-8D11-1595E0B937C4}"/>
              </a:ext>
            </a:extLst>
          </p:cNvPr>
          <p:cNvSpPr txBox="1">
            <a:spLocks/>
          </p:cNvSpPr>
          <p:nvPr/>
        </p:nvSpPr>
        <p:spPr>
          <a:xfrm>
            <a:off x="2208213" y="486696"/>
            <a:ext cx="9372600" cy="101851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r>
              <a:rPr lang="de-DE" b="1" dirty="0"/>
              <a:t>PH </a:t>
            </a:r>
            <a:r>
              <a:rPr lang="de-DE" b="1" dirty="0" err="1"/>
              <a:t>as</a:t>
            </a:r>
            <a:r>
              <a:rPr lang="de-DE" b="1" dirty="0"/>
              <a:t> an Ethical Project: What Does This Mean </a:t>
            </a:r>
            <a:r>
              <a:rPr lang="de-DE" b="1" dirty="0" err="1"/>
              <a:t>for</a:t>
            </a:r>
            <a:r>
              <a:rPr lang="de-DE" b="1" dirty="0"/>
              <a:t> Our Treatment </a:t>
            </a:r>
            <a:r>
              <a:rPr lang="de-DE" b="1" dirty="0" err="1"/>
              <a:t>of</a:t>
            </a:r>
            <a:r>
              <a:rPr lang="de-DE" b="1" dirty="0"/>
              <a:t> Animals?</a:t>
            </a:r>
            <a:endParaRPr lang="de-DE" dirty="0"/>
          </a:p>
        </p:txBody>
      </p:sp>
    </p:spTree>
    <p:extLst>
      <p:ext uri="{BB962C8B-B14F-4D97-AF65-F5344CB8AC3E}">
        <p14:creationId xmlns:p14="http://schemas.microsoft.com/office/powerpoint/2010/main" val="1147511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771C91F-98AB-4727-8929-8AFFD9AAA956}"/>
              </a:ext>
            </a:extLst>
          </p:cNvPr>
          <p:cNvPicPr>
            <a:picLocks noChangeAspect="1"/>
          </p:cNvPicPr>
          <p:nvPr/>
        </p:nvPicPr>
        <p:blipFill>
          <a:blip r:embed="rId3"/>
          <a:stretch>
            <a:fillRect/>
          </a:stretch>
        </p:blipFill>
        <p:spPr>
          <a:xfrm>
            <a:off x="3928575" y="2056964"/>
            <a:ext cx="8058456" cy="4557196"/>
          </a:xfrm>
          <a:prstGeom prst="rect">
            <a:avLst/>
          </a:prstGeom>
        </p:spPr>
      </p:pic>
      <p:sp>
        <p:nvSpPr>
          <p:cNvPr id="6" name="Rechteck 5">
            <a:extLst>
              <a:ext uri="{FF2B5EF4-FFF2-40B4-BE49-F238E27FC236}">
                <a16:creationId xmlns:a16="http://schemas.microsoft.com/office/drawing/2014/main" id="{37AB9154-B3FB-46B6-B092-451072629482}"/>
              </a:ext>
            </a:extLst>
          </p:cNvPr>
          <p:cNvSpPr/>
          <p:nvPr/>
        </p:nvSpPr>
        <p:spPr>
          <a:xfrm>
            <a:off x="5980254" y="1208147"/>
            <a:ext cx="6096000" cy="707886"/>
          </a:xfrm>
          <a:prstGeom prst="rect">
            <a:avLst/>
          </a:prstGeom>
        </p:spPr>
        <p:txBody>
          <a:bodyPr>
            <a:spAutoFit/>
          </a:bodyPr>
          <a:lstStyle/>
          <a:p>
            <a:r>
              <a:rPr lang="en-US" sz="2000" dirty="0" err="1"/>
              <a:t>Przewalski’s</a:t>
            </a:r>
            <a:r>
              <a:rPr lang="en-US" sz="2000" dirty="0"/>
              <a:t> horses are the last truly wild horse species; they went extinct in the wild by the 1960s.</a:t>
            </a:r>
          </a:p>
        </p:txBody>
      </p:sp>
      <p:pic>
        <p:nvPicPr>
          <p:cNvPr id="7" name="Grafik 6">
            <a:extLst>
              <a:ext uri="{FF2B5EF4-FFF2-40B4-BE49-F238E27FC236}">
                <a16:creationId xmlns:a16="http://schemas.microsoft.com/office/drawing/2014/main" id="{3D5FF222-F10E-46D1-B0EC-40FF0DBAEA2D}"/>
              </a:ext>
            </a:extLst>
          </p:cNvPr>
          <p:cNvPicPr>
            <a:picLocks noChangeAspect="1"/>
          </p:cNvPicPr>
          <p:nvPr/>
        </p:nvPicPr>
        <p:blipFill>
          <a:blip r:embed="rId4"/>
          <a:stretch>
            <a:fillRect/>
          </a:stretch>
        </p:blipFill>
        <p:spPr>
          <a:xfrm>
            <a:off x="204969" y="1349078"/>
            <a:ext cx="5631781" cy="2934257"/>
          </a:xfrm>
          <a:prstGeom prst="rect">
            <a:avLst/>
          </a:prstGeom>
        </p:spPr>
      </p:pic>
      <p:sp>
        <p:nvSpPr>
          <p:cNvPr id="8" name="Titel 1">
            <a:extLst>
              <a:ext uri="{FF2B5EF4-FFF2-40B4-BE49-F238E27FC236}">
                <a16:creationId xmlns:a16="http://schemas.microsoft.com/office/drawing/2014/main" id="{47FB7C21-BF81-4CFA-9479-3B3DAA578A48}"/>
              </a:ext>
            </a:extLst>
          </p:cNvPr>
          <p:cNvSpPr txBox="1">
            <a:spLocks/>
          </p:cNvSpPr>
          <p:nvPr/>
        </p:nvSpPr>
        <p:spPr>
          <a:xfrm>
            <a:off x="1409700" y="189628"/>
            <a:ext cx="9372600" cy="101851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r>
              <a:rPr lang="de-DE" b="1" dirty="0"/>
              <a:t>Example </a:t>
            </a:r>
            <a:r>
              <a:rPr lang="de-DE" b="1" dirty="0" err="1"/>
              <a:t>of</a:t>
            </a:r>
            <a:r>
              <a:rPr lang="de-DE" b="1" dirty="0"/>
              <a:t> humans trying to </a:t>
            </a:r>
            <a:r>
              <a:rPr lang="de-DE" b="1" dirty="0" err="1"/>
              <a:t>re-create</a:t>
            </a:r>
            <a:r>
              <a:rPr lang="de-DE" b="1" dirty="0"/>
              <a:t> </a:t>
            </a:r>
            <a:r>
              <a:rPr lang="de-DE" b="1" dirty="0" err="1"/>
              <a:t>natural</a:t>
            </a:r>
            <a:r>
              <a:rPr lang="de-DE" b="1" dirty="0"/>
              <a:t>, </a:t>
            </a:r>
            <a:r>
              <a:rPr lang="de-DE" b="1" dirty="0" err="1"/>
              <a:t>healthy</a:t>
            </a:r>
            <a:r>
              <a:rPr lang="de-DE" b="1" dirty="0"/>
              <a:t> ecosystems</a:t>
            </a:r>
            <a:endParaRPr lang="de-DE" dirty="0"/>
          </a:p>
        </p:txBody>
      </p:sp>
    </p:spTree>
    <p:extLst>
      <p:ext uri="{BB962C8B-B14F-4D97-AF65-F5344CB8AC3E}">
        <p14:creationId xmlns:p14="http://schemas.microsoft.com/office/powerpoint/2010/main" val="3445416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6A3B29-D78F-44C5-8E04-86603B1BC035}"/>
              </a:ext>
            </a:extLst>
          </p:cNvPr>
          <p:cNvSpPr>
            <a:spLocks noGrp="1"/>
          </p:cNvSpPr>
          <p:nvPr>
            <p:ph type="title"/>
          </p:nvPr>
        </p:nvSpPr>
        <p:spPr>
          <a:xfrm>
            <a:off x="9558974" y="1898201"/>
            <a:ext cx="2379028" cy="1813151"/>
          </a:xfrm>
        </p:spPr>
        <p:txBody>
          <a:bodyPr/>
          <a:lstStyle/>
          <a:p>
            <a:r>
              <a:rPr lang="en-US" sz="2800" b="1" dirty="0"/>
              <a:t>Ecological Roles of Wild Horses</a:t>
            </a:r>
            <a:br>
              <a:rPr lang="en-US" sz="2800" b="1" dirty="0"/>
            </a:br>
            <a:endParaRPr lang="de-DE" dirty="0"/>
          </a:p>
        </p:txBody>
      </p:sp>
      <p:sp>
        <p:nvSpPr>
          <p:cNvPr id="3" name="Inhaltsplatzhalter 2">
            <a:extLst>
              <a:ext uri="{FF2B5EF4-FFF2-40B4-BE49-F238E27FC236}">
                <a16:creationId xmlns:a16="http://schemas.microsoft.com/office/drawing/2014/main" id="{0A7346A7-E6D1-4E18-8658-C23CBEA58648}"/>
              </a:ext>
            </a:extLst>
          </p:cNvPr>
          <p:cNvSpPr>
            <a:spLocks noGrp="1"/>
          </p:cNvSpPr>
          <p:nvPr>
            <p:ph idx="1"/>
          </p:nvPr>
        </p:nvSpPr>
        <p:spPr>
          <a:xfrm>
            <a:off x="1293813" y="533400"/>
            <a:ext cx="8622348" cy="4800600"/>
          </a:xfrm>
        </p:spPr>
        <p:txBody>
          <a:bodyPr>
            <a:normAutofit fontScale="25000" lnSpcReduction="20000"/>
          </a:bodyPr>
          <a:lstStyle/>
          <a:p>
            <a:pPr marL="45720" indent="0">
              <a:buNone/>
            </a:pPr>
            <a:r>
              <a:rPr lang="en-US" sz="4600" b="1" dirty="0"/>
              <a:t>Grazing &amp; Vegetation Management</a:t>
            </a:r>
            <a:endParaRPr lang="en-US" sz="4600" dirty="0"/>
          </a:p>
          <a:p>
            <a:r>
              <a:rPr lang="en-US" sz="4600" dirty="0"/>
              <a:t>They are </a:t>
            </a:r>
            <a:r>
              <a:rPr lang="en-US" sz="4600" b="1" dirty="0"/>
              <a:t>large grazers</a:t>
            </a:r>
            <a:r>
              <a:rPr lang="en-US" sz="4600" dirty="0"/>
              <a:t>, shaping steppe and grassland ecosystems by consuming grasses and herbs.</a:t>
            </a:r>
          </a:p>
          <a:p>
            <a:r>
              <a:rPr lang="en-US" sz="4600" dirty="0"/>
              <a:t>Their selective grazing helps maintain </a:t>
            </a:r>
            <a:r>
              <a:rPr lang="en-US" sz="4600" b="1" dirty="0"/>
              <a:t>plant diversity</a:t>
            </a:r>
            <a:r>
              <a:rPr lang="en-US" sz="4600" dirty="0"/>
              <a:t>, preventing a few species from dominating.</a:t>
            </a:r>
          </a:p>
          <a:p>
            <a:pPr marL="45720" indent="0">
              <a:buNone/>
            </a:pPr>
            <a:r>
              <a:rPr lang="en-US" sz="4600" b="1" dirty="0"/>
              <a:t>Seed Dispersal</a:t>
            </a:r>
            <a:endParaRPr lang="en-US" sz="4600" dirty="0"/>
          </a:p>
          <a:p>
            <a:r>
              <a:rPr lang="en-US" sz="4600" dirty="0"/>
              <a:t>By eating fruits and grasses, they spread seeds via dung, aiding </a:t>
            </a:r>
            <a:r>
              <a:rPr lang="en-US" sz="4600" b="1" dirty="0"/>
              <a:t>plant regeneration and distribution</a:t>
            </a:r>
            <a:r>
              <a:rPr lang="en-US" sz="4600" dirty="0"/>
              <a:t>.</a:t>
            </a:r>
          </a:p>
          <a:p>
            <a:pPr marL="45720" indent="0">
              <a:buNone/>
            </a:pPr>
            <a:r>
              <a:rPr lang="en-US" sz="4600" b="1" dirty="0"/>
              <a:t>Soil Fertility</a:t>
            </a:r>
            <a:endParaRPr lang="en-US" sz="4600" dirty="0"/>
          </a:p>
          <a:p>
            <a:r>
              <a:rPr lang="en-US" sz="4600" dirty="0"/>
              <a:t>Horse dung enriches soils with organic matter and nutrients.</a:t>
            </a:r>
          </a:p>
          <a:p>
            <a:r>
              <a:rPr lang="en-US" sz="4600" dirty="0"/>
              <a:t>Dung also supports </a:t>
            </a:r>
            <a:r>
              <a:rPr lang="en-US" sz="4600" b="1" dirty="0"/>
              <a:t>invertebrates (e.g., dung beetles)</a:t>
            </a:r>
            <a:r>
              <a:rPr lang="en-US" sz="4600" dirty="0"/>
              <a:t>, which in turn sustain birds and other wildlife.</a:t>
            </a:r>
          </a:p>
          <a:p>
            <a:pPr marL="45720" indent="0">
              <a:buNone/>
            </a:pPr>
            <a:r>
              <a:rPr lang="en-US" sz="4600" b="1" dirty="0"/>
              <a:t>Habitat Creation for Other Species</a:t>
            </a:r>
            <a:endParaRPr lang="en-US" sz="4600" dirty="0"/>
          </a:p>
          <a:p>
            <a:r>
              <a:rPr lang="en-US" sz="4600" dirty="0"/>
              <a:t>Grazing creates a mosaic of vegetation heights, benefiting insects, ground-nesting birds, and small mammals.</a:t>
            </a:r>
          </a:p>
          <a:p>
            <a:r>
              <a:rPr lang="en-US" sz="4600" dirty="0"/>
              <a:t>Their trails can open up paths that other species use.</a:t>
            </a:r>
          </a:p>
          <a:p>
            <a:pPr marL="45720" indent="0">
              <a:buNone/>
            </a:pPr>
            <a:r>
              <a:rPr lang="en-US" sz="4600" b="1" dirty="0"/>
              <a:t>Food Web Contribution</a:t>
            </a:r>
            <a:endParaRPr lang="en-US" sz="4600" dirty="0"/>
          </a:p>
          <a:p>
            <a:r>
              <a:rPr lang="en-US" sz="4600" dirty="0"/>
              <a:t>Carcasses of wild horses provide food for </a:t>
            </a:r>
            <a:r>
              <a:rPr lang="en-US" sz="4600" b="1" dirty="0"/>
              <a:t>scavengers and predators</a:t>
            </a:r>
            <a:r>
              <a:rPr lang="en-US" sz="4600" dirty="0"/>
              <a:t>.</a:t>
            </a:r>
          </a:p>
          <a:p>
            <a:r>
              <a:rPr lang="en-US" sz="4600" dirty="0"/>
              <a:t>Historically, they were prey for wolves and other large carnivores, helping regulate predator-prey dynamics.</a:t>
            </a:r>
          </a:p>
          <a:p>
            <a:endParaRPr lang="de-DE" dirty="0"/>
          </a:p>
        </p:txBody>
      </p:sp>
      <p:sp>
        <p:nvSpPr>
          <p:cNvPr id="6" name="Textplatzhalter 5">
            <a:extLst>
              <a:ext uri="{FF2B5EF4-FFF2-40B4-BE49-F238E27FC236}">
                <a16:creationId xmlns:a16="http://schemas.microsoft.com/office/drawing/2014/main" id="{83A3F0C1-3905-49CE-8E72-D95C2F850C95}"/>
              </a:ext>
            </a:extLst>
          </p:cNvPr>
          <p:cNvSpPr>
            <a:spLocks noGrp="1"/>
          </p:cNvSpPr>
          <p:nvPr>
            <p:ph type="body" sz="half" idx="2"/>
          </p:nvPr>
        </p:nvSpPr>
        <p:spPr>
          <a:xfrm>
            <a:off x="9194802" y="4510246"/>
            <a:ext cx="2743200" cy="1131813"/>
          </a:xfrm>
        </p:spPr>
        <p:txBody>
          <a:bodyPr/>
          <a:lstStyle/>
          <a:p>
            <a:endParaRPr lang="de-DE" dirty="0"/>
          </a:p>
        </p:txBody>
      </p:sp>
    </p:spTree>
    <p:extLst>
      <p:ext uri="{BB962C8B-B14F-4D97-AF65-F5344CB8AC3E}">
        <p14:creationId xmlns:p14="http://schemas.microsoft.com/office/powerpoint/2010/main" val="1026343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A5BFE-7125-443C-9B8C-FE9E7703A216}"/>
              </a:ext>
            </a:extLst>
          </p:cNvPr>
          <p:cNvSpPr>
            <a:spLocks noGrp="1"/>
          </p:cNvSpPr>
          <p:nvPr>
            <p:ph type="title"/>
          </p:nvPr>
        </p:nvSpPr>
        <p:spPr>
          <a:xfrm>
            <a:off x="973394" y="516194"/>
            <a:ext cx="10607419" cy="989022"/>
          </a:xfrm>
        </p:spPr>
        <p:txBody>
          <a:bodyPr anchor="t">
            <a:normAutofit/>
          </a:bodyPr>
          <a:lstStyle/>
          <a:p>
            <a:r>
              <a:rPr lang="de-DE" b="1" dirty="0"/>
              <a:t>Veterinary </a:t>
            </a:r>
            <a:r>
              <a:rPr lang="de-DE" b="1" dirty="0" err="1"/>
              <a:t>Responsibility</a:t>
            </a:r>
            <a:r>
              <a:rPr lang="de-DE" b="1" dirty="0"/>
              <a:t> in </a:t>
            </a:r>
            <a:r>
              <a:rPr lang="de-DE" b="1" dirty="0" err="1"/>
              <a:t>the</a:t>
            </a:r>
            <a:r>
              <a:rPr lang="de-DE" b="1" dirty="0"/>
              <a:t> Ethical Tension Field</a:t>
            </a:r>
            <a:endParaRPr lang="de-DE" dirty="0"/>
          </a:p>
        </p:txBody>
      </p:sp>
      <p:sp>
        <p:nvSpPr>
          <p:cNvPr id="3" name="Inhaltsplatzhalter 2">
            <a:extLst>
              <a:ext uri="{FF2B5EF4-FFF2-40B4-BE49-F238E27FC236}">
                <a16:creationId xmlns:a16="http://schemas.microsoft.com/office/drawing/2014/main" id="{0F0A16AE-0045-48B1-9C20-BC77F297FE43}"/>
              </a:ext>
            </a:extLst>
          </p:cNvPr>
          <p:cNvSpPr>
            <a:spLocks noGrp="1"/>
          </p:cNvSpPr>
          <p:nvPr>
            <p:ph idx="1"/>
          </p:nvPr>
        </p:nvSpPr>
        <p:spPr>
          <a:xfrm>
            <a:off x="973394" y="1537712"/>
            <a:ext cx="6356555" cy="4114800"/>
          </a:xfrm>
        </p:spPr>
        <p:txBody>
          <a:bodyPr/>
          <a:lstStyle/>
          <a:p>
            <a:pPr lvl="0"/>
            <a:r>
              <a:rPr lang="de-DE" dirty="0"/>
              <a:t>Veterinarians </a:t>
            </a:r>
            <a:r>
              <a:rPr lang="de-DE" dirty="0" err="1"/>
              <a:t>are</a:t>
            </a:r>
            <a:r>
              <a:rPr lang="de-DE" dirty="0"/>
              <a:t> not only </a:t>
            </a:r>
            <a:r>
              <a:rPr lang="de-DE" dirty="0" err="1"/>
              <a:t>practitioners</a:t>
            </a:r>
            <a:r>
              <a:rPr lang="de-DE" dirty="0"/>
              <a:t> but also ethical </a:t>
            </a:r>
            <a:r>
              <a:rPr lang="de-DE" dirty="0" err="1"/>
              <a:t>actors</a:t>
            </a:r>
            <a:r>
              <a:rPr lang="de-DE" dirty="0"/>
              <a:t>.</a:t>
            </a:r>
          </a:p>
          <a:p>
            <a:pPr lvl="0"/>
            <a:r>
              <a:rPr lang="de-DE" dirty="0"/>
              <a:t>Their </a:t>
            </a:r>
            <a:r>
              <a:rPr lang="de-DE" dirty="0" err="1"/>
              <a:t>decisions</a:t>
            </a:r>
            <a:r>
              <a:rPr lang="de-DE" dirty="0"/>
              <a:t> influence:</a:t>
            </a:r>
          </a:p>
          <a:p>
            <a:pPr lvl="1"/>
            <a:r>
              <a:rPr lang="de-DE" sz="2000" b="1" dirty="0"/>
              <a:t>Animal </a:t>
            </a:r>
            <a:r>
              <a:rPr lang="de-DE" sz="2000" b="1" dirty="0" err="1"/>
              <a:t>individuals</a:t>
            </a:r>
            <a:r>
              <a:rPr lang="de-DE" sz="2000" dirty="0"/>
              <a:t> (</a:t>
            </a:r>
            <a:r>
              <a:rPr lang="de-DE" sz="2000" dirty="0" err="1"/>
              <a:t>treatment</a:t>
            </a:r>
            <a:r>
              <a:rPr lang="de-DE" sz="2000" dirty="0"/>
              <a:t>, </a:t>
            </a:r>
            <a:r>
              <a:rPr lang="de-DE" sz="2000" dirty="0" err="1"/>
              <a:t>euthanasia</a:t>
            </a:r>
            <a:r>
              <a:rPr lang="de-DE" sz="2000" dirty="0"/>
              <a:t>, </a:t>
            </a:r>
            <a:r>
              <a:rPr lang="de-DE" sz="2000" dirty="0" err="1"/>
              <a:t>breeding</a:t>
            </a:r>
            <a:r>
              <a:rPr lang="de-DE" sz="2000" dirty="0"/>
              <a:t> </a:t>
            </a:r>
            <a:r>
              <a:rPr lang="de-DE" sz="2000" dirty="0" err="1"/>
              <a:t>advice</a:t>
            </a:r>
            <a:r>
              <a:rPr lang="de-DE" sz="2000" dirty="0"/>
              <a:t>)</a:t>
            </a:r>
          </a:p>
          <a:p>
            <a:pPr lvl="1"/>
            <a:r>
              <a:rPr lang="de-DE" sz="2000" b="1" dirty="0"/>
              <a:t>Environment</a:t>
            </a:r>
            <a:r>
              <a:rPr lang="de-DE" sz="2000" dirty="0"/>
              <a:t> (</a:t>
            </a:r>
            <a:r>
              <a:rPr lang="de-DE" sz="2000" dirty="0" err="1"/>
              <a:t>use</a:t>
            </a:r>
            <a:r>
              <a:rPr lang="de-DE" sz="2000" dirty="0"/>
              <a:t> </a:t>
            </a:r>
            <a:r>
              <a:rPr lang="de-DE" sz="2000" dirty="0" err="1"/>
              <a:t>of</a:t>
            </a:r>
            <a:r>
              <a:rPr lang="de-DE" sz="2000" dirty="0"/>
              <a:t> </a:t>
            </a:r>
            <a:r>
              <a:rPr lang="de-DE" sz="2000" dirty="0" err="1"/>
              <a:t>medication</a:t>
            </a:r>
            <a:r>
              <a:rPr lang="de-DE" sz="2000" dirty="0"/>
              <a:t>, </a:t>
            </a:r>
            <a:r>
              <a:rPr lang="de-DE" sz="2000" dirty="0" err="1"/>
              <a:t>advice</a:t>
            </a:r>
            <a:r>
              <a:rPr lang="de-DE" sz="2000" dirty="0"/>
              <a:t> on </a:t>
            </a:r>
            <a:r>
              <a:rPr lang="de-DE" sz="2000" dirty="0" err="1"/>
              <a:t>husbandry</a:t>
            </a:r>
            <a:r>
              <a:rPr lang="de-DE" sz="2000" dirty="0"/>
              <a:t> </a:t>
            </a:r>
            <a:r>
              <a:rPr lang="de-DE" sz="2000" dirty="0" err="1"/>
              <a:t>systems</a:t>
            </a:r>
            <a:r>
              <a:rPr lang="de-DE" sz="2000" dirty="0"/>
              <a:t>)</a:t>
            </a:r>
          </a:p>
          <a:p>
            <a:pPr lvl="1"/>
            <a:r>
              <a:rPr lang="de-DE" sz="2000" b="1" dirty="0"/>
              <a:t>Society</a:t>
            </a:r>
            <a:r>
              <a:rPr lang="de-DE" sz="2000" dirty="0"/>
              <a:t> (</a:t>
            </a:r>
            <a:r>
              <a:rPr lang="de-DE" sz="2000" dirty="0" err="1"/>
              <a:t>consumer</a:t>
            </a:r>
            <a:r>
              <a:rPr lang="de-DE" sz="2000" dirty="0"/>
              <a:t> </a:t>
            </a:r>
            <a:r>
              <a:rPr lang="de-DE" sz="2000" dirty="0" err="1"/>
              <a:t>education</a:t>
            </a:r>
            <a:r>
              <a:rPr lang="de-DE" sz="2000" dirty="0"/>
              <a:t>, </a:t>
            </a:r>
            <a:r>
              <a:rPr lang="de-DE" sz="2000" dirty="0" err="1"/>
              <a:t>policy</a:t>
            </a:r>
            <a:r>
              <a:rPr lang="de-DE" sz="2000" dirty="0"/>
              <a:t> </a:t>
            </a:r>
            <a:r>
              <a:rPr lang="de-DE" sz="2000" dirty="0" err="1"/>
              <a:t>recommendations</a:t>
            </a:r>
            <a:r>
              <a:rPr lang="de-DE" sz="2000" dirty="0"/>
              <a:t>)</a:t>
            </a:r>
          </a:p>
          <a:p>
            <a:endParaRPr lang="de-DE" dirty="0"/>
          </a:p>
        </p:txBody>
      </p:sp>
      <p:pic>
        <p:nvPicPr>
          <p:cNvPr id="4" name="Grafik 3">
            <a:extLst>
              <a:ext uri="{FF2B5EF4-FFF2-40B4-BE49-F238E27FC236}">
                <a16:creationId xmlns:a16="http://schemas.microsoft.com/office/drawing/2014/main" id="{8B5AE1B0-B13A-4968-9939-94FBFF7D3A4D}"/>
              </a:ext>
            </a:extLst>
          </p:cNvPr>
          <p:cNvPicPr>
            <a:picLocks noChangeAspect="1"/>
          </p:cNvPicPr>
          <p:nvPr/>
        </p:nvPicPr>
        <p:blipFill>
          <a:blip r:embed="rId3"/>
          <a:stretch>
            <a:fillRect/>
          </a:stretch>
        </p:blipFill>
        <p:spPr>
          <a:xfrm>
            <a:off x="7563919" y="1113503"/>
            <a:ext cx="4467849" cy="4963218"/>
          </a:xfrm>
          <a:prstGeom prst="rect">
            <a:avLst/>
          </a:prstGeom>
        </p:spPr>
      </p:pic>
    </p:spTree>
    <p:extLst>
      <p:ext uri="{BB962C8B-B14F-4D97-AF65-F5344CB8AC3E}">
        <p14:creationId xmlns:p14="http://schemas.microsoft.com/office/powerpoint/2010/main" val="280079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C53459DB-94A5-4224-A6AB-9722F25D87C9}"/>
              </a:ext>
            </a:extLst>
          </p:cNvPr>
          <p:cNvSpPr txBox="1"/>
          <p:nvPr/>
        </p:nvSpPr>
        <p:spPr>
          <a:xfrm>
            <a:off x="2654489" y="259308"/>
            <a:ext cx="6883021" cy="615553"/>
          </a:xfrm>
          <a:prstGeom prst="rect">
            <a:avLst/>
          </a:prstGeom>
          <a:noFill/>
        </p:spPr>
        <p:txBody>
          <a:bodyPr wrap="square" rtlCol="0">
            <a:spAutoFit/>
          </a:bodyPr>
          <a:lstStyle/>
          <a:p>
            <a:r>
              <a:rPr lang="de-DE" sz="3400" b="1" dirty="0" err="1"/>
              <a:t>Conclusion</a:t>
            </a:r>
            <a:r>
              <a:rPr lang="de-DE" sz="3400" b="1" dirty="0"/>
              <a:t> and Food </a:t>
            </a:r>
            <a:r>
              <a:rPr lang="de-DE" sz="3400" b="1" dirty="0" err="1"/>
              <a:t>for</a:t>
            </a:r>
            <a:r>
              <a:rPr lang="de-DE" sz="3400" b="1" dirty="0"/>
              <a:t> Thought</a:t>
            </a:r>
          </a:p>
        </p:txBody>
      </p:sp>
      <p:sp>
        <p:nvSpPr>
          <p:cNvPr id="3" name="Textfeld 2">
            <a:extLst>
              <a:ext uri="{FF2B5EF4-FFF2-40B4-BE49-F238E27FC236}">
                <a16:creationId xmlns:a16="http://schemas.microsoft.com/office/drawing/2014/main" id="{B329A813-F491-46F3-A7F3-84CAD2274EB4}"/>
              </a:ext>
            </a:extLst>
          </p:cNvPr>
          <p:cNvSpPr txBox="1"/>
          <p:nvPr/>
        </p:nvSpPr>
        <p:spPr>
          <a:xfrm>
            <a:off x="1244220" y="1114236"/>
            <a:ext cx="9703558" cy="1600438"/>
          </a:xfrm>
          <a:prstGeom prst="rect">
            <a:avLst/>
          </a:prstGeom>
          <a:noFill/>
        </p:spPr>
        <p:txBody>
          <a:bodyPr wrap="square" rtlCol="0">
            <a:spAutoFit/>
          </a:bodyPr>
          <a:lstStyle/>
          <a:p>
            <a:pPr lvl="0" algn="ctr"/>
            <a:r>
              <a:rPr lang="de-DE" sz="2800" dirty="0"/>
              <a:t>Animal ethics and PH </a:t>
            </a:r>
            <a:r>
              <a:rPr lang="de-DE" sz="2800" dirty="0" err="1"/>
              <a:t>overlap</a:t>
            </a:r>
            <a:r>
              <a:rPr lang="de-DE" sz="2800" dirty="0"/>
              <a:t>: </a:t>
            </a:r>
            <a:r>
              <a:rPr lang="de-DE" sz="2800" dirty="0" err="1"/>
              <a:t>both</a:t>
            </a:r>
            <a:r>
              <a:rPr lang="de-DE" sz="2800" dirty="0"/>
              <a:t> ask </a:t>
            </a:r>
            <a:r>
              <a:rPr lang="de-DE" sz="2800" dirty="0" err="1"/>
              <a:t>about</a:t>
            </a:r>
            <a:r>
              <a:rPr lang="de-DE" sz="2800" dirty="0"/>
              <a:t> a good </a:t>
            </a:r>
            <a:r>
              <a:rPr lang="de-DE" sz="2800" dirty="0" err="1"/>
              <a:t>life</a:t>
            </a:r>
            <a:r>
              <a:rPr lang="de-DE" sz="2800" dirty="0"/>
              <a:t> – </a:t>
            </a:r>
            <a:r>
              <a:rPr lang="de-DE" sz="2800" dirty="0" err="1"/>
              <a:t>for</a:t>
            </a:r>
            <a:r>
              <a:rPr lang="de-DE" sz="2800" dirty="0"/>
              <a:t> all participants in </a:t>
            </a:r>
            <a:r>
              <a:rPr lang="de-DE" sz="2800" dirty="0" err="1"/>
              <a:t>the</a:t>
            </a:r>
            <a:r>
              <a:rPr lang="de-DE" sz="2800" dirty="0"/>
              <a:t> ecosystem.</a:t>
            </a:r>
          </a:p>
          <a:p>
            <a:pPr marL="285750" lvl="0" indent="-285750">
              <a:buFont typeface="Arial" panose="020B0604020202020204" pitchFamily="34" charset="0"/>
              <a:buChar char="•"/>
            </a:pPr>
            <a:endParaRPr lang="de-DE" sz="2400" dirty="0"/>
          </a:p>
          <a:p>
            <a:endParaRPr lang="de-DE" dirty="0"/>
          </a:p>
        </p:txBody>
      </p:sp>
      <p:pic>
        <p:nvPicPr>
          <p:cNvPr id="5" name="Grafik 4">
            <a:extLst>
              <a:ext uri="{FF2B5EF4-FFF2-40B4-BE49-F238E27FC236}">
                <a16:creationId xmlns:a16="http://schemas.microsoft.com/office/drawing/2014/main" id="{609F9DC0-5C58-44C6-9F20-ECC93F635962}"/>
              </a:ext>
            </a:extLst>
          </p:cNvPr>
          <p:cNvPicPr>
            <a:picLocks noChangeAspect="1"/>
          </p:cNvPicPr>
          <p:nvPr/>
        </p:nvPicPr>
        <p:blipFill rotWithShape="1">
          <a:blip r:embed="rId3">
            <a:extLst>
              <a:ext uri="{28A0092B-C50C-407E-A947-70E740481C1C}">
                <a14:useLocalDpi xmlns:a14="http://schemas.microsoft.com/office/drawing/2010/main" val="0"/>
              </a:ext>
            </a:extLst>
          </a:blip>
          <a:srcRect t="3224" b="10653"/>
          <a:stretch/>
        </p:blipFill>
        <p:spPr>
          <a:xfrm>
            <a:off x="2108689" y="2138516"/>
            <a:ext cx="7974620" cy="4601497"/>
          </a:xfrm>
          <a:prstGeom prst="rect">
            <a:avLst/>
          </a:prstGeom>
        </p:spPr>
      </p:pic>
    </p:spTree>
    <p:extLst>
      <p:ext uri="{BB962C8B-B14F-4D97-AF65-F5344CB8AC3E}">
        <p14:creationId xmlns:p14="http://schemas.microsoft.com/office/powerpoint/2010/main" val="679647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3F3FCD-622A-44C5-BBE7-5AE16AC2A369}"/>
              </a:ext>
            </a:extLst>
          </p:cNvPr>
          <p:cNvSpPr>
            <a:spLocks noGrp="1"/>
          </p:cNvSpPr>
          <p:nvPr>
            <p:ph type="title"/>
          </p:nvPr>
        </p:nvSpPr>
        <p:spPr>
          <a:xfrm>
            <a:off x="3850641" y="1600201"/>
            <a:ext cx="7730174" cy="1386840"/>
          </a:xfrm>
        </p:spPr>
        <p:txBody>
          <a:bodyPr/>
          <a:lstStyle/>
          <a:p>
            <a:r>
              <a:rPr lang="de-DE" dirty="0"/>
              <a:t>Thank you </a:t>
            </a:r>
            <a:r>
              <a:rPr lang="de-DE" dirty="0" err="1"/>
              <a:t>for</a:t>
            </a:r>
            <a:r>
              <a:rPr lang="de-DE" dirty="0"/>
              <a:t> </a:t>
            </a:r>
            <a:r>
              <a:rPr lang="de-DE" dirty="0" err="1"/>
              <a:t>listening</a:t>
            </a:r>
            <a:r>
              <a:rPr lang="de-DE" dirty="0"/>
              <a:t>!</a:t>
            </a:r>
          </a:p>
        </p:txBody>
      </p:sp>
      <p:sp>
        <p:nvSpPr>
          <p:cNvPr id="3" name="Textplatzhalter 2">
            <a:extLst>
              <a:ext uri="{FF2B5EF4-FFF2-40B4-BE49-F238E27FC236}">
                <a16:creationId xmlns:a16="http://schemas.microsoft.com/office/drawing/2014/main" id="{7C1784DB-6DDB-49CB-88BB-57185BF96312}"/>
              </a:ext>
            </a:extLst>
          </p:cNvPr>
          <p:cNvSpPr>
            <a:spLocks noGrp="1"/>
          </p:cNvSpPr>
          <p:nvPr>
            <p:ph type="body" idx="1"/>
          </p:nvPr>
        </p:nvSpPr>
        <p:spPr>
          <a:xfrm>
            <a:off x="3850641" y="3271909"/>
            <a:ext cx="6400801" cy="914400"/>
          </a:xfrm>
        </p:spPr>
        <p:txBody>
          <a:bodyPr/>
          <a:lstStyle/>
          <a:p>
            <a:r>
              <a:rPr lang="de-DE" dirty="0"/>
              <a:t>Mascha Kaddori</a:t>
            </a:r>
          </a:p>
          <a:p>
            <a:r>
              <a:rPr lang="de-DE" dirty="0"/>
              <a:t>Email: mkaddori@gmail.com</a:t>
            </a:r>
          </a:p>
        </p:txBody>
      </p:sp>
    </p:spTree>
    <p:extLst>
      <p:ext uri="{BB962C8B-B14F-4D97-AF65-F5344CB8AC3E}">
        <p14:creationId xmlns:p14="http://schemas.microsoft.com/office/powerpoint/2010/main" val="3670463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r>
              <a:rPr lang="de-DE" b="1" dirty="0"/>
              <a:t>Thought Experiment: Meat Yield</a:t>
            </a:r>
            <a:endParaRPr lang="de-DE" dirty="0"/>
          </a:p>
        </p:txBody>
      </p:sp>
    </p:spTree>
    <p:extLst>
      <p:ext uri="{BB962C8B-B14F-4D97-AF65-F5344CB8AC3E}">
        <p14:creationId xmlns:p14="http://schemas.microsoft.com/office/powerpoint/2010/main" val="4274568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426B2B-EAE7-5FFD-F1D1-382F330EA49A}"/>
              </a:ext>
            </a:extLst>
          </p:cNvPr>
          <p:cNvSpPr>
            <a:spLocks noGrp="1"/>
          </p:cNvSpPr>
          <p:nvPr>
            <p:ph type="title"/>
          </p:nvPr>
        </p:nvSpPr>
        <p:spPr>
          <a:xfrm>
            <a:off x="1685363" y="0"/>
            <a:ext cx="9895449" cy="699247"/>
          </a:xfrm>
        </p:spPr>
        <p:txBody>
          <a:bodyPr vert="horz" lIns="91440" tIns="45720" rIns="91440" bIns="45720" rtlCol="0" anchor="b">
            <a:normAutofit/>
          </a:bodyPr>
          <a:lstStyle/>
          <a:p>
            <a:r>
              <a:rPr lang="de-DE" sz="2000" b="1" kern="1200" dirty="0" err="1">
                <a:latin typeface="+mj-lt"/>
                <a:ea typeface="+mj-ea"/>
                <a:cs typeface="+mj-cs"/>
              </a:rPr>
              <a:t>You</a:t>
            </a:r>
            <a:r>
              <a:rPr lang="de-DE" sz="2000" b="1" kern="1200" dirty="0">
                <a:latin typeface="+mj-lt"/>
                <a:ea typeface="+mj-ea"/>
                <a:cs typeface="+mj-cs"/>
              </a:rPr>
              <a:t> </a:t>
            </a:r>
            <a:r>
              <a:rPr lang="de-DE" sz="2000" b="1" kern="1200" dirty="0" err="1">
                <a:latin typeface="+mj-lt"/>
                <a:ea typeface="+mj-ea"/>
                <a:cs typeface="+mj-cs"/>
              </a:rPr>
              <a:t>may</a:t>
            </a:r>
            <a:r>
              <a:rPr lang="de-DE" sz="2000" b="1" kern="1200" dirty="0">
                <a:latin typeface="+mj-lt"/>
                <a:ea typeface="+mj-ea"/>
                <a:cs typeface="+mj-cs"/>
              </a:rPr>
              <a:t> </a:t>
            </a:r>
            <a:r>
              <a:rPr lang="de-DE" sz="2000" b="1" kern="1200" dirty="0" err="1">
                <a:latin typeface="+mj-lt"/>
                <a:ea typeface="+mj-ea"/>
                <a:cs typeface="+mj-cs"/>
              </a:rPr>
              <a:t>use</a:t>
            </a:r>
            <a:r>
              <a:rPr lang="de-DE" sz="2000" b="1" kern="1200" dirty="0">
                <a:latin typeface="+mj-lt"/>
                <a:ea typeface="+mj-ea"/>
                <a:cs typeface="+mj-cs"/>
              </a:rPr>
              <a:t> </a:t>
            </a:r>
            <a:r>
              <a:rPr lang="de-DE" sz="2000" b="1" kern="1200" dirty="0" err="1">
                <a:latin typeface="+mj-lt"/>
                <a:ea typeface="+mj-ea"/>
                <a:cs typeface="+mj-cs"/>
              </a:rPr>
              <a:t>the</a:t>
            </a:r>
            <a:r>
              <a:rPr lang="de-DE" sz="2000" b="1" kern="1200" dirty="0">
                <a:latin typeface="+mj-lt"/>
                <a:ea typeface="+mj-ea"/>
                <a:cs typeface="+mj-cs"/>
              </a:rPr>
              <a:t> </a:t>
            </a:r>
            <a:r>
              <a:rPr lang="de-DE" sz="2000" b="1" kern="1200" dirty="0" err="1">
                <a:latin typeface="+mj-lt"/>
                <a:ea typeface="+mj-ea"/>
                <a:cs typeface="+mj-cs"/>
              </a:rPr>
              <a:t>slides</a:t>
            </a:r>
            <a:r>
              <a:rPr lang="de-DE" sz="2000" b="1" kern="1200" dirty="0">
                <a:latin typeface="+mj-lt"/>
                <a:ea typeface="+mj-ea"/>
                <a:cs typeface="+mj-cs"/>
              </a:rPr>
              <a:t> </a:t>
            </a:r>
            <a:r>
              <a:rPr lang="de-DE" sz="2000" b="1" kern="1200" dirty="0" err="1">
                <a:latin typeface="+mj-lt"/>
                <a:ea typeface="+mj-ea"/>
                <a:cs typeface="+mj-cs"/>
              </a:rPr>
              <a:t>under</a:t>
            </a:r>
            <a:r>
              <a:rPr lang="de-DE" sz="2000" b="1" kern="1200" dirty="0">
                <a:latin typeface="+mj-lt"/>
                <a:ea typeface="+mj-ea"/>
                <a:cs typeface="+mj-cs"/>
              </a:rPr>
              <a:t> </a:t>
            </a:r>
            <a:r>
              <a:rPr lang="de-DE" sz="2000" b="1" kern="1200" dirty="0" err="1">
                <a:latin typeface="+mj-lt"/>
                <a:ea typeface="+mj-ea"/>
                <a:cs typeface="+mj-cs"/>
              </a:rPr>
              <a:t>the</a:t>
            </a:r>
            <a:r>
              <a:rPr lang="de-DE" sz="2000" b="1" kern="1200" dirty="0">
                <a:latin typeface="+mj-lt"/>
                <a:ea typeface="+mj-ea"/>
                <a:cs typeface="+mj-cs"/>
              </a:rPr>
              <a:t> </a:t>
            </a:r>
            <a:r>
              <a:rPr lang="de-DE" sz="2000" b="1" kern="1200" dirty="0" err="1">
                <a:latin typeface="+mj-lt"/>
                <a:ea typeface="+mj-ea"/>
                <a:cs typeface="+mj-cs"/>
              </a:rPr>
              <a:t>following</a:t>
            </a:r>
            <a:r>
              <a:rPr lang="de-DE" sz="2000" b="1" kern="1200" dirty="0">
                <a:latin typeface="+mj-lt"/>
                <a:ea typeface="+mj-ea"/>
                <a:cs typeface="+mj-cs"/>
              </a:rPr>
              <a:t> Creative Commons </a:t>
            </a:r>
            <a:r>
              <a:rPr lang="de-DE" sz="2000" b="1" kern="1200" dirty="0" err="1">
                <a:latin typeface="+mj-lt"/>
                <a:ea typeface="+mj-ea"/>
                <a:cs typeface="+mj-cs"/>
              </a:rPr>
              <a:t>license</a:t>
            </a:r>
            <a:r>
              <a:rPr lang="de-DE" sz="2000" b="1" kern="1200" dirty="0">
                <a:latin typeface="+mj-lt"/>
                <a:ea typeface="+mj-ea"/>
                <a:cs typeface="+mj-cs"/>
              </a:rPr>
              <a:t>:</a:t>
            </a:r>
          </a:p>
        </p:txBody>
      </p:sp>
      <p:pic>
        <p:nvPicPr>
          <p:cNvPr id="6" name="Picture 2">
            <a:extLst>
              <a:ext uri="{FF2B5EF4-FFF2-40B4-BE49-F238E27FC236}">
                <a16:creationId xmlns:a16="http://schemas.microsoft.com/office/drawing/2014/main" id="{AA2F2D64-E236-BD13-F313-578A18B55CE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358587" y="1143000"/>
            <a:ext cx="11062447" cy="5571564"/>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A1B51F1B-FD24-9C07-F972-12BC6A2AF0D6}"/>
              </a:ext>
            </a:extLst>
          </p:cNvPr>
          <p:cNvSpPr txBox="1"/>
          <p:nvPr/>
        </p:nvSpPr>
        <p:spPr>
          <a:xfrm>
            <a:off x="1685365" y="739589"/>
            <a:ext cx="9895448" cy="4975411"/>
          </a:xfrm>
          <a:prstGeom prst="rect">
            <a:avLst/>
          </a:prstGeom>
        </p:spPr>
        <p:txBody>
          <a:bodyPr vert="horz" lIns="91440" tIns="45720" rIns="91440" bIns="45720" rtlCol="0">
            <a:normAutofit/>
          </a:bodyPr>
          <a:lstStyle/>
          <a:p>
            <a:pPr marL="274320" indent="-228600">
              <a:lnSpc>
                <a:spcPct val="90000"/>
              </a:lnSpc>
              <a:spcBef>
                <a:spcPts val="1800"/>
              </a:spcBef>
              <a:buSzPct val="80000"/>
              <a:buFont typeface="Wingdings" panose="05000000000000000000" pitchFamily="2" charset="2"/>
              <a:buChar char="§"/>
            </a:pPr>
            <a:r>
              <a:rPr lang="de-DE" sz="2000" b="0" i="0" u="sng" strike="noStrike" dirty="0">
                <a:effectLst/>
                <a:hlinkClick r:id="rId3">
                  <a:extLst>
                    <a:ext uri="{A12FA001-AC4F-418D-AE19-62706E023703}">
                      <ahyp:hlinkClr xmlns:ahyp="http://schemas.microsoft.com/office/drawing/2018/hyperlinkcolor" val="tx"/>
                    </a:ext>
                  </a:extLst>
                </a:hlinkClick>
              </a:rPr>
              <a:t>https://creativecommons.org/share-your-work/cclicenses/</a:t>
            </a:r>
            <a:endParaRPr lang="de-DE" sz="2000" dirty="0"/>
          </a:p>
        </p:txBody>
      </p:sp>
    </p:spTree>
    <p:extLst>
      <p:ext uri="{BB962C8B-B14F-4D97-AF65-F5344CB8AC3E}">
        <p14:creationId xmlns:p14="http://schemas.microsoft.com/office/powerpoint/2010/main" val="1798630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dirty="0"/>
              <a:t>Wanna </a:t>
            </a:r>
            <a:r>
              <a:rPr lang="de-DE" dirty="0" err="1"/>
              <a:t>eat</a:t>
            </a:r>
            <a:r>
              <a:rPr lang="de-DE" dirty="0"/>
              <a:t> beef </a:t>
            </a:r>
            <a:r>
              <a:rPr lang="de-DE" dirty="0" err="1"/>
              <a:t>or</a:t>
            </a:r>
            <a:r>
              <a:rPr lang="de-DE" dirty="0"/>
              <a:t> </a:t>
            </a:r>
            <a:r>
              <a:rPr lang="de-DE" dirty="0" err="1"/>
              <a:t>chicken</a:t>
            </a:r>
            <a:r>
              <a:rPr lang="de-DE" dirty="0"/>
              <a:t>?</a:t>
            </a:r>
          </a:p>
        </p:txBody>
      </p:sp>
      <p:graphicFrame>
        <p:nvGraphicFramePr>
          <p:cNvPr id="7" name="Inhaltsplatzhalter 6">
            <a:extLst>
              <a:ext uri="{FF2B5EF4-FFF2-40B4-BE49-F238E27FC236}">
                <a16:creationId xmlns:a16="http://schemas.microsoft.com/office/drawing/2014/main" id="{A6D9650C-9C5D-4962-8172-9578855455D5}"/>
              </a:ext>
            </a:extLst>
          </p:cNvPr>
          <p:cNvGraphicFramePr>
            <a:graphicFrameLocks noGrp="1"/>
          </p:cNvGraphicFramePr>
          <p:nvPr>
            <p:ph sz="quarter" idx="4"/>
            <p:extLst>
              <p:ext uri="{D42A27DB-BD31-4B8C-83A1-F6EECF244321}">
                <p14:modId xmlns:p14="http://schemas.microsoft.com/office/powerpoint/2010/main" val="2391799224"/>
              </p:ext>
            </p:extLst>
          </p:nvPr>
        </p:nvGraphicFramePr>
        <p:xfrm>
          <a:off x="2208212" y="1834515"/>
          <a:ext cx="8993187" cy="4008121"/>
        </p:xfrm>
        <a:graphic>
          <a:graphicData uri="http://schemas.openxmlformats.org/drawingml/2006/table">
            <a:tbl>
              <a:tblPr firstRow="1" bandRow="1">
                <a:tableStyleId>{B301B821-A1FF-4177-AEE7-76D212191A09}</a:tableStyleId>
              </a:tblPr>
              <a:tblGrid>
                <a:gridCol w="2997729">
                  <a:extLst>
                    <a:ext uri="{9D8B030D-6E8A-4147-A177-3AD203B41FA5}">
                      <a16:colId xmlns:a16="http://schemas.microsoft.com/office/drawing/2014/main" val="3514892379"/>
                    </a:ext>
                  </a:extLst>
                </a:gridCol>
                <a:gridCol w="2997729">
                  <a:extLst>
                    <a:ext uri="{9D8B030D-6E8A-4147-A177-3AD203B41FA5}">
                      <a16:colId xmlns:a16="http://schemas.microsoft.com/office/drawing/2014/main" val="407144973"/>
                    </a:ext>
                  </a:extLst>
                </a:gridCol>
                <a:gridCol w="2997729">
                  <a:extLst>
                    <a:ext uri="{9D8B030D-6E8A-4147-A177-3AD203B41FA5}">
                      <a16:colId xmlns:a16="http://schemas.microsoft.com/office/drawing/2014/main" val="903441572"/>
                    </a:ext>
                  </a:extLst>
                </a:gridCol>
              </a:tblGrid>
              <a:tr h="507093">
                <a:tc>
                  <a:txBody>
                    <a:bodyPr/>
                    <a:lstStyle/>
                    <a:p>
                      <a:r>
                        <a:rPr lang="de-DE" dirty="0" err="1"/>
                        <a:t>Category</a:t>
                      </a:r>
                      <a:endParaRPr lang="de-DE" dirty="0"/>
                    </a:p>
                  </a:txBody>
                  <a:tcPr/>
                </a:tc>
                <a:tc>
                  <a:txBody>
                    <a:bodyPr/>
                    <a:lstStyle/>
                    <a:p>
                      <a:r>
                        <a:rPr lang="de-DE" dirty="0"/>
                        <a:t>Beef (beef cattle)</a:t>
                      </a:r>
                    </a:p>
                  </a:txBody>
                  <a:tcPr/>
                </a:tc>
                <a:tc>
                  <a:txBody>
                    <a:bodyPr/>
                    <a:lstStyle/>
                    <a:p>
                      <a:r>
                        <a:rPr lang="de-DE" dirty="0"/>
                        <a:t>Chicken (</a:t>
                      </a:r>
                      <a:r>
                        <a:rPr lang="de-DE" dirty="0" err="1"/>
                        <a:t>broiler</a:t>
                      </a:r>
                      <a:r>
                        <a:rPr lang="de-DE" dirty="0"/>
                        <a:t> </a:t>
                      </a:r>
                      <a:r>
                        <a:rPr lang="de-DE" dirty="0" err="1"/>
                        <a:t>chicken</a:t>
                      </a:r>
                      <a:r>
                        <a:rPr lang="de-DE" dirty="0"/>
                        <a:t>)</a:t>
                      </a:r>
                    </a:p>
                  </a:txBody>
                  <a:tcPr/>
                </a:tc>
                <a:extLst>
                  <a:ext uri="{0D108BD9-81ED-4DB2-BD59-A6C34878D82A}">
                    <a16:rowId xmlns:a16="http://schemas.microsoft.com/office/drawing/2014/main" val="1709723599"/>
                  </a:ext>
                </a:extLst>
              </a:tr>
              <a:tr h="875257">
                <a:tc>
                  <a:txBody>
                    <a:bodyPr/>
                    <a:lstStyle/>
                    <a:p>
                      <a:r>
                        <a:rPr lang="de-DE" dirty="0" err="1"/>
                        <a:t>Rearing</a:t>
                      </a:r>
                      <a:r>
                        <a:rPr lang="de-DE" dirty="0"/>
                        <a:t> time</a:t>
                      </a:r>
                    </a:p>
                  </a:txBody>
                  <a:tcPr/>
                </a:tc>
                <a:tc>
                  <a:txBody>
                    <a:bodyPr/>
                    <a:lstStyle/>
                    <a:p>
                      <a:r>
                        <a:rPr lang="de-DE" dirty="0"/>
                        <a:t>18-24 months</a:t>
                      </a:r>
                    </a:p>
                  </a:txBody>
                  <a:tcPr/>
                </a:tc>
                <a:tc>
                  <a:txBody>
                    <a:bodyPr/>
                    <a:lstStyle/>
                    <a:p>
                      <a:r>
                        <a:rPr lang="de-DE" dirty="0"/>
                        <a:t>~ 42 </a:t>
                      </a:r>
                      <a:r>
                        <a:rPr lang="de-DE" dirty="0" err="1"/>
                        <a:t>days</a:t>
                      </a:r>
                      <a:endParaRPr lang="de-DE" dirty="0"/>
                    </a:p>
                  </a:txBody>
                  <a:tcPr/>
                </a:tc>
                <a:extLst>
                  <a:ext uri="{0D108BD9-81ED-4DB2-BD59-A6C34878D82A}">
                    <a16:rowId xmlns:a16="http://schemas.microsoft.com/office/drawing/2014/main" val="1045689346"/>
                  </a:ext>
                </a:extLst>
              </a:tr>
              <a:tr h="875257">
                <a:tc>
                  <a:txBody>
                    <a:bodyPr/>
                    <a:lstStyle/>
                    <a:p>
                      <a:r>
                        <a:rPr lang="de-DE" dirty="0" err="1"/>
                        <a:t>slaughter</a:t>
                      </a:r>
                      <a:r>
                        <a:rPr lang="de-DE" dirty="0"/>
                        <a:t> </a:t>
                      </a:r>
                      <a:r>
                        <a:rPr lang="de-DE" dirty="0" err="1"/>
                        <a:t>weight</a:t>
                      </a:r>
                      <a:endParaRPr lang="de-DE" dirty="0"/>
                    </a:p>
                  </a:txBody>
                  <a:tcPr/>
                </a:tc>
                <a:tc>
                  <a:txBody>
                    <a:bodyPr/>
                    <a:lstStyle/>
                    <a:p>
                      <a:r>
                        <a:rPr lang="de-DE" dirty="0"/>
                        <a:t>600-750kg live </a:t>
                      </a:r>
                      <a:r>
                        <a:rPr lang="de-DE" dirty="0" err="1"/>
                        <a:t>weight</a:t>
                      </a:r>
                      <a:endParaRPr lang="de-DE" dirty="0"/>
                    </a:p>
                  </a:txBody>
                  <a:tcPr/>
                </a:tc>
                <a:tc>
                  <a:txBody>
                    <a:bodyPr/>
                    <a:lstStyle/>
                    <a:p>
                      <a:r>
                        <a:rPr lang="de-DE" dirty="0"/>
                        <a:t>2-2.5kg live </a:t>
                      </a:r>
                      <a:r>
                        <a:rPr lang="de-DE" dirty="0" err="1"/>
                        <a:t>weight</a:t>
                      </a:r>
                      <a:endParaRPr lang="de-DE" dirty="0"/>
                    </a:p>
                  </a:txBody>
                  <a:tcPr/>
                </a:tc>
                <a:extLst>
                  <a:ext uri="{0D108BD9-81ED-4DB2-BD59-A6C34878D82A}">
                    <a16:rowId xmlns:a16="http://schemas.microsoft.com/office/drawing/2014/main" val="2404451218"/>
                  </a:ext>
                </a:extLst>
              </a:tr>
              <a:tr h="875257">
                <a:tc>
                  <a:txBody>
                    <a:bodyPr/>
                    <a:lstStyle/>
                    <a:p>
                      <a:r>
                        <a:rPr lang="de-DE" dirty="0" err="1"/>
                        <a:t>meat</a:t>
                      </a:r>
                      <a:r>
                        <a:rPr lang="de-DE" dirty="0"/>
                        <a:t> </a:t>
                      </a:r>
                      <a:r>
                        <a:rPr lang="de-DE" dirty="0" err="1"/>
                        <a:t>yield</a:t>
                      </a:r>
                      <a:endParaRPr lang="de-DE" dirty="0"/>
                    </a:p>
                  </a:txBody>
                  <a:tcPr/>
                </a:tc>
                <a:tc>
                  <a:txBody>
                    <a:bodyPr/>
                    <a:lstStyle/>
                    <a:p>
                      <a:r>
                        <a:rPr lang="de-DE" dirty="0"/>
                        <a:t>40-45% </a:t>
                      </a:r>
                      <a:r>
                        <a:rPr lang="de-DE" dirty="0" err="1"/>
                        <a:t>of</a:t>
                      </a:r>
                      <a:r>
                        <a:rPr lang="de-DE" dirty="0"/>
                        <a:t> live </a:t>
                      </a:r>
                      <a:r>
                        <a:rPr lang="de-DE" dirty="0" err="1"/>
                        <a:t>weight</a:t>
                      </a:r>
                      <a:endParaRPr lang="de-DE" dirty="0"/>
                    </a:p>
                  </a:txBody>
                  <a:tcPr/>
                </a:tc>
                <a:tc>
                  <a:txBody>
                    <a:bodyPr/>
                    <a:lstStyle/>
                    <a:p>
                      <a:r>
                        <a:rPr lang="de-DE" dirty="0"/>
                        <a:t>65-70% </a:t>
                      </a:r>
                      <a:r>
                        <a:rPr lang="de-DE" dirty="0" err="1"/>
                        <a:t>of</a:t>
                      </a:r>
                      <a:r>
                        <a:rPr lang="de-DE" dirty="0"/>
                        <a:t> live </a:t>
                      </a:r>
                      <a:r>
                        <a:rPr lang="de-DE" dirty="0" err="1"/>
                        <a:t>weight</a:t>
                      </a:r>
                      <a:endParaRPr lang="de-DE" dirty="0"/>
                    </a:p>
                  </a:txBody>
                  <a:tcPr/>
                </a:tc>
                <a:extLst>
                  <a:ext uri="{0D108BD9-81ED-4DB2-BD59-A6C34878D82A}">
                    <a16:rowId xmlns:a16="http://schemas.microsoft.com/office/drawing/2014/main" val="3874115495"/>
                  </a:ext>
                </a:extLst>
              </a:tr>
              <a:tr h="875257">
                <a:tc>
                  <a:txBody>
                    <a:bodyPr/>
                    <a:lstStyle/>
                    <a:p>
                      <a:r>
                        <a:rPr lang="de-DE" dirty="0" err="1"/>
                        <a:t>meat</a:t>
                      </a:r>
                      <a:r>
                        <a:rPr lang="de-DE" dirty="0"/>
                        <a:t> amount</a:t>
                      </a:r>
                    </a:p>
                  </a:txBody>
                  <a:tcPr/>
                </a:tc>
                <a:tc>
                  <a:txBody>
                    <a:bodyPr/>
                    <a:lstStyle/>
                    <a:p>
                      <a:r>
                        <a:rPr lang="de-DE" dirty="0"/>
                        <a:t>250-300kg per </a:t>
                      </a:r>
                      <a:r>
                        <a:rPr lang="de-DE" dirty="0" err="1"/>
                        <a:t>animal</a:t>
                      </a:r>
                      <a:endParaRPr lang="de-DE" dirty="0"/>
                    </a:p>
                  </a:txBody>
                  <a:tcPr/>
                </a:tc>
                <a:tc>
                  <a:txBody>
                    <a:bodyPr/>
                    <a:lstStyle/>
                    <a:p>
                      <a:r>
                        <a:rPr lang="de-DE" dirty="0"/>
                        <a:t>1.4 - 1.8kg per </a:t>
                      </a:r>
                      <a:r>
                        <a:rPr lang="de-DE" dirty="0" err="1"/>
                        <a:t>animal</a:t>
                      </a:r>
                      <a:endParaRPr lang="de-DE" dirty="0"/>
                    </a:p>
                  </a:txBody>
                  <a:tcPr/>
                </a:tc>
                <a:extLst>
                  <a:ext uri="{0D108BD9-81ED-4DB2-BD59-A6C34878D82A}">
                    <a16:rowId xmlns:a16="http://schemas.microsoft.com/office/drawing/2014/main" val="3281074774"/>
                  </a:ext>
                </a:extLst>
              </a:tr>
            </a:tbl>
          </a:graphicData>
        </a:graphic>
      </p:graphicFrame>
    </p:spTree>
    <p:extLst>
      <p:ext uri="{BB962C8B-B14F-4D97-AF65-F5344CB8AC3E}">
        <p14:creationId xmlns:p14="http://schemas.microsoft.com/office/powerpoint/2010/main" val="955224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dirty="0"/>
              <a:t>How </a:t>
            </a:r>
            <a:r>
              <a:rPr lang="de-DE" dirty="0" err="1"/>
              <a:t>many</a:t>
            </a:r>
            <a:r>
              <a:rPr lang="de-DE" dirty="0"/>
              <a:t> </a:t>
            </a:r>
            <a:r>
              <a:rPr lang="de-DE" dirty="0" err="1"/>
              <a:t>chickens</a:t>
            </a:r>
            <a:r>
              <a:rPr lang="de-DE" dirty="0"/>
              <a:t> </a:t>
            </a:r>
            <a:r>
              <a:rPr lang="de-DE" dirty="0" err="1"/>
              <a:t>for</a:t>
            </a:r>
            <a:r>
              <a:rPr lang="de-DE" dirty="0"/>
              <a:t> </a:t>
            </a:r>
            <a:r>
              <a:rPr lang="de-DE" dirty="0" err="1"/>
              <a:t>one</a:t>
            </a:r>
            <a:r>
              <a:rPr lang="de-DE" dirty="0"/>
              <a:t> </a:t>
            </a:r>
            <a:r>
              <a:rPr lang="de-DE" dirty="0" err="1"/>
              <a:t>cow</a:t>
            </a:r>
            <a:r>
              <a:rPr lang="de-DE" dirty="0"/>
              <a:t>?</a:t>
            </a:r>
          </a:p>
        </p:txBody>
      </p:sp>
      <p:graphicFrame>
        <p:nvGraphicFramePr>
          <p:cNvPr id="4" name="Inhaltsplatzhalter 3">
            <a:extLst>
              <a:ext uri="{FF2B5EF4-FFF2-40B4-BE49-F238E27FC236}">
                <a16:creationId xmlns:a16="http://schemas.microsoft.com/office/drawing/2014/main" id="{74312251-39D0-410F-8588-AEFB293C7A9C}"/>
              </a:ext>
            </a:extLst>
          </p:cNvPr>
          <p:cNvGraphicFramePr>
            <a:graphicFrameLocks noGrp="1"/>
          </p:cNvGraphicFramePr>
          <p:nvPr>
            <p:ph idx="1"/>
            <p:extLst>
              <p:ext uri="{D42A27DB-BD31-4B8C-83A1-F6EECF244321}">
                <p14:modId xmlns:p14="http://schemas.microsoft.com/office/powerpoint/2010/main" val="693549369"/>
              </p:ext>
            </p:extLst>
          </p:nvPr>
        </p:nvGraphicFramePr>
        <p:xfrm>
          <a:off x="2208213" y="1600200"/>
          <a:ext cx="9372600" cy="4373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2506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dirty="0"/>
              <a:t>Ethical Question</a:t>
            </a:r>
          </a:p>
        </p:txBody>
      </p:sp>
      <p:sp>
        <p:nvSpPr>
          <p:cNvPr id="3" name="Rechteck 2">
            <a:extLst>
              <a:ext uri="{FF2B5EF4-FFF2-40B4-BE49-F238E27FC236}">
                <a16:creationId xmlns:a16="http://schemas.microsoft.com/office/drawing/2014/main" id="{7260CF86-3187-4A86-8A7A-F6133E0AA902}"/>
              </a:ext>
            </a:extLst>
          </p:cNvPr>
          <p:cNvSpPr/>
          <p:nvPr/>
        </p:nvSpPr>
        <p:spPr>
          <a:xfrm>
            <a:off x="2208213" y="1800413"/>
            <a:ext cx="8107680" cy="3903504"/>
          </a:xfrm>
          <a:prstGeom prst="rect">
            <a:avLst/>
          </a:prstGeom>
        </p:spPr>
        <p:txBody>
          <a:bodyPr wrap="square">
            <a:spAutoFit/>
          </a:bodyPr>
          <a:lstStyle/>
          <a:p>
            <a:pPr marL="342900" lvl="0" indent="-342900">
              <a:lnSpc>
                <a:spcPct val="150000"/>
              </a:lnSpc>
              <a:spcAft>
                <a:spcPts val="0"/>
              </a:spcAft>
              <a:buSzPts val="1000"/>
              <a:buFont typeface="Symbol" panose="05050102010706020507" pitchFamily="18" charset="2"/>
              <a:buChar char=""/>
              <a:tabLst>
                <a:tab pos="457200" algn="l"/>
              </a:tabLst>
            </a:pPr>
            <a:r>
              <a:rPr lang="de-DE" sz="2800" dirty="0">
                <a:latin typeface="Calibri" panose="020F0502020204030204" pitchFamily="34" charset="0"/>
                <a:ea typeface="Times New Roman" panose="02020603050405020304" pitchFamily="18" charset="0"/>
                <a:cs typeface="Calibri" panose="020F0502020204030204" pitchFamily="34" charset="0"/>
              </a:rPr>
              <a:t>Individual </a:t>
            </a:r>
            <a:r>
              <a:rPr lang="de-DE" sz="2800" dirty="0" err="1">
                <a:latin typeface="Calibri" panose="020F0502020204030204" pitchFamily="34" charset="0"/>
                <a:ea typeface="Times New Roman" panose="02020603050405020304" pitchFamily="18" charset="0"/>
                <a:cs typeface="Calibri" panose="020F0502020204030204" pitchFamily="34" charset="0"/>
              </a:rPr>
              <a:t>suffering</a:t>
            </a:r>
            <a:r>
              <a:rPr lang="de-DE" sz="2800" dirty="0">
                <a:latin typeface="Calibri" panose="020F0502020204030204" pitchFamily="34" charset="0"/>
                <a:ea typeface="Times New Roman" panose="02020603050405020304" pitchFamily="18" charset="0"/>
                <a:cs typeface="Calibri" panose="020F0502020204030204" pitchFamily="34" charset="0"/>
              </a:rPr>
              <a:t> per </a:t>
            </a:r>
            <a:r>
              <a:rPr lang="de-DE" sz="2800" dirty="0" err="1">
                <a:latin typeface="Calibri" panose="020F0502020204030204" pitchFamily="34" charset="0"/>
                <a:ea typeface="Times New Roman" panose="02020603050405020304" pitchFamily="18" charset="0"/>
                <a:cs typeface="Calibri" panose="020F0502020204030204" pitchFamily="34" charset="0"/>
              </a:rPr>
              <a:t>chicken</a:t>
            </a:r>
            <a:r>
              <a:rPr lang="de-DE" sz="2800" dirty="0">
                <a:latin typeface="Calibri" panose="020F0502020204030204" pitchFamily="34" charset="0"/>
                <a:ea typeface="Times New Roman" panose="02020603050405020304" pitchFamily="18" charset="0"/>
                <a:cs typeface="Calibri" panose="020F0502020204030204" pitchFamily="34" charset="0"/>
              </a:rPr>
              <a:t> </a:t>
            </a:r>
            <a:r>
              <a:rPr lang="de-DE" sz="2800" dirty="0" err="1">
                <a:latin typeface="Calibri" panose="020F0502020204030204" pitchFamily="34" charset="0"/>
                <a:ea typeface="Times New Roman" panose="02020603050405020304" pitchFamily="18" charset="0"/>
                <a:cs typeface="Calibri" panose="020F0502020204030204" pitchFamily="34" charset="0"/>
              </a:rPr>
              <a:t>is</a:t>
            </a:r>
            <a:r>
              <a:rPr lang="de-DE" sz="2800" dirty="0">
                <a:latin typeface="Calibri" panose="020F0502020204030204" pitchFamily="34" charset="0"/>
                <a:ea typeface="Times New Roman" panose="02020603050405020304" pitchFamily="18" charset="0"/>
                <a:cs typeface="Calibri" panose="020F0502020204030204" pitchFamily="34" charset="0"/>
              </a:rPr>
              <a:t> often </a:t>
            </a:r>
            <a:r>
              <a:rPr lang="de-DE" sz="2800" dirty="0" err="1">
                <a:latin typeface="Calibri" panose="020F0502020204030204" pitchFamily="34" charset="0"/>
                <a:ea typeface="Times New Roman" panose="02020603050405020304" pitchFamily="18" charset="0"/>
                <a:cs typeface="Calibri" panose="020F0502020204030204" pitchFamily="34" charset="0"/>
              </a:rPr>
              <a:t>greater</a:t>
            </a:r>
            <a:r>
              <a:rPr lang="de-DE" sz="2800" dirty="0">
                <a:latin typeface="Calibri" panose="020F0502020204030204" pitchFamily="34" charset="0"/>
                <a:ea typeface="Times New Roman" panose="02020603050405020304" pitchFamily="18" charset="0"/>
                <a:cs typeface="Calibri" panose="020F0502020204030204" pitchFamily="34" charset="0"/>
              </a:rPr>
              <a:t> (</a:t>
            </a:r>
            <a:r>
              <a:rPr lang="de-DE" sz="2800" dirty="0" err="1">
                <a:latin typeface="Calibri" panose="020F0502020204030204" pitchFamily="34" charset="0"/>
                <a:ea typeface="Times New Roman" panose="02020603050405020304" pitchFamily="18" charset="0"/>
                <a:cs typeface="Calibri" panose="020F0502020204030204" pitchFamily="34" charset="0"/>
              </a:rPr>
              <a:t>confinement</a:t>
            </a:r>
            <a:r>
              <a:rPr lang="de-DE" sz="2800" dirty="0">
                <a:latin typeface="Calibri" panose="020F0502020204030204" pitchFamily="34" charset="0"/>
                <a:ea typeface="Times New Roman" panose="02020603050405020304" pitchFamily="18" charset="0"/>
                <a:cs typeface="Calibri" panose="020F0502020204030204" pitchFamily="34" charset="0"/>
              </a:rPr>
              <a:t>, </a:t>
            </a:r>
            <a:r>
              <a:rPr lang="de-DE" sz="2800" dirty="0" err="1">
                <a:latin typeface="Calibri" panose="020F0502020204030204" pitchFamily="34" charset="0"/>
                <a:ea typeface="Times New Roman" panose="02020603050405020304" pitchFamily="18" charset="0"/>
                <a:cs typeface="Calibri" panose="020F0502020204030204" pitchFamily="34" charset="0"/>
              </a:rPr>
              <a:t>short</a:t>
            </a:r>
            <a:r>
              <a:rPr lang="de-DE" sz="2800" dirty="0">
                <a:latin typeface="Calibri" panose="020F0502020204030204" pitchFamily="34" charset="0"/>
                <a:ea typeface="Times New Roman" panose="02020603050405020304" pitchFamily="18" charset="0"/>
                <a:cs typeface="Calibri" panose="020F0502020204030204" pitchFamily="34" charset="0"/>
              </a:rPr>
              <a:t> </a:t>
            </a:r>
            <a:r>
              <a:rPr lang="de-DE" sz="2800" dirty="0" err="1">
                <a:latin typeface="Calibri" panose="020F0502020204030204" pitchFamily="34" charset="0"/>
                <a:ea typeface="Times New Roman" panose="02020603050405020304" pitchFamily="18" charset="0"/>
                <a:cs typeface="Calibri" panose="020F0502020204030204" pitchFamily="34" charset="0"/>
              </a:rPr>
              <a:t>lifespan</a:t>
            </a:r>
            <a:r>
              <a:rPr lang="de-DE" sz="2800" dirty="0">
                <a:latin typeface="Calibri" panose="020F0502020204030204" pitchFamily="34" charset="0"/>
                <a:ea typeface="Times New Roman" panose="02020603050405020304" pitchFamily="18" charset="0"/>
                <a:cs typeface="Calibri" panose="020F0502020204030204" pitchFamily="34" charset="0"/>
              </a:rPr>
              <a:t>, aggressive </a:t>
            </a:r>
            <a:r>
              <a:rPr lang="de-DE" sz="2800" dirty="0" err="1">
                <a:latin typeface="Calibri" panose="020F0502020204030204" pitchFamily="34" charset="0"/>
                <a:ea typeface="Times New Roman" panose="02020603050405020304" pitchFamily="18" charset="0"/>
                <a:cs typeface="Calibri" panose="020F0502020204030204" pitchFamily="34" charset="0"/>
              </a:rPr>
              <a:t>breeding</a:t>
            </a:r>
            <a:r>
              <a:rPr lang="de-DE" sz="2800" dirty="0">
                <a:latin typeface="Calibri" panose="020F0502020204030204" pitchFamily="34" charset="0"/>
                <a:ea typeface="Times New Roman" panose="02020603050405020304" pitchFamily="18" charset="0"/>
                <a:cs typeface="Calibri" panose="020F0502020204030204" pitchFamily="34" charset="0"/>
              </a:rPr>
              <a:t>).</a:t>
            </a:r>
            <a:endParaRPr lang="de-DE"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SzPts val="1000"/>
              <a:buFont typeface="Symbol" panose="05050102010706020507" pitchFamily="18" charset="2"/>
              <a:buChar char=""/>
              <a:tabLst>
                <a:tab pos="457200" algn="l"/>
              </a:tabLst>
            </a:pPr>
            <a:r>
              <a:rPr lang="de-DE" sz="2800" dirty="0">
                <a:latin typeface="Calibri" panose="020F0502020204030204" pitchFamily="34" charset="0"/>
                <a:ea typeface="Times New Roman" panose="02020603050405020304" pitchFamily="18" charset="0"/>
                <a:cs typeface="Calibri" panose="020F0502020204030204" pitchFamily="34" charset="0"/>
              </a:rPr>
              <a:t>Industrial </a:t>
            </a:r>
            <a:r>
              <a:rPr lang="de-DE" sz="2800" dirty="0" err="1">
                <a:latin typeface="Calibri" panose="020F0502020204030204" pitchFamily="34" charset="0"/>
                <a:ea typeface="Times New Roman" panose="02020603050405020304" pitchFamily="18" charset="0"/>
                <a:cs typeface="Calibri" panose="020F0502020204030204" pitchFamily="34" charset="0"/>
              </a:rPr>
              <a:t>chicken</a:t>
            </a:r>
            <a:r>
              <a:rPr lang="de-DE" sz="2800" dirty="0">
                <a:latin typeface="Calibri" panose="020F0502020204030204" pitchFamily="34" charset="0"/>
                <a:ea typeface="Times New Roman" panose="02020603050405020304" pitchFamily="18" charset="0"/>
                <a:cs typeface="Calibri" panose="020F0502020204030204" pitchFamily="34" charset="0"/>
              </a:rPr>
              <a:t> </a:t>
            </a:r>
            <a:r>
              <a:rPr lang="de-DE" sz="2800" dirty="0" err="1">
                <a:latin typeface="Calibri" panose="020F0502020204030204" pitchFamily="34" charset="0"/>
                <a:ea typeface="Times New Roman" panose="02020603050405020304" pitchFamily="18" charset="0"/>
                <a:cs typeface="Calibri" panose="020F0502020204030204" pitchFamily="34" charset="0"/>
              </a:rPr>
              <a:t>farming</a:t>
            </a:r>
            <a:r>
              <a:rPr lang="de-DE" sz="2800" dirty="0">
                <a:latin typeface="Calibri" panose="020F0502020204030204" pitchFamily="34" charset="0"/>
                <a:ea typeface="Times New Roman" panose="02020603050405020304" pitchFamily="18" charset="0"/>
                <a:cs typeface="Calibri" panose="020F0502020204030204" pitchFamily="34" charset="0"/>
              </a:rPr>
              <a:t> often has </a:t>
            </a:r>
            <a:r>
              <a:rPr lang="de-DE" sz="2800" dirty="0" err="1">
                <a:latin typeface="Calibri" panose="020F0502020204030204" pitchFamily="34" charset="0"/>
                <a:ea typeface="Times New Roman" panose="02020603050405020304" pitchFamily="18" charset="0"/>
                <a:cs typeface="Calibri" panose="020F0502020204030204" pitchFamily="34" charset="0"/>
              </a:rPr>
              <a:t>poorer</a:t>
            </a:r>
            <a:r>
              <a:rPr lang="de-DE" sz="2800" dirty="0">
                <a:latin typeface="Calibri" panose="020F0502020204030204" pitchFamily="34" charset="0"/>
                <a:ea typeface="Times New Roman" panose="02020603050405020304" pitchFamily="18" charset="0"/>
                <a:cs typeface="Calibri" panose="020F0502020204030204" pitchFamily="34" charset="0"/>
              </a:rPr>
              <a:t> welfare </a:t>
            </a:r>
            <a:r>
              <a:rPr lang="de-DE" sz="2800" dirty="0" err="1">
                <a:latin typeface="Calibri" panose="020F0502020204030204" pitchFamily="34" charset="0"/>
                <a:ea typeface="Times New Roman" panose="02020603050405020304" pitchFamily="18" charset="0"/>
                <a:cs typeface="Calibri" panose="020F0502020204030204" pitchFamily="34" charset="0"/>
              </a:rPr>
              <a:t>standards</a:t>
            </a:r>
            <a:r>
              <a:rPr lang="de-DE" sz="2800" dirty="0">
                <a:latin typeface="Calibri" panose="020F0502020204030204" pitchFamily="34" charset="0"/>
                <a:ea typeface="Times New Roman" panose="02020603050405020304" pitchFamily="18" charset="0"/>
                <a:cs typeface="Calibri" panose="020F0502020204030204" pitchFamily="34" charset="0"/>
              </a:rPr>
              <a:t>.</a:t>
            </a:r>
          </a:p>
          <a:p>
            <a:pPr marL="342900" indent="-342900">
              <a:lnSpc>
                <a:spcPct val="150000"/>
              </a:lnSpc>
              <a:buSzPts val="1000"/>
              <a:buFont typeface="Symbol" panose="05050102010706020507" pitchFamily="18" charset="2"/>
              <a:buChar char=""/>
              <a:tabLst>
                <a:tab pos="457200" algn="l"/>
              </a:tabLst>
            </a:pPr>
            <a:r>
              <a:rPr lang="de-DE" sz="2800" dirty="0">
                <a:latin typeface="Calibri" panose="020F0502020204030204" pitchFamily="34" charset="0"/>
                <a:ea typeface="Times New Roman" panose="02020603050405020304" pitchFamily="18" charset="0"/>
                <a:cs typeface="Calibri" panose="020F0502020204030204" pitchFamily="34" charset="0"/>
              </a:rPr>
              <a:t>More individual </a:t>
            </a:r>
            <a:r>
              <a:rPr lang="de-DE" sz="2800" dirty="0" err="1">
                <a:latin typeface="Calibri" panose="020F0502020204030204" pitchFamily="34" charset="0"/>
                <a:ea typeface="Times New Roman" panose="02020603050405020304" pitchFamily="18" charset="0"/>
                <a:cs typeface="Calibri" panose="020F0502020204030204" pitchFamily="34" charset="0"/>
              </a:rPr>
              <a:t>animals</a:t>
            </a:r>
            <a:r>
              <a:rPr lang="de-DE" sz="2800" dirty="0">
                <a:latin typeface="Calibri" panose="020F0502020204030204" pitchFamily="34" charset="0"/>
                <a:ea typeface="Times New Roman" panose="02020603050405020304" pitchFamily="18" charset="0"/>
                <a:cs typeface="Calibri" panose="020F0502020204030204" pitchFamily="34" charset="0"/>
              </a:rPr>
              <a:t> have to die (1 </a:t>
            </a:r>
            <a:r>
              <a:rPr lang="de-DE" sz="2800" dirty="0" err="1">
                <a:latin typeface="Calibri" panose="020F0502020204030204" pitchFamily="34" charset="0"/>
                <a:ea typeface="Times New Roman" panose="02020603050405020304" pitchFamily="18" charset="0"/>
                <a:cs typeface="Calibri" panose="020F0502020204030204" pitchFamily="34" charset="0"/>
              </a:rPr>
              <a:t>cow</a:t>
            </a:r>
            <a:r>
              <a:rPr lang="de-DE" sz="2800" dirty="0">
                <a:latin typeface="Calibri" panose="020F0502020204030204" pitchFamily="34" charset="0"/>
                <a:ea typeface="Times New Roman" panose="02020603050405020304" pitchFamily="18" charset="0"/>
                <a:cs typeface="Calibri" panose="020F0502020204030204" pitchFamily="34" charset="0"/>
              </a:rPr>
              <a:t> </a:t>
            </a:r>
            <a:r>
              <a:rPr lang="de-DE" sz="2800" dirty="0" err="1">
                <a:latin typeface="Calibri" panose="020F0502020204030204" pitchFamily="34" charset="0"/>
                <a:ea typeface="Times New Roman" panose="02020603050405020304" pitchFamily="18" charset="0"/>
                <a:cs typeface="Calibri" panose="020F0502020204030204" pitchFamily="34" charset="0"/>
              </a:rPr>
              <a:t>vs</a:t>
            </a:r>
            <a:r>
              <a:rPr lang="de-DE" sz="2800" dirty="0">
                <a:latin typeface="Calibri" panose="020F0502020204030204" pitchFamily="34" charset="0"/>
                <a:ea typeface="Times New Roman" panose="02020603050405020304" pitchFamily="18" charset="0"/>
                <a:cs typeface="Calibri" panose="020F0502020204030204" pitchFamily="34" charset="0"/>
              </a:rPr>
              <a:t> 172 </a:t>
            </a:r>
            <a:r>
              <a:rPr lang="de-DE" sz="2800" dirty="0" err="1">
                <a:latin typeface="Calibri" panose="020F0502020204030204" pitchFamily="34" charset="0"/>
                <a:ea typeface="Times New Roman" panose="02020603050405020304" pitchFamily="18" charset="0"/>
                <a:cs typeface="Calibri" panose="020F0502020204030204" pitchFamily="34" charset="0"/>
              </a:rPr>
              <a:t>chickens</a:t>
            </a:r>
            <a:r>
              <a:rPr lang="de-DE" sz="2800" dirty="0">
                <a:latin typeface="Calibri" panose="020F0502020204030204" pitchFamily="34" charset="0"/>
                <a:ea typeface="Times New Roman" panose="02020603050405020304" pitchFamily="18" charset="0"/>
                <a:cs typeface="Calibri" panose="020F0502020204030204" pitchFamily="34" charset="0"/>
              </a:rPr>
              <a:t>) to get </a:t>
            </a:r>
            <a:r>
              <a:rPr lang="de-DE" sz="2800" dirty="0" err="1">
                <a:latin typeface="Calibri" panose="020F0502020204030204" pitchFamily="34" charset="0"/>
                <a:ea typeface="Times New Roman" panose="02020603050405020304" pitchFamily="18" charset="0"/>
                <a:cs typeface="Calibri" panose="020F0502020204030204" pitchFamily="34" charset="0"/>
              </a:rPr>
              <a:t>the</a:t>
            </a:r>
            <a:r>
              <a:rPr lang="de-DE" sz="2800" dirty="0">
                <a:latin typeface="Calibri" panose="020F0502020204030204" pitchFamily="34" charset="0"/>
                <a:ea typeface="Times New Roman" panose="02020603050405020304" pitchFamily="18" charset="0"/>
                <a:cs typeface="Calibri" panose="020F0502020204030204" pitchFamily="34" charset="0"/>
              </a:rPr>
              <a:t> same amount </a:t>
            </a:r>
            <a:r>
              <a:rPr lang="de-DE" sz="2800" dirty="0" err="1">
                <a:latin typeface="Calibri" panose="020F0502020204030204" pitchFamily="34" charset="0"/>
                <a:ea typeface="Times New Roman" panose="02020603050405020304" pitchFamily="18" charset="0"/>
                <a:cs typeface="Calibri" panose="020F0502020204030204" pitchFamily="34" charset="0"/>
              </a:rPr>
              <a:t>of</a:t>
            </a:r>
            <a:r>
              <a:rPr lang="de-DE" sz="2800" dirty="0">
                <a:latin typeface="Calibri" panose="020F0502020204030204" pitchFamily="34" charset="0"/>
                <a:ea typeface="Times New Roman" panose="02020603050405020304" pitchFamily="18" charset="0"/>
                <a:cs typeface="Calibri" panose="020F0502020204030204" pitchFamily="34" charset="0"/>
              </a:rPr>
              <a:t> </a:t>
            </a:r>
            <a:r>
              <a:rPr lang="de-DE" sz="2800" dirty="0" err="1">
                <a:latin typeface="Calibri" panose="020F0502020204030204" pitchFamily="34" charset="0"/>
                <a:ea typeface="Times New Roman" panose="02020603050405020304" pitchFamily="18" charset="0"/>
                <a:cs typeface="Calibri" panose="020F0502020204030204" pitchFamily="34" charset="0"/>
              </a:rPr>
              <a:t>meat</a:t>
            </a:r>
            <a:r>
              <a:rPr lang="de-DE" sz="2800" dirty="0">
                <a:latin typeface="Calibri" panose="020F0502020204030204" pitchFamily="34" charset="0"/>
                <a:ea typeface="Times New Roman" panose="02020603050405020304" pitchFamily="18" charset="0"/>
                <a:cs typeface="Calibri" panose="020F0502020204030204" pitchFamily="34" charset="0"/>
              </a:rPr>
              <a:t>.</a:t>
            </a:r>
            <a:endParaRPr lang="de-DE"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2944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37760" y="3464366"/>
            <a:ext cx="3247708" cy="1839893"/>
          </a:xfrm>
        </p:spPr>
        <p:txBody>
          <a:bodyPr rtlCol="0">
            <a:noAutofit/>
          </a:bodyPr>
          <a:lstStyle/>
          <a:p>
            <a:pPr rtl="0"/>
            <a:r>
              <a:rPr lang="de-DE" sz="3000" dirty="0"/>
              <a:t>Ethical consideration </a:t>
            </a:r>
            <a:r>
              <a:rPr lang="de-DE" sz="3000" dirty="0" err="1"/>
              <a:t>of</a:t>
            </a:r>
            <a:r>
              <a:rPr lang="de-DE" sz="3000" dirty="0"/>
              <a:t> potential </a:t>
            </a:r>
            <a:r>
              <a:rPr lang="de-DE" sz="3000" dirty="0" err="1"/>
              <a:t>life</a:t>
            </a:r>
            <a:endParaRPr lang="de-DE" sz="3000" dirty="0"/>
          </a:p>
        </p:txBody>
      </p:sp>
      <p:sp>
        <p:nvSpPr>
          <p:cNvPr id="3" name="Inhaltsplatzhalter 2"/>
          <p:cNvSpPr>
            <a:spLocks noGrp="1"/>
          </p:cNvSpPr>
          <p:nvPr>
            <p:ph idx="1"/>
          </p:nvPr>
        </p:nvSpPr>
        <p:spPr>
          <a:xfrm>
            <a:off x="1293814" y="1273359"/>
            <a:ext cx="6858000" cy="2969161"/>
          </a:xfrm>
        </p:spPr>
        <p:txBody>
          <a:bodyPr rtlCol="0"/>
          <a:lstStyle/>
          <a:p>
            <a:pPr marL="45720" indent="0">
              <a:buNone/>
            </a:pPr>
            <a:r>
              <a:rPr lang="de-DE" b="1" dirty="0"/>
              <a:t>Natural </a:t>
            </a:r>
            <a:r>
              <a:rPr lang="de-DE" b="1" dirty="0" err="1"/>
              <a:t>life</a:t>
            </a:r>
            <a:r>
              <a:rPr lang="de-DE" b="1" dirty="0"/>
              <a:t> </a:t>
            </a:r>
            <a:r>
              <a:rPr lang="de-DE" b="1" dirty="0" err="1"/>
              <a:t>expectancy</a:t>
            </a:r>
            <a:r>
              <a:rPr lang="de-DE" b="1" dirty="0"/>
              <a:t>:</a:t>
            </a:r>
            <a:endParaRPr lang="de-DE" dirty="0"/>
          </a:p>
          <a:p>
            <a:pPr lvl="0">
              <a:lnSpc>
                <a:spcPct val="150000"/>
              </a:lnSpc>
            </a:pPr>
            <a:r>
              <a:rPr lang="de-DE" dirty="0" err="1"/>
              <a:t>Cow</a:t>
            </a:r>
            <a:r>
              <a:rPr lang="de-DE" dirty="0"/>
              <a:t>: 15–20 years</a:t>
            </a:r>
          </a:p>
          <a:p>
            <a:pPr lvl="0">
              <a:lnSpc>
                <a:spcPct val="150000"/>
              </a:lnSpc>
            </a:pPr>
            <a:r>
              <a:rPr lang="de-DE" dirty="0"/>
              <a:t>Chicken: 6–10 years</a:t>
            </a:r>
          </a:p>
          <a:p>
            <a:pPr lvl="1">
              <a:lnSpc>
                <a:spcPct val="150000"/>
              </a:lnSpc>
            </a:pPr>
            <a:r>
              <a:rPr lang="de-DE" dirty="0"/>
              <a:t>172 </a:t>
            </a:r>
            <a:r>
              <a:rPr lang="de-DE" dirty="0" err="1"/>
              <a:t>chickens</a:t>
            </a:r>
            <a:r>
              <a:rPr lang="de-DE" dirty="0"/>
              <a:t> x 6 years = 1,032 years</a:t>
            </a:r>
          </a:p>
          <a:p>
            <a:pPr marL="45720" indent="0" rtl="0">
              <a:buNone/>
            </a:pPr>
            <a:endParaRPr lang="de-DE" dirty="0"/>
          </a:p>
        </p:txBody>
      </p:sp>
      <p:sp>
        <p:nvSpPr>
          <p:cNvPr id="5" name="Rechteck 4">
            <a:extLst>
              <a:ext uri="{FF2B5EF4-FFF2-40B4-BE49-F238E27FC236}">
                <a16:creationId xmlns:a16="http://schemas.microsoft.com/office/drawing/2014/main" id="{29AA0190-6951-4386-88AA-AE483A653816}"/>
              </a:ext>
            </a:extLst>
          </p:cNvPr>
          <p:cNvSpPr/>
          <p:nvPr/>
        </p:nvSpPr>
        <p:spPr>
          <a:xfrm>
            <a:off x="1293814" y="4103930"/>
            <a:ext cx="6096000" cy="1200329"/>
          </a:xfrm>
          <a:prstGeom prst="rect">
            <a:avLst/>
          </a:prstGeom>
        </p:spPr>
        <p:txBody>
          <a:bodyPr>
            <a:spAutoFit/>
          </a:bodyPr>
          <a:lstStyle/>
          <a:p>
            <a:r>
              <a:rPr lang="en-US" dirty="0"/>
              <a:t>Is it wrong </a:t>
            </a:r>
            <a:r>
              <a:rPr lang="en-US" i="1" dirty="0"/>
              <a:t>not only because we end their current life</a:t>
            </a:r>
            <a:r>
              <a:rPr lang="en-US" dirty="0"/>
              <a:t>, but also because we deprive them of their </a:t>
            </a:r>
            <a:r>
              <a:rPr lang="en-US" b="1" dirty="0"/>
              <a:t>"potentially lived life"</a:t>
            </a:r>
            <a:r>
              <a:rPr lang="en-US" dirty="0"/>
              <a:t> — the life they could have had if allowed to continue?</a:t>
            </a:r>
          </a:p>
        </p:txBody>
      </p:sp>
    </p:spTree>
    <p:extLst>
      <p:ext uri="{BB962C8B-B14F-4D97-AF65-F5344CB8AC3E}">
        <p14:creationId xmlns:p14="http://schemas.microsoft.com/office/powerpoint/2010/main" val="147088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dirty="0"/>
              <a:t>What will </a:t>
            </a:r>
            <a:r>
              <a:rPr lang="de-DE" dirty="0" err="1"/>
              <a:t>we</a:t>
            </a:r>
            <a:r>
              <a:rPr lang="de-DE" dirty="0"/>
              <a:t> </a:t>
            </a:r>
            <a:r>
              <a:rPr lang="de-DE" dirty="0" err="1"/>
              <a:t>talk</a:t>
            </a:r>
            <a:r>
              <a:rPr lang="de-DE" dirty="0"/>
              <a:t> </a:t>
            </a:r>
            <a:r>
              <a:rPr lang="de-DE" dirty="0" err="1"/>
              <a:t>about</a:t>
            </a:r>
            <a:r>
              <a:rPr lang="de-DE" dirty="0"/>
              <a:t>?</a:t>
            </a:r>
          </a:p>
        </p:txBody>
      </p:sp>
      <p:sp>
        <p:nvSpPr>
          <p:cNvPr id="3" name="Inhaltsplatzhalter 2"/>
          <p:cNvSpPr>
            <a:spLocks noGrp="1"/>
          </p:cNvSpPr>
          <p:nvPr>
            <p:ph idx="1"/>
          </p:nvPr>
        </p:nvSpPr>
        <p:spPr/>
        <p:txBody>
          <a:bodyPr rtlCol="0">
            <a:normAutofit/>
          </a:bodyPr>
          <a:lstStyle/>
          <a:p>
            <a:r>
              <a:rPr lang="de-DE" sz="2400" dirty="0"/>
              <a:t>Why Animal Ethics </a:t>
            </a:r>
            <a:r>
              <a:rPr lang="de-DE" sz="2400" dirty="0" err="1"/>
              <a:t>Belongs</a:t>
            </a:r>
            <a:r>
              <a:rPr lang="de-DE" sz="2400" dirty="0"/>
              <a:t> in Planetary Health</a:t>
            </a:r>
          </a:p>
          <a:p>
            <a:r>
              <a:rPr lang="de-DE" sz="2400" dirty="0" err="1"/>
              <a:t>Positions</a:t>
            </a:r>
            <a:r>
              <a:rPr lang="de-DE" sz="2400" dirty="0"/>
              <a:t> in Animal Ethics in </a:t>
            </a:r>
            <a:r>
              <a:rPr lang="de-DE" sz="2400" dirty="0" err="1"/>
              <a:t>the</a:t>
            </a:r>
            <a:r>
              <a:rPr lang="de-DE" sz="2400" dirty="0"/>
              <a:t> Tension Between Humans, Animals, and </a:t>
            </a:r>
            <a:r>
              <a:rPr lang="de-DE" sz="2400" dirty="0" err="1"/>
              <a:t>the</a:t>
            </a:r>
            <a:r>
              <a:rPr lang="de-DE" sz="2400" dirty="0"/>
              <a:t> Environment</a:t>
            </a:r>
          </a:p>
          <a:p>
            <a:r>
              <a:rPr lang="de-DE" sz="2400" dirty="0"/>
              <a:t>PH </a:t>
            </a:r>
            <a:r>
              <a:rPr lang="de-DE" sz="2400" dirty="0" err="1"/>
              <a:t>as</a:t>
            </a:r>
            <a:r>
              <a:rPr lang="de-DE" sz="2400" dirty="0"/>
              <a:t> an Ethical Project: What Does This Mean </a:t>
            </a:r>
            <a:r>
              <a:rPr lang="de-DE" sz="2400" dirty="0" err="1"/>
              <a:t>for</a:t>
            </a:r>
            <a:r>
              <a:rPr lang="de-DE" sz="2400" dirty="0"/>
              <a:t> Our Treatment </a:t>
            </a:r>
            <a:r>
              <a:rPr lang="de-DE" sz="2400" dirty="0" err="1"/>
              <a:t>of</a:t>
            </a:r>
            <a:r>
              <a:rPr lang="de-DE" sz="2400" dirty="0"/>
              <a:t> Animals?</a:t>
            </a:r>
          </a:p>
          <a:p>
            <a:r>
              <a:rPr lang="de-DE" sz="2400" dirty="0"/>
              <a:t>Veterinary </a:t>
            </a:r>
            <a:r>
              <a:rPr lang="de-DE" sz="2400" dirty="0" err="1"/>
              <a:t>Responsibility</a:t>
            </a:r>
            <a:r>
              <a:rPr lang="de-DE" sz="2400" dirty="0"/>
              <a:t> in </a:t>
            </a:r>
            <a:r>
              <a:rPr lang="de-DE" sz="2400" dirty="0" err="1"/>
              <a:t>the</a:t>
            </a:r>
            <a:r>
              <a:rPr lang="de-DE" sz="2400" dirty="0"/>
              <a:t> Ethical Tension Field</a:t>
            </a:r>
          </a:p>
          <a:p>
            <a:r>
              <a:rPr lang="de-DE" sz="2400" dirty="0" err="1"/>
              <a:t>Conclusion</a:t>
            </a:r>
            <a:r>
              <a:rPr lang="de-DE" sz="2400" dirty="0"/>
              <a:t> and Food </a:t>
            </a:r>
            <a:r>
              <a:rPr lang="de-DE" sz="2400" dirty="0" err="1"/>
              <a:t>for</a:t>
            </a:r>
            <a:r>
              <a:rPr lang="de-DE" sz="2400" dirty="0"/>
              <a:t> Thought</a:t>
            </a:r>
          </a:p>
        </p:txBody>
      </p:sp>
    </p:spTree>
    <p:extLst>
      <p:ext uri="{BB962C8B-B14F-4D97-AF65-F5344CB8AC3E}">
        <p14:creationId xmlns:p14="http://schemas.microsoft.com/office/powerpoint/2010/main" val="2083928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836534" y="3429000"/>
            <a:ext cx="2743201" cy="1775802"/>
          </a:xfrm>
        </p:spPr>
        <p:txBody>
          <a:bodyPr rtlCol="0">
            <a:normAutofit/>
          </a:bodyPr>
          <a:lstStyle/>
          <a:p>
            <a:pPr rtl="0"/>
            <a:r>
              <a:rPr lang="de-DE" sz="2800" dirty="0"/>
              <a:t>Why Animal Ethics </a:t>
            </a:r>
            <a:r>
              <a:rPr lang="de-DE" sz="2800" dirty="0" err="1"/>
              <a:t>Belongs</a:t>
            </a:r>
            <a:r>
              <a:rPr lang="de-DE" sz="2800" dirty="0"/>
              <a:t> in Planetary Health</a:t>
            </a:r>
          </a:p>
        </p:txBody>
      </p:sp>
      <p:sp>
        <p:nvSpPr>
          <p:cNvPr id="3" name="Textplatzhalter 2"/>
          <p:cNvSpPr>
            <a:spLocks noGrp="1"/>
          </p:cNvSpPr>
          <p:nvPr>
            <p:ph type="body" sz="half" idx="2"/>
          </p:nvPr>
        </p:nvSpPr>
        <p:spPr>
          <a:xfrm>
            <a:off x="8865465" y="5497483"/>
            <a:ext cx="2743200" cy="1131813"/>
          </a:xfrm>
        </p:spPr>
        <p:txBody>
          <a:bodyPr rtlCol="0"/>
          <a:lstStyle/>
          <a:p>
            <a:pPr rtl="0"/>
            <a:endParaRPr lang="de-DE" dirty="0"/>
          </a:p>
        </p:txBody>
      </p:sp>
      <p:pic>
        <p:nvPicPr>
          <p:cNvPr id="18" name="Grafik 17">
            <a:extLst>
              <a:ext uri="{FF2B5EF4-FFF2-40B4-BE49-F238E27FC236}">
                <a16:creationId xmlns:a16="http://schemas.microsoft.com/office/drawing/2014/main" id="{30817BB8-4337-4388-93C8-F329BAE6FC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4951" y="161662"/>
            <a:ext cx="2743201" cy="3993015"/>
          </a:xfrm>
          <a:prstGeom prst="rect">
            <a:avLst/>
          </a:prstGeom>
        </p:spPr>
      </p:pic>
      <p:pic>
        <p:nvPicPr>
          <p:cNvPr id="20" name="Grafik 19">
            <a:extLst>
              <a:ext uri="{FF2B5EF4-FFF2-40B4-BE49-F238E27FC236}">
                <a16:creationId xmlns:a16="http://schemas.microsoft.com/office/drawing/2014/main" id="{D2251308-E21D-4575-B408-CCC2AAE8A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71" y="238270"/>
            <a:ext cx="2104304" cy="3200296"/>
          </a:xfrm>
          <a:prstGeom prst="rect">
            <a:avLst/>
          </a:prstGeom>
        </p:spPr>
      </p:pic>
      <p:pic>
        <p:nvPicPr>
          <p:cNvPr id="22" name="Grafik 21">
            <a:extLst>
              <a:ext uri="{FF2B5EF4-FFF2-40B4-BE49-F238E27FC236}">
                <a16:creationId xmlns:a16="http://schemas.microsoft.com/office/drawing/2014/main" id="{CDAF8D8B-AB43-4A8A-A101-E791588F147E}"/>
              </a:ext>
            </a:extLst>
          </p:cNvPr>
          <p:cNvPicPr>
            <a:picLocks noChangeAspect="1"/>
          </p:cNvPicPr>
          <p:nvPr/>
        </p:nvPicPr>
        <p:blipFill rotWithShape="1">
          <a:blip r:embed="rId5">
            <a:extLst>
              <a:ext uri="{28A0092B-C50C-407E-A947-70E740481C1C}">
                <a14:useLocalDpi xmlns:a14="http://schemas.microsoft.com/office/drawing/2010/main" val="0"/>
              </a:ext>
            </a:extLst>
          </a:blip>
          <a:srcRect t="5728"/>
          <a:stretch/>
        </p:blipFill>
        <p:spPr>
          <a:xfrm>
            <a:off x="2023278" y="3140721"/>
            <a:ext cx="2327563" cy="3488575"/>
          </a:xfrm>
          <a:prstGeom prst="rect">
            <a:avLst/>
          </a:prstGeom>
        </p:spPr>
      </p:pic>
      <p:pic>
        <p:nvPicPr>
          <p:cNvPr id="24" name="Grafik 23">
            <a:extLst>
              <a:ext uri="{FF2B5EF4-FFF2-40B4-BE49-F238E27FC236}">
                <a16:creationId xmlns:a16="http://schemas.microsoft.com/office/drawing/2014/main" id="{3446C6E6-EE80-411B-8959-E1B4B90453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23889" y="3839405"/>
            <a:ext cx="1743075" cy="2619375"/>
          </a:xfrm>
          <a:prstGeom prst="rect">
            <a:avLst/>
          </a:prstGeom>
        </p:spPr>
      </p:pic>
      <p:pic>
        <p:nvPicPr>
          <p:cNvPr id="26" name="Grafik 25">
            <a:extLst>
              <a:ext uri="{FF2B5EF4-FFF2-40B4-BE49-F238E27FC236}">
                <a16:creationId xmlns:a16="http://schemas.microsoft.com/office/drawing/2014/main" id="{0EA8E086-6A6E-4767-87B7-9015D63A76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24847" y="321736"/>
            <a:ext cx="1743075" cy="2619375"/>
          </a:xfrm>
          <a:prstGeom prst="rect">
            <a:avLst/>
          </a:prstGeom>
        </p:spPr>
      </p:pic>
      <p:pic>
        <p:nvPicPr>
          <p:cNvPr id="28" name="Grafik 27">
            <a:extLst>
              <a:ext uri="{FF2B5EF4-FFF2-40B4-BE49-F238E27FC236}">
                <a16:creationId xmlns:a16="http://schemas.microsoft.com/office/drawing/2014/main" id="{FA22B1E1-210C-4844-B126-0E0232C6096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66813" y="3883865"/>
            <a:ext cx="1957481" cy="2812473"/>
          </a:xfrm>
          <a:prstGeom prst="rect">
            <a:avLst/>
          </a:prstGeom>
        </p:spPr>
      </p:pic>
      <p:pic>
        <p:nvPicPr>
          <p:cNvPr id="30" name="Grafik 29">
            <a:extLst>
              <a:ext uri="{FF2B5EF4-FFF2-40B4-BE49-F238E27FC236}">
                <a16:creationId xmlns:a16="http://schemas.microsoft.com/office/drawing/2014/main" id="{C282BC56-542B-4B83-AFEC-3F19AE638AA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85181" y="400523"/>
            <a:ext cx="1743075" cy="2461803"/>
          </a:xfrm>
          <a:prstGeom prst="rect">
            <a:avLst/>
          </a:prstGeom>
        </p:spPr>
      </p:pic>
      <p:pic>
        <p:nvPicPr>
          <p:cNvPr id="32" name="Grafik 31">
            <a:extLst>
              <a:ext uri="{FF2B5EF4-FFF2-40B4-BE49-F238E27FC236}">
                <a16:creationId xmlns:a16="http://schemas.microsoft.com/office/drawing/2014/main" id="{2F5068CE-A8B0-4D79-B9CE-0A4C299D7B8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706819" y="49852"/>
            <a:ext cx="1981945" cy="2812474"/>
          </a:xfrm>
          <a:prstGeom prst="rect">
            <a:avLst/>
          </a:prstGeom>
        </p:spPr>
      </p:pic>
    </p:spTree>
    <p:extLst>
      <p:ext uri="{BB962C8B-B14F-4D97-AF65-F5344CB8AC3E}">
        <p14:creationId xmlns:p14="http://schemas.microsoft.com/office/powerpoint/2010/main" val="1609149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r>
              <a:rPr lang="de-DE" dirty="0" err="1"/>
              <a:t>Positions</a:t>
            </a:r>
            <a:r>
              <a:rPr lang="de-DE" dirty="0"/>
              <a:t> in Animal Ethics in </a:t>
            </a:r>
            <a:r>
              <a:rPr lang="de-DE" dirty="0" err="1"/>
              <a:t>the</a:t>
            </a:r>
            <a:r>
              <a:rPr lang="de-DE" dirty="0"/>
              <a:t> Tension Between Humans, Animals, and </a:t>
            </a:r>
            <a:r>
              <a:rPr lang="de-DE" dirty="0" err="1"/>
              <a:t>the</a:t>
            </a:r>
            <a:r>
              <a:rPr lang="de-DE" dirty="0"/>
              <a:t> Environment</a:t>
            </a:r>
          </a:p>
        </p:txBody>
      </p:sp>
      <p:graphicFrame>
        <p:nvGraphicFramePr>
          <p:cNvPr id="5" name="Inhaltsplatzhalter 4"/>
          <p:cNvGraphicFramePr>
            <a:graphicFrameLocks noGrp="1"/>
          </p:cNvGraphicFramePr>
          <p:nvPr>
            <p:ph sz="half" idx="2"/>
            <p:extLst>
              <p:ext uri="{D42A27DB-BD31-4B8C-83A1-F6EECF244321}">
                <p14:modId xmlns:p14="http://schemas.microsoft.com/office/powerpoint/2010/main" val="21085014"/>
              </p:ext>
            </p:extLst>
          </p:nvPr>
        </p:nvGraphicFramePr>
        <p:xfrm>
          <a:off x="2208213" y="1616870"/>
          <a:ext cx="9712170" cy="3903259"/>
        </p:xfrm>
        <a:graphic>
          <a:graphicData uri="http://schemas.openxmlformats.org/drawingml/2006/table">
            <a:tbl>
              <a:tblPr firstRow="1" bandRow="1">
                <a:tableStyleId>{B301B821-A1FF-4177-AEE7-76D212191A09}</a:tableStyleId>
              </a:tblPr>
              <a:tblGrid>
                <a:gridCol w="2379027">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4056543">
                  <a:extLst>
                    <a:ext uri="{9D8B030D-6E8A-4147-A177-3AD203B41FA5}">
                      <a16:colId xmlns:a16="http://schemas.microsoft.com/office/drawing/2014/main" val="20002"/>
                    </a:ext>
                  </a:extLst>
                </a:gridCol>
              </a:tblGrid>
              <a:tr h="519979">
                <a:tc>
                  <a:txBody>
                    <a:bodyPr/>
                    <a:lstStyle/>
                    <a:p>
                      <a:pPr rtl="0"/>
                      <a:r>
                        <a:rPr lang="de-DE" dirty="0"/>
                        <a:t>Ethical Approaches</a:t>
                      </a:r>
                    </a:p>
                  </a:txBody>
                  <a:tcPr anchor="ctr">
                    <a:solidFill>
                      <a:schemeClr val="accent1">
                        <a:lumMod val="50000"/>
                      </a:schemeClr>
                    </a:solidFill>
                  </a:tcPr>
                </a:tc>
                <a:tc>
                  <a:txBody>
                    <a:bodyPr/>
                    <a:lstStyle/>
                    <a:p>
                      <a:pPr algn="ctr" rtl="0"/>
                      <a:r>
                        <a:rPr lang="de-DE" dirty="0"/>
                        <a:t>Focus</a:t>
                      </a:r>
                    </a:p>
                  </a:txBody>
                  <a:tcPr anchor="ctr">
                    <a:solidFill>
                      <a:schemeClr val="accent1">
                        <a:lumMod val="50000"/>
                      </a:schemeClr>
                    </a:solidFill>
                  </a:tcPr>
                </a:tc>
                <a:tc>
                  <a:txBody>
                    <a:bodyPr/>
                    <a:lstStyle/>
                    <a:p>
                      <a:pPr algn="ctr" rtl="0"/>
                      <a:r>
                        <a:rPr lang="de-DE" dirty="0" err="1"/>
                        <a:t>Significance</a:t>
                      </a:r>
                      <a:r>
                        <a:rPr lang="de-DE" dirty="0"/>
                        <a:t> </a:t>
                      </a:r>
                      <a:r>
                        <a:rPr lang="de-DE" dirty="0" err="1"/>
                        <a:t>for</a:t>
                      </a:r>
                      <a:r>
                        <a:rPr lang="de-DE" dirty="0"/>
                        <a:t> PH</a:t>
                      </a:r>
                    </a:p>
                  </a:txBody>
                  <a:tcPr anchor="ctr">
                    <a:solidFill>
                      <a:schemeClr val="accent1">
                        <a:lumMod val="50000"/>
                      </a:schemeClr>
                    </a:solidFill>
                  </a:tcPr>
                </a:tc>
                <a:extLst>
                  <a:ext uri="{0D108BD9-81ED-4DB2-BD59-A6C34878D82A}">
                    <a16:rowId xmlns:a16="http://schemas.microsoft.com/office/drawing/2014/main" val="10000"/>
                  </a:ext>
                </a:extLst>
              </a:tr>
              <a:tr h="519979">
                <a:tc>
                  <a:txBody>
                    <a:bodyPr/>
                    <a:lstStyle/>
                    <a:p>
                      <a:pPr rtl="0"/>
                      <a:r>
                        <a:rPr lang="de-DE" dirty="0" err="1"/>
                        <a:t>Pathocentrism</a:t>
                      </a:r>
                      <a:endParaRPr lang="de-DE" dirty="0"/>
                    </a:p>
                  </a:txBody>
                  <a:tcPr anchor="ctr"/>
                </a:tc>
                <a:tc>
                  <a:txBody>
                    <a:bodyPr/>
                    <a:lstStyle/>
                    <a:p>
                      <a:pPr algn="ctr" rtl="0"/>
                      <a:r>
                        <a:rPr lang="de-DE" dirty="0" err="1"/>
                        <a:t>suffering</a:t>
                      </a:r>
                      <a:r>
                        <a:rPr lang="de-DE" dirty="0"/>
                        <a:t> and well-being </a:t>
                      </a:r>
                      <a:r>
                        <a:rPr lang="de-DE" dirty="0" err="1"/>
                        <a:t>of</a:t>
                      </a:r>
                      <a:r>
                        <a:rPr lang="de-DE" dirty="0"/>
                        <a:t> </a:t>
                      </a:r>
                      <a:r>
                        <a:rPr lang="de-DE" dirty="0" err="1"/>
                        <a:t>sentient</a:t>
                      </a:r>
                      <a:r>
                        <a:rPr lang="de-DE" dirty="0"/>
                        <a:t> </a:t>
                      </a:r>
                      <a:r>
                        <a:rPr lang="de-DE" dirty="0" err="1"/>
                        <a:t>beings</a:t>
                      </a:r>
                      <a:endParaRPr lang="de-DE" dirty="0"/>
                    </a:p>
                  </a:txBody>
                  <a:tcPr anchor="ctr"/>
                </a:tc>
                <a:tc>
                  <a:txBody>
                    <a:bodyPr/>
                    <a:lstStyle/>
                    <a:p>
                      <a:pPr algn="ctr" rtl="0"/>
                      <a:r>
                        <a:rPr lang="de-DE" dirty="0" err="1"/>
                        <a:t>emphasis</a:t>
                      </a:r>
                      <a:r>
                        <a:rPr lang="de-DE" dirty="0"/>
                        <a:t> on </a:t>
                      </a:r>
                      <a:r>
                        <a:rPr lang="de-DE" dirty="0" err="1"/>
                        <a:t>animal</a:t>
                      </a:r>
                      <a:r>
                        <a:rPr lang="de-DE" dirty="0"/>
                        <a:t> welfare, </a:t>
                      </a:r>
                      <a:r>
                        <a:rPr lang="de-DE" dirty="0" err="1"/>
                        <a:t>especially</a:t>
                      </a:r>
                      <a:r>
                        <a:rPr lang="de-DE" dirty="0"/>
                        <a:t> in intensive </a:t>
                      </a:r>
                      <a:r>
                        <a:rPr lang="de-DE" dirty="0" err="1"/>
                        <a:t>farming</a:t>
                      </a:r>
                      <a:endParaRPr lang="de-DE" dirty="0"/>
                    </a:p>
                  </a:txBody>
                  <a:tcPr anchor="ctr"/>
                </a:tc>
                <a:extLst>
                  <a:ext uri="{0D108BD9-81ED-4DB2-BD59-A6C34878D82A}">
                    <a16:rowId xmlns:a16="http://schemas.microsoft.com/office/drawing/2014/main" val="10001"/>
                  </a:ext>
                </a:extLst>
              </a:tr>
              <a:tr h="519979">
                <a:tc>
                  <a:txBody>
                    <a:bodyPr/>
                    <a:lstStyle/>
                    <a:p>
                      <a:pPr rtl="0"/>
                      <a:r>
                        <a:rPr lang="de-DE" dirty="0" err="1"/>
                        <a:t>Biocentrism</a:t>
                      </a:r>
                      <a:endParaRPr lang="de-DE" dirty="0"/>
                    </a:p>
                  </a:txBody>
                  <a:tcPr anchor="ctr"/>
                </a:tc>
                <a:tc>
                  <a:txBody>
                    <a:bodyPr/>
                    <a:lstStyle/>
                    <a:p>
                      <a:pPr algn="ctr" rtl="0"/>
                      <a:r>
                        <a:rPr lang="de-DE" dirty="0" err="1"/>
                        <a:t>every</a:t>
                      </a:r>
                      <a:r>
                        <a:rPr lang="de-DE" dirty="0"/>
                        <a:t> </a:t>
                      </a:r>
                      <a:r>
                        <a:rPr lang="de-DE" dirty="0" err="1"/>
                        <a:t>life</a:t>
                      </a:r>
                      <a:r>
                        <a:rPr lang="de-DE" dirty="0"/>
                        <a:t> </a:t>
                      </a:r>
                      <a:r>
                        <a:rPr lang="de-DE" dirty="0" err="1"/>
                        <a:t>is</a:t>
                      </a:r>
                      <a:r>
                        <a:rPr lang="de-DE" dirty="0"/>
                        <a:t> </a:t>
                      </a:r>
                      <a:r>
                        <a:rPr lang="de-DE" dirty="0" err="1"/>
                        <a:t>worth</a:t>
                      </a:r>
                      <a:r>
                        <a:rPr lang="de-DE" dirty="0"/>
                        <a:t> </a:t>
                      </a:r>
                      <a:r>
                        <a:rPr lang="de-DE" dirty="0" err="1"/>
                        <a:t>protecting</a:t>
                      </a:r>
                      <a:endParaRPr lang="de-DE" dirty="0"/>
                    </a:p>
                  </a:txBody>
                  <a:tcPr anchor="ctr"/>
                </a:tc>
                <a:tc>
                  <a:txBody>
                    <a:bodyPr/>
                    <a:lstStyle/>
                    <a:p>
                      <a:pPr algn="ctr" rtl="0"/>
                      <a:r>
                        <a:rPr lang="de-DE" dirty="0"/>
                        <a:t>protection </a:t>
                      </a:r>
                      <a:r>
                        <a:rPr lang="de-DE" dirty="0" err="1"/>
                        <a:t>of</a:t>
                      </a:r>
                      <a:r>
                        <a:rPr lang="de-DE" dirty="0"/>
                        <a:t> non-</a:t>
                      </a:r>
                      <a:r>
                        <a:rPr lang="de-DE" dirty="0" err="1"/>
                        <a:t>sentient</a:t>
                      </a:r>
                      <a:r>
                        <a:rPr lang="de-DE" dirty="0"/>
                        <a:t> </a:t>
                      </a:r>
                      <a:r>
                        <a:rPr lang="de-DE" dirty="0" err="1"/>
                        <a:t>animals</a:t>
                      </a:r>
                      <a:r>
                        <a:rPr lang="de-DE" dirty="0"/>
                        <a:t>/</a:t>
                      </a:r>
                      <a:r>
                        <a:rPr lang="de-DE" dirty="0" err="1"/>
                        <a:t>organisms</a:t>
                      </a:r>
                      <a:r>
                        <a:rPr lang="de-DE" dirty="0"/>
                        <a:t>, e.g. </a:t>
                      </a:r>
                      <a:r>
                        <a:rPr lang="de-DE" dirty="0" err="1"/>
                        <a:t>insects</a:t>
                      </a:r>
                      <a:endParaRPr lang="de-DE" dirty="0"/>
                    </a:p>
                  </a:txBody>
                  <a:tcPr anchor="ctr"/>
                </a:tc>
                <a:extLst>
                  <a:ext uri="{0D108BD9-81ED-4DB2-BD59-A6C34878D82A}">
                    <a16:rowId xmlns:a16="http://schemas.microsoft.com/office/drawing/2014/main" val="10003"/>
                  </a:ext>
                </a:extLst>
              </a:tr>
              <a:tr h="519979">
                <a:tc>
                  <a:txBody>
                    <a:bodyPr/>
                    <a:lstStyle/>
                    <a:p>
                      <a:pPr rtl="0"/>
                      <a:r>
                        <a:rPr lang="de-DE" dirty="0" err="1"/>
                        <a:t>Holism</a:t>
                      </a:r>
                      <a:r>
                        <a:rPr lang="de-DE" dirty="0"/>
                        <a:t>/</a:t>
                      </a:r>
                      <a:r>
                        <a:rPr lang="de-DE" dirty="0" err="1"/>
                        <a:t>Ecocentrism</a:t>
                      </a:r>
                      <a:endParaRPr lang="de-DE" dirty="0"/>
                    </a:p>
                  </a:txBody>
                  <a:tcPr anchor="ctr"/>
                </a:tc>
                <a:tc>
                  <a:txBody>
                    <a:bodyPr/>
                    <a:lstStyle/>
                    <a:p>
                      <a:pPr algn="ctr" rtl="0"/>
                      <a:r>
                        <a:rPr lang="de-DE" dirty="0"/>
                        <a:t>on </a:t>
                      </a:r>
                      <a:r>
                        <a:rPr lang="de-DE" dirty="0" err="1"/>
                        <a:t>whole</a:t>
                      </a:r>
                      <a:r>
                        <a:rPr lang="de-DE" dirty="0"/>
                        <a:t> ecosystems</a:t>
                      </a:r>
                    </a:p>
                  </a:txBody>
                  <a:tcPr anchor="ctr"/>
                </a:tc>
                <a:tc>
                  <a:txBody>
                    <a:bodyPr/>
                    <a:lstStyle/>
                    <a:p>
                      <a:pPr algn="ctr" rtl="0"/>
                      <a:r>
                        <a:rPr lang="de-DE" dirty="0" err="1"/>
                        <a:t>allows</a:t>
                      </a:r>
                      <a:r>
                        <a:rPr lang="de-DE" dirty="0"/>
                        <a:t> </a:t>
                      </a:r>
                      <a:r>
                        <a:rPr lang="de-DE" dirty="0" err="1"/>
                        <a:t>interventions</a:t>
                      </a:r>
                      <a:r>
                        <a:rPr lang="de-DE" dirty="0"/>
                        <a:t> </a:t>
                      </a:r>
                      <a:r>
                        <a:rPr lang="de-DE" dirty="0" err="1"/>
                        <a:t>for</a:t>
                      </a:r>
                      <a:r>
                        <a:rPr lang="de-DE" dirty="0"/>
                        <a:t> </a:t>
                      </a:r>
                      <a:r>
                        <a:rPr lang="de-DE" dirty="0" err="1"/>
                        <a:t>the</a:t>
                      </a:r>
                      <a:r>
                        <a:rPr lang="de-DE" dirty="0"/>
                        <a:t> </a:t>
                      </a:r>
                      <a:r>
                        <a:rPr lang="de-DE" dirty="0" err="1"/>
                        <a:t>sake</a:t>
                      </a:r>
                      <a:r>
                        <a:rPr lang="de-DE" dirty="0"/>
                        <a:t> </a:t>
                      </a:r>
                      <a:r>
                        <a:rPr lang="de-DE" dirty="0" err="1"/>
                        <a:t>of</a:t>
                      </a:r>
                      <a:r>
                        <a:rPr lang="de-DE" dirty="0"/>
                        <a:t> </a:t>
                      </a:r>
                      <a:r>
                        <a:rPr lang="de-DE" dirty="0" err="1"/>
                        <a:t>the</a:t>
                      </a:r>
                      <a:r>
                        <a:rPr lang="de-DE" dirty="0"/>
                        <a:t> </a:t>
                      </a:r>
                      <a:r>
                        <a:rPr lang="de-DE" dirty="0" err="1"/>
                        <a:t>system</a:t>
                      </a:r>
                      <a:r>
                        <a:rPr lang="de-DE" dirty="0"/>
                        <a:t>, </a:t>
                      </a:r>
                      <a:r>
                        <a:rPr lang="de-DE" dirty="0" err="1"/>
                        <a:t>even</a:t>
                      </a:r>
                      <a:r>
                        <a:rPr lang="de-DE" dirty="0"/>
                        <a:t> </a:t>
                      </a:r>
                      <a:r>
                        <a:rPr lang="de-DE" dirty="0" err="1"/>
                        <a:t>if</a:t>
                      </a:r>
                      <a:r>
                        <a:rPr lang="de-DE" dirty="0"/>
                        <a:t> individual </a:t>
                      </a:r>
                      <a:r>
                        <a:rPr lang="de-DE" dirty="0" err="1"/>
                        <a:t>animals</a:t>
                      </a:r>
                      <a:r>
                        <a:rPr lang="de-DE" dirty="0"/>
                        <a:t> </a:t>
                      </a:r>
                      <a:r>
                        <a:rPr lang="de-DE" dirty="0" err="1"/>
                        <a:t>suffer</a:t>
                      </a:r>
                      <a:r>
                        <a:rPr lang="de-DE" dirty="0"/>
                        <a:t> (e.g. </a:t>
                      </a:r>
                      <a:r>
                        <a:rPr lang="de-DE" dirty="0" err="1"/>
                        <a:t>wildlife</a:t>
                      </a:r>
                      <a:r>
                        <a:rPr lang="de-DE" dirty="0"/>
                        <a:t> </a:t>
                      </a:r>
                      <a:r>
                        <a:rPr lang="de-DE" dirty="0" err="1"/>
                        <a:t>regulation</a:t>
                      </a:r>
                      <a:r>
                        <a:rPr lang="de-DE" dirty="0"/>
                        <a:t>)</a:t>
                      </a:r>
                    </a:p>
                  </a:txBody>
                  <a:tcPr anchor="ctr"/>
                </a:tc>
                <a:extLst>
                  <a:ext uri="{0D108BD9-81ED-4DB2-BD59-A6C34878D82A}">
                    <a16:rowId xmlns:a16="http://schemas.microsoft.com/office/drawing/2014/main" val="3298827092"/>
                  </a:ext>
                </a:extLst>
              </a:tr>
              <a:tr h="519979">
                <a:tc>
                  <a:txBody>
                    <a:bodyPr/>
                    <a:lstStyle/>
                    <a:p>
                      <a:pPr rtl="0"/>
                      <a:r>
                        <a:rPr lang="de-DE" dirty="0"/>
                        <a:t>Animal </a:t>
                      </a:r>
                      <a:r>
                        <a:rPr lang="de-DE" dirty="0" err="1"/>
                        <a:t>rights</a:t>
                      </a:r>
                      <a:r>
                        <a:rPr lang="de-DE" dirty="0"/>
                        <a:t> approaches</a:t>
                      </a:r>
                    </a:p>
                  </a:txBody>
                  <a:tcPr anchor="ctr"/>
                </a:tc>
                <a:tc>
                  <a:txBody>
                    <a:bodyPr/>
                    <a:lstStyle/>
                    <a:p>
                      <a:pPr algn="ctr" rtl="0"/>
                      <a:r>
                        <a:rPr lang="de-DE" dirty="0" err="1"/>
                        <a:t>animals</a:t>
                      </a:r>
                      <a:r>
                        <a:rPr lang="de-DE" dirty="0"/>
                        <a:t> have </a:t>
                      </a:r>
                      <a:r>
                        <a:rPr lang="de-DE" dirty="0" err="1"/>
                        <a:t>moral</a:t>
                      </a:r>
                      <a:r>
                        <a:rPr lang="de-DE" dirty="0"/>
                        <a:t> </a:t>
                      </a:r>
                      <a:r>
                        <a:rPr lang="de-DE" dirty="0" err="1"/>
                        <a:t>rights</a:t>
                      </a:r>
                      <a:endParaRPr lang="de-DE" dirty="0"/>
                    </a:p>
                  </a:txBody>
                  <a:tcPr anchor="ctr"/>
                </a:tc>
                <a:tc>
                  <a:txBody>
                    <a:bodyPr/>
                    <a:lstStyle/>
                    <a:p>
                      <a:pPr algn="ctr" rtl="0"/>
                      <a:r>
                        <a:rPr lang="de-DE" dirty="0"/>
                        <a:t>fundamental </a:t>
                      </a:r>
                      <a:r>
                        <a:rPr lang="de-DE" dirty="0" err="1"/>
                        <a:t>critique</a:t>
                      </a:r>
                      <a:r>
                        <a:rPr lang="de-DE" dirty="0"/>
                        <a:t> </a:t>
                      </a:r>
                      <a:r>
                        <a:rPr lang="de-DE" dirty="0" err="1"/>
                        <a:t>of</a:t>
                      </a:r>
                      <a:r>
                        <a:rPr lang="de-DE" dirty="0"/>
                        <a:t> livestock </a:t>
                      </a:r>
                      <a:r>
                        <a:rPr lang="de-DE" dirty="0" err="1"/>
                        <a:t>farming</a:t>
                      </a:r>
                      <a:r>
                        <a:rPr lang="de-DE" dirty="0"/>
                        <a:t> and all </a:t>
                      </a:r>
                      <a:r>
                        <a:rPr lang="de-DE" dirty="0" err="1"/>
                        <a:t>forms</a:t>
                      </a:r>
                      <a:r>
                        <a:rPr lang="de-DE" dirty="0"/>
                        <a:t> </a:t>
                      </a:r>
                      <a:r>
                        <a:rPr lang="de-DE" dirty="0" err="1"/>
                        <a:t>of</a:t>
                      </a:r>
                      <a:r>
                        <a:rPr lang="de-DE" dirty="0"/>
                        <a:t> </a:t>
                      </a:r>
                      <a:r>
                        <a:rPr lang="de-DE" dirty="0" err="1"/>
                        <a:t>keeping</a:t>
                      </a:r>
                      <a:r>
                        <a:rPr lang="de-DE" dirty="0"/>
                        <a:t> (wild and </a:t>
                      </a:r>
                      <a:r>
                        <a:rPr lang="de-DE" dirty="0" err="1"/>
                        <a:t>companion</a:t>
                      </a:r>
                      <a:r>
                        <a:rPr lang="de-DE" dirty="0"/>
                        <a:t> </a:t>
                      </a:r>
                      <a:r>
                        <a:rPr lang="de-DE" dirty="0" err="1"/>
                        <a:t>animals</a:t>
                      </a:r>
                      <a:r>
                        <a:rPr lang="de-DE" dirty="0"/>
                        <a:t>), </a:t>
                      </a:r>
                      <a:r>
                        <a:rPr lang="de-DE" dirty="0" err="1"/>
                        <a:t>breeding</a:t>
                      </a:r>
                      <a:r>
                        <a:rPr lang="de-DE" dirty="0"/>
                        <a:t>, </a:t>
                      </a:r>
                      <a:r>
                        <a:rPr lang="de-DE" dirty="0" err="1"/>
                        <a:t>exploitation</a:t>
                      </a:r>
                      <a:endParaRPr lang="de-DE" dirty="0"/>
                    </a:p>
                  </a:txBody>
                  <a:tcPr anchor="ctr"/>
                </a:tc>
                <a:extLst>
                  <a:ext uri="{0D108BD9-81ED-4DB2-BD59-A6C34878D82A}">
                    <a16:rowId xmlns:a16="http://schemas.microsoft.com/office/drawing/2014/main" val="3137882230"/>
                  </a:ext>
                </a:extLst>
              </a:tr>
            </a:tbl>
          </a:graphicData>
        </a:graphic>
      </p:graphicFrame>
    </p:spTree>
    <p:extLst>
      <p:ext uri="{BB962C8B-B14F-4D97-AF65-F5344CB8AC3E}">
        <p14:creationId xmlns:p14="http://schemas.microsoft.com/office/powerpoint/2010/main" val="3866169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11E2A2-248A-4B06-AD2E-77577CB6646F}"/>
              </a:ext>
            </a:extLst>
          </p:cNvPr>
          <p:cNvSpPr>
            <a:spLocks noGrp="1"/>
          </p:cNvSpPr>
          <p:nvPr>
            <p:ph type="title"/>
          </p:nvPr>
        </p:nvSpPr>
        <p:spPr>
          <a:xfrm>
            <a:off x="2208213" y="486696"/>
            <a:ext cx="9372600" cy="1018519"/>
          </a:xfrm>
        </p:spPr>
        <p:txBody>
          <a:bodyPr anchor="ctr">
            <a:normAutofit fontScale="90000"/>
          </a:bodyPr>
          <a:lstStyle/>
          <a:p>
            <a:r>
              <a:rPr lang="de-DE" b="1" dirty="0"/>
              <a:t>PH </a:t>
            </a:r>
            <a:r>
              <a:rPr lang="de-DE" b="1" dirty="0" err="1"/>
              <a:t>as</a:t>
            </a:r>
            <a:r>
              <a:rPr lang="de-DE" b="1" dirty="0"/>
              <a:t> an Ethical Project: What Does This Mean </a:t>
            </a:r>
            <a:r>
              <a:rPr lang="de-DE" b="1" dirty="0" err="1"/>
              <a:t>for</a:t>
            </a:r>
            <a:r>
              <a:rPr lang="de-DE" b="1" dirty="0"/>
              <a:t> Our Treatment </a:t>
            </a:r>
            <a:r>
              <a:rPr lang="de-DE" b="1" dirty="0" err="1"/>
              <a:t>of</a:t>
            </a:r>
            <a:r>
              <a:rPr lang="de-DE" b="1" dirty="0"/>
              <a:t> Animals?</a:t>
            </a:r>
            <a:endParaRPr lang="de-DE" dirty="0"/>
          </a:p>
        </p:txBody>
      </p:sp>
      <p:sp>
        <p:nvSpPr>
          <p:cNvPr id="3" name="Textplatzhalter 2">
            <a:extLst>
              <a:ext uri="{FF2B5EF4-FFF2-40B4-BE49-F238E27FC236}">
                <a16:creationId xmlns:a16="http://schemas.microsoft.com/office/drawing/2014/main" id="{1193A1DF-D311-42B5-BFC6-0F3E51D9E08A}"/>
              </a:ext>
            </a:extLst>
          </p:cNvPr>
          <p:cNvSpPr>
            <a:spLocks noGrp="1"/>
          </p:cNvSpPr>
          <p:nvPr>
            <p:ph type="body" idx="1"/>
          </p:nvPr>
        </p:nvSpPr>
        <p:spPr>
          <a:xfrm>
            <a:off x="2208213" y="1505216"/>
            <a:ext cx="4572000" cy="541948"/>
          </a:xfrm>
        </p:spPr>
        <p:txBody>
          <a:bodyPr anchor="t"/>
          <a:lstStyle/>
          <a:p>
            <a:r>
              <a:rPr lang="de-DE" b="1" dirty="0"/>
              <a:t>Farm </a:t>
            </a:r>
            <a:r>
              <a:rPr lang="de-DE" b="1" dirty="0" err="1"/>
              <a:t>animals</a:t>
            </a:r>
            <a:r>
              <a:rPr lang="de-DE" b="1" dirty="0"/>
              <a:t> and </a:t>
            </a:r>
            <a:r>
              <a:rPr lang="de-DE" b="1" dirty="0" err="1"/>
              <a:t>animal</a:t>
            </a:r>
            <a:r>
              <a:rPr lang="de-DE" b="1" dirty="0"/>
              <a:t> </a:t>
            </a:r>
            <a:r>
              <a:rPr lang="de-DE" b="1" dirty="0" err="1"/>
              <a:t>suffering</a:t>
            </a:r>
            <a:endParaRPr lang="de-DE" dirty="0"/>
          </a:p>
          <a:p>
            <a:endParaRPr lang="de-DE" dirty="0"/>
          </a:p>
        </p:txBody>
      </p:sp>
      <p:sp>
        <p:nvSpPr>
          <p:cNvPr id="4" name="Inhaltsplatzhalter 3">
            <a:extLst>
              <a:ext uri="{FF2B5EF4-FFF2-40B4-BE49-F238E27FC236}">
                <a16:creationId xmlns:a16="http://schemas.microsoft.com/office/drawing/2014/main" id="{B9F5BECA-BC4B-41CA-8420-105F3026F8AA}"/>
              </a:ext>
            </a:extLst>
          </p:cNvPr>
          <p:cNvSpPr>
            <a:spLocks noGrp="1"/>
          </p:cNvSpPr>
          <p:nvPr>
            <p:ph sz="half" idx="2"/>
          </p:nvPr>
        </p:nvSpPr>
        <p:spPr>
          <a:xfrm>
            <a:off x="2208213" y="2204825"/>
            <a:ext cx="4572000" cy="3337560"/>
          </a:xfrm>
        </p:spPr>
        <p:txBody>
          <a:bodyPr>
            <a:normAutofit fontScale="25000" lnSpcReduction="20000"/>
          </a:bodyPr>
          <a:lstStyle/>
          <a:p>
            <a:pPr lvl="0">
              <a:lnSpc>
                <a:spcPct val="120000"/>
              </a:lnSpc>
            </a:pPr>
            <a:r>
              <a:rPr lang="de-DE" sz="7200" dirty="0"/>
              <a:t>PH </a:t>
            </a:r>
            <a:r>
              <a:rPr lang="de-DE" sz="7200" dirty="0" err="1"/>
              <a:t>emphasizes</a:t>
            </a:r>
            <a:r>
              <a:rPr lang="de-DE" sz="7200" dirty="0"/>
              <a:t> </a:t>
            </a:r>
            <a:r>
              <a:rPr lang="de-DE" sz="7200" dirty="0" err="1"/>
              <a:t>the</a:t>
            </a:r>
            <a:r>
              <a:rPr lang="de-DE" sz="7200" dirty="0"/>
              <a:t> environmental </a:t>
            </a:r>
            <a:r>
              <a:rPr lang="de-DE" sz="7200" dirty="0" err="1"/>
              <a:t>damage</a:t>
            </a:r>
            <a:r>
              <a:rPr lang="de-DE" sz="7200" dirty="0"/>
              <a:t> </a:t>
            </a:r>
            <a:r>
              <a:rPr lang="de-DE" sz="7200" dirty="0" err="1"/>
              <a:t>caused</a:t>
            </a:r>
            <a:r>
              <a:rPr lang="de-DE" sz="7200" dirty="0"/>
              <a:t> </a:t>
            </a:r>
            <a:r>
              <a:rPr lang="de-DE" sz="7200" dirty="0" err="1"/>
              <a:t>by</a:t>
            </a:r>
            <a:r>
              <a:rPr lang="de-DE" sz="7200" dirty="0"/>
              <a:t> </a:t>
            </a:r>
            <a:r>
              <a:rPr lang="de-DE" sz="7200" dirty="0" err="1"/>
              <a:t>industrial</a:t>
            </a:r>
            <a:r>
              <a:rPr lang="de-DE" sz="7200" dirty="0"/>
              <a:t> </a:t>
            </a:r>
            <a:r>
              <a:rPr lang="de-DE" sz="7200" dirty="0" err="1"/>
              <a:t>animal</a:t>
            </a:r>
            <a:r>
              <a:rPr lang="de-DE" sz="7200" dirty="0"/>
              <a:t> </a:t>
            </a:r>
            <a:r>
              <a:rPr lang="de-DE" sz="7200" dirty="0" err="1"/>
              <a:t>farming</a:t>
            </a:r>
            <a:r>
              <a:rPr lang="de-DE" sz="7200" dirty="0"/>
              <a:t> (</a:t>
            </a:r>
            <a:r>
              <a:rPr lang="de-DE" sz="7200" dirty="0" err="1"/>
              <a:t>emissions</a:t>
            </a:r>
            <a:r>
              <a:rPr lang="de-DE" sz="7200" dirty="0"/>
              <a:t>, water </a:t>
            </a:r>
            <a:r>
              <a:rPr lang="de-DE" sz="7200" dirty="0" err="1"/>
              <a:t>use</a:t>
            </a:r>
            <a:r>
              <a:rPr lang="de-DE" sz="7200" dirty="0"/>
              <a:t>, </a:t>
            </a:r>
            <a:r>
              <a:rPr lang="de-DE" sz="7200" dirty="0" err="1"/>
              <a:t>antibiotic</a:t>
            </a:r>
            <a:r>
              <a:rPr lang="de-DE" sz="7200" dirty="0"/>
              <a:t> </a:t>
            </a:r>
            <a:r>
              <a:rPr lang="de-DE" sz="7200" dirty="0" err="1"/>
              <a:t>consumption</a:t>
            </a:r>
            <a:r>
              <a:rPr lang="de-DE" sz="7200" dirty="0"/>
              <a:t>).</a:t>
            </a:r>
          </a:p>
          <a:p>
            <a:pPr lvl="0">
              <a:lnSpc>
                <a:spcPct val="120000"/>
              </a:lnSpc>
            </a:pPr>
            <a:r>
              <a:rPr lang="de-DE" sz="7200" dirty="0"/>
              <a:t>From an </a:t>
            </a:r>
            <a:r>
              <a:rPr lang="de-DE" sz="7200" dirty="0" err="1"/>
              <a:t>animal</a:t>
            </a:r>
            <a:r>
              <a:rPr lang="de-DE" sz="7200" dirty="0"/>
              <a:t> ethics </a:t>
            </a:r>
            <a:r>
              <a:rPr lang="de-DE" sz="7200" dirty="0" err="1"/>
              <a:t>perspective</a:t>
            </a:r>
            <a:r>
              <a:rPr lang="de-DE" sz="7200" dirty="0"/>
              <a:t>: intensive </a:t>
            </a:r>
            <a:r>
              <a:rPr lang="de-DE" sz="7200" dirty="0" err="1"/>
              <a:t>farming</a:t>
            </a:r>
            <a:r>
              <a:rPr lang="de-DE" sz="7200" dirty="0"/>
              <a:t> </a:t>
            </a:r>
            <a:r>
              <a:rPr lang="de-DE" sz="7200" dirty="0" err="1"/>
              <a:t>systematically</a:t>
            </a:r>
            <a:r>
              <a:rPr lang="de-DE" sz="7200" dirty="0"/>
              <a:t> </a:t>
            </a:r>
            <a:r>
              <a:rPr lang="de-DE" sz="7200" dirty="0" err="1"/>
              <a:t>violates</a:t>
            </a:r>
            <a:r>
              <a:rPr lang="de-DE" sz="7200" dirty="0"/>
              <a:t> </a:t>
            </a:r>
            <a:r>
              <a:rPr lang="de-DE" sz="7200" dirty="0" err="1"/>
              <a:t>animal</a:t>
            </a:r>
            <a:r>
              <a:rPr lang="de-DE" sz="7200" dirty="0"/>
              <a:t> welfare (lack </a:t>
            </a:r>
            <a:r>
              <a:rPr lang="de-DE" sz="7200" dirty="0" err="1"/>
              <a:t>of</a:t>
            </a:r>
            <a:r>
              <a:rPr lang="de-DE" sz="7200" dirty="0"/>
              <a:t> </a:t>
            </a:r>
            <a:r>
              <a:rPr lang="de-DE" sz="7200" dirty="0" err="1"/>
              <a:t>space</a:t>
            </a:r>
            <a:r>
              <a:rPr lang="de-DE" sz="7200" dirty="0"/>
              <a:t>, behavioral </a:t>
            </a:r>
            <a:r>
              <a:rPr lang="de-DE" sz="7200" dirty="0" err="1"/>
              <a:t>disorders</a:t>
            </a:r>
            <a:r>
              <a:rPr lang="de-DE" sz="7200" dirty="0"/>
              <a:t>, </a:t>
            </a:r>
            <a:r>
              <a:rPr lang="de-DE" sz="7200" dirty="0" err="1"/>
              <a:t>mutilations</a:t>
            </a:r>
            <a:r>
              <a:rPr lang="de-DE" sz="7200" dirty="0"/>
              <a:t>).</a:t>
            </a:r>
          </a:p>
          <a:p>
            <a:pPr lvl="0">
              <a:lnSpc>
                <a:spcPct val="120000"/>
              </a:lnSpc>
            </a:pPr>
            <a:r>
              <a:rPr lang="de-DE" sz="7200" dirty="0"/>
              <a:t>Ethical </a:t>
            </a:r>
            <a:r>
              <a:rPr lang="de-DE" sz="7200" dirty="0" err="1"/>
              <a:t>consequence</a:t>
            </a:r>
            <a:r>
              <a:rPr lang="de-DE" sz="7200" dirty="0"/>
              <a:t>: </a:t>
            </a:r>
            <a:r>
              <a:rPr lang="de-DE" sz="7200" dirty="0" err="1"/>
              <a:t>reduction</a:t>
            </a:r>
            <a:r>
              <a:rPr lang="de-DE" sz="7200" dirty="0"/>
              <a:t> in </a:t>
            </a:r>
            <a:r>
              <a:rPr lang="de-DE" sz="7200" dirty="0" err="1"/>
              <a:t>the</a:t>
            </a:r>
            <a:r>
              <a:rPr lang="de-DE" sz="7200" dirty="0"/>
              <a:t> </a:t>
            </a:r>
            <a:r>
              <a:rPr lang="de-DE" sz="7200" dirty="0" err="1"/>
              <a:t>consumption</a:t>
            </a:r>
            <a:r>
              <a:rPr lang="de-DE" sz="7200" dirty="0"/>
              <a:t> </a:t>
            </a:r>
            <a:r>
              <a:rPr lang="de-DE" sz="7200" dirty="0" err="1"/>
              <a:t>of</a:t>
            </a:r>
            <a:r>
              <a:rPr lang="de-DE" sz="7200" dirty="0"/>
              <a:t> </a:t>
            </a:r>
            <a:r>
              <a:rPr lang="de-DE" sz="7200" dirty="0" err="1"/>
              <a:t>animal</a:t>
            </a:r>
            <a:r>
              <a:rPr lang="de-DE" sz="7200" dirty="0"/>
              <a:t> </a:t>
            </a:r>
            <a:r>
              <a:rPr lang="de-DE" sz="7200" dirty="0" err="1"/>
              <a:t>products</a:t>
            </a:r>
            <a:r>
              <a:rPr lang="de-DE" sz="7200" dirty="0"/>
              <a:t>, </a:t>
            </a:r>
            <a:r>
              <a:rPr lang="de-DE" sz="7200" dirty="0" err="1"/>
              <a:t>promotion</a:t>
            </a:r>
            <a:r>
              <a:rPr lang="de-DE" sz="7200" dirty="0"/>
              <a:t> </a:t>
            </a:r>
            <a:r>
              <a:rPr lang="de-DE" sz="7200" dirty="0" err="1"/>
              <a:t>of</a:t>
            </a:r>
            <a:r>
              <a:rPr lang="de-DE" sz="7200" dirty="0"/>
              <a:t> </a:t>
            </a:r>
            <a:r>
              <a:rPr lang="de-DE" sz="7200" dirty="0" err="1"/>
              <a:t>animal-appropriate</a:t>
            </a:r>
            <a:r>
              <a:rPr lang="de-DE" sz="7200" dirty="0"/>
              <a:t> </a:t>
            </a:r>
            <a:r>
              <a:rPr lang="de-DE" sz="7200" dirty="0" err="1"/>
              <a:t>husbandry</a:t>
            </a:r>
            <a:r>
              <a:rPr lang="de-DE" sz="7200" dirty="0"/>
              <a:t> </a:t>
            </a:r>
            <a:r>
              <a:rPr lang="de-DE" sz="7200" dirty="0" err="1"/>
              <a:t>systems</a:t>
            </a:r>
            <a:r>
              <a:rPr lang="de-DE" sz="7200" dirty="0"/>
              <a:t> </a:t>
            </a:r>
            <a:r>
              <a:rPr lang="de-DE" sz="7200" dirty="0" err="1"/>
              <a:t>or</a:t>
            </a:r>
            <a:r>
              <a:rPr lang="de-DE" sz="7200" dirty="0"/>
              <a:t> alternative </a:t>
            </a:r>
            <a:r>
              <a:rPr lang="de-DE" sz="7200" dirty="0" err="1"/>
              <a:t>protein</a:t>
            </a:r>
            <a:r>
              <a:rPr lang="de-DE" sz="7200" dirty="0"/>
              <a:t> </a:t>
            </a:r>
            <a:r>
              <a:rPr lang="de-DE" sz="7200" dirty="0" err="1"/>
              <a:t>sources</a:t>
            </a:r>
            <a:r>
              <a:rPr lang="de-DE" sz="7200" dirty="0"/>
              <a:t>.</a:t>
            </a:r>
          </a:p>
          <a:p>
            <a:endParaRPr lang="de-DE" dirty="0"/>
          </a:p>
        </p:txBody>
      </p:sp>
      <p:sp>
        <p:nvSpPr>
          <p:cNvPr id="5" name="Textplatzhalter 4">
            <a:extLst>
              <a:ext uri="{FF2B5EF4-FFF2-40B4-BE49-F238E27FC236}">
                <a16:creationId xmlns:a16="http://schemas.microsoft.com/office/drawing/2014/main" id="{7AD75A78-923B-4976-95C1-A478BDC6C4F3}"/>
              </a:ext>
            </a:extLst>
          </p:cNvPr>
          <p:cNvSpPr>
            <a:spLocks noGrp="1"/>
          </p:cNvSpPr>
          <p:nvPr>
            <p:ph type="body" sz="quarter" idx="3"/>
          </p:nvPr>
        </p:nvSpPr>
        <p:spPr>
          <a:xfrm>
            <a:off x="7008813" y="1505216"/>
            <a:ext cx="4960274" cy="541948"/>
          </a:xfrm>
        </p:spPr>
        <p:txBody>
          <a:bodyPr anchor="t"/>
          <a:lstStyle/>
          <a:p>
            <a:r>
              <a:rPr lang="de-DE" b="1" dirty="0"/>
              <a:t>Companion </a:t>
            </a:r>
            <a:r>
              <a:rPr lang="de-DE" b="1" dirty="0" err="1"/>
              <a:t>animals</a:t>
            </a:r>
            <a:r>
              <a:rPr lang="de-DE" b="1" dirty="0"/>
              <a:t> – </a:t>
            </a:r>
            <a:r>
              <a:rPr lang="de-DE" b="1" dirty="0" err="1"/>
              <a:t>the</a:t>
            </a:r>
            <a:r>
              <a:rPr lang="de-DE" b="1" dirty="0"/>
              <a:t> blind </a:t>
            </a:r>
            <a:r>
              <a:rPr lang="de-DE" b="1" dirty="0" err="1"/>
              <a:t>spot</a:t>
            </a:r>
            <a:r>
              <a:rPr lang="de-DE" b="1" dirty="0"/>
              <a:t>?</a:t>
            </a:r>
            <a:endParaRPr lang="de-DE" dirty="0"/>
          </a:p>
          <a:p>
            <a:endParaRPr lang="de-DE" dirty="0"/>
          </a:p>
        </p:txBody>
      </p:sp>
      <p:sp>
        <p:nvSpPr>
          <p:cNvPr id="6" name="Inhaltsplatzhalter 5">
            <a:extLst>
              <a:ext uri="{FF2B5EF4-FFF2-40B4-BE49-F238E27FC236}">
                <a16:creationId xmlns:a16="http://schemas.microsoft.com/office/drawing/2014/main" id="{DA6A85F5-7F6F-480D-937B-A3267DECA12D}"/>
              </a:ext>
            </a:extLst>
          </p:cNvPr>
          <p:cNvSpPr>
            <a:spLocks noGrp="1"/>
          </p:cNvSpPr>
          <p:nvPr>
            <p:ph sz="quarter" idx="4"/>
          </p:nvPr>
        </p:nvSpPr>
        <p:spPr>
          <a:xfrm>
            <a:off x="7008813" y="2204825"/>
            <a:ext cx="4572000" cy="3337560"/>
          </a:xfrm>
        </p:spPr>
        <p:txBody>
          <a:bodyPr>
            <a:normAutofit fontScale="25000" lnSpcReduction="20000"/>
          </a:bodyPr>
          <a:lstStyle/>
          <a:p>
            <a:pPr lvl="0"/>
            <a:r>
              <a:rPr lang="de-DE" sz="7200" dirty="0"/>
              <a:t>Feed requirements: global annual </a:t>
            </a:r>
            <a:r>
              <a:rPr lang="de-DE" sz="7200" dirty="0" err="1"/>
              <a:t>meat</a:t>
            </a:r>
            <a:r>
              <a:rPr lang="de-DE" sz="7200" dirty="0"/>
              <a:t>/</a:t>
            </a:r>
            <a:r>
              <a:rPr lang="de-DE" sz="7200" dirty="0" err="1"/>
              <a:t>feed</a:t>
            </a:r>
            <a:r>
              <a:rPr lang="de-DE" sz="7200" dirty="0"/>
              <a:t> </a:t>
            </a:r>
            <a:r>
              <a:rPr lang="de-DE" sz="7200" dirty="0" err="1"/>
              <a:t>consumption</a:t>
            </a:r>
            <a:r>
              <a:rPr lang="de-DE" sz="7200" dirty="0"/>
              <a:t> </a:t>
            </a:r>
            <a:r>
              <a:rPr lang="de-DE" sz="7200" dirty="0" err="1"/>
              <a:t>by</a:t>
            </a:r>
            <a:r>
              <a:rPr lang="de-DE" sz="7200" dirty="0"/>
              <a:t> </a:t>
            </a:r>
            <a:r>
              <a:rPr lang="de-DE" sz="7200" dirty="0" err="1"/>
              <a:t>dogs</a:t>
            </a:r>
            <a:r>
              <a:rPr lang="de-DE" sz="7200" dirty="0"/>
              <a:t> and </a:t>
            </a:r>
            <a:r>
              <a:rPr lang="de-DE" sz="7200" dirty="0" err="1"/>
              <a:t>cats</a:t>
            </a:r>
            <a:r>
              <a:rPr lang="de-DE" sz="7200" dirty="0"/>
              <a:t> (</a:t>
            </a:r>
            <a:r>
              <a:rPr lang="de-DE" sz="7200" dirty="0" err="1"/>
              <a:t>enormous</a:t>
            </a:r>
            <a:r>
              <a:rPr lang="de-DE" sz="7200" dirty="0"/>
              <a:t> CO₂ </a:t>
            </a:r>
            <a:r>
              <a:rPr lang="de-DE" sz="7200" dirty="0" err="1"/>
              <a:t>footprint</a:t>
            </a:r>
            <a:r>
              <a:rPr lang="de-DE" sz="7200" dirty="0"/>
              <a:t>).</a:t>
            </a:r>
          </a:p>
          <a:p>
            <a:pPr lvl="0"/>
            <a:r>
              <a:rPr lang="de-DE" sz="7200" dirty="0"/>
              <a:t>Resource </a:t>
            </a:r>
            <a:r>
              <a:rPr lang="de-DE" sz="7200" dirty="0" err="1"/>
              <a:t>consumption</a:t>
            </a:r>
            <a:r>
              <a:rPr lang="de-DE" sz="7200" dirty="0"/>
              <a:t>: </a:t>
            </a:r>
            <a:r>
              <a:rPr lang="de-DE" sz="7200" dirty="0" err="1"/>
              <a:t>toys</a:t>
            </a:r>
            <a:r>
              <a:rPr lang="de-DE" sz="7200" dirty="0"/>
              <a:t>, </a:t>
            </a:r>
            <a:r>
              <a:rPr lang="de-DE" sz="7200" dirty="0" err="1"/>
              <a:t>litter</a:t>
            </a:r>
            <a:r>
              <a:rPr lang="de-DE" sz="7200" dirty="0"/>
              <a:t>, </a:t>
            </a:r>
            <a:r>
              <a:rPr lang="de-DE" sz="7200" dirty="0" err="1"/>
              <a:t>medical</a:t>
            </a:r>
            <a:r>
              <a:rPr lang="de-DE" sz="7200" dirty="0"/>
              <a:t> </a:t>
            </a:r>
            <a:r>
              <a:rPr lang="de-DE" sz="7200" dirty="0" err="1"/>
              <a:t>products</a:t>
            </a:r>
            <a:r>
              <a:rPr lang="de-DE" sz="7200" dirty="0"/>
              <a:t>, </a:t>
            </a:r>
            <a:r>
              <a:rPr lang="de-DE" sz="7200" dirty="0" err="1"/>
              <a:t>plastic</a:t>
            </a:r>
            <a:r>
              <a:rPr lang="de-DE" sz="7200" dirty="0"/>
              <a:t> </a:t>
            </a:r>
            <a:r>
              <a:rPr lang="de-DE" sz="7200" dirty="0" err="1"/>
              <a:t>packaging</a:t>
            </a:r>
            <a:r>
              <a:rPr lang="de-DE" sz="7200" dirty="0"/>
              <a:t> (</a:t>
            </a:r>
            <a:r>
              <a:rPr lang="de-DE" sz="7200" dirty="0" err="1"/>
              <a:t>ecological</a:t>
            </a:r>
            <a:r>
              <a:rPr lang="de-DE" sz="7200" dirty="0"/>
              <a:t> </a:t>
            </a:r>
            <a:r>
              <a:rPr lang="de-DE" sz="7200" dirty="0" err="1"/>
              <a:t>consumption</a:t>
            </a:r>
            <a:r>
              <a:rPr lang="de-DE" sz="7200" dirty="0"/>
              <a:t> style).</a:t>
            </a:r>
          </a:p>
          <a:p>
            <a:pPr lvl="0"/>
            <a:r>
              <a:rPr lang="de-DE" sz="7200" dirty="0" err="1"/>
              <a:t>Exotic</a:t>
            </a:r>
            <a:r>
              <a:rPr lang="de-DE" sz="7200" dirty="0"/>
              <a:t> </a:t>
            </a:r>
            <a:r>
              <a:rPr lang="de-DE" sz="7200" dirty="0" err="1"/>
              <a:t>pet</a:t>
            </a:r>
            <a:r>
              <a:rPr lang="de-DE" sz="7200" dirty="0"/>
              <a:t> </a:t>
            </a:r>
            <a:r>
              <a:rPr lang="de-DE" sz="7200" dirty="0" err="1"/>
              <a:t>keeping</a:t>
            </a:r>
            <a:r>
              <a:rPr lang="de-DE" sz="7200" dirty="0"/>
              <a:t>: </a:t>
            </a:r>
            <a:r>
              <a:rPr lang="de-DE" sz="7200" dirty="0" err="1"/>
              <a:t>questionable</a:t>
            </a:r>
            <a:r>
              <a:rPr lang="de-DE" sz="7200" dirty="0"/>
              <a:t> </a:t>
            </a:r>
            <a:r>
              <a:rPr lang="de-DE" sz="7200" dirty="0" err="1"/>
              <a:t>husbandry</a:t>
            </a:r>
            <a:r>
              <a:rPr lang="de-DE" sz="7200" dirty="0"/>
              <a:t> </a:t>
            </a:r>
            <a:r>
              <a:rPr lang="de-DE" sz="7200" dirty="0" err="1"/>
              <a:t>for</a:t>
            </a:r>
            <a:r>
              <a:rPr lang="de-DE" sz="7200" dirty="0"/>
              <a:t> </a:t>
            </a:r>
            <a:r>
              <a:rPr lang="de-DE" sz="7200" dirty="0" err="1"/>
              <a:t>hobby</a:t>
            </a:r>
            <a:r>
              <a:rPr lang="de-DE" sz="7200" dirty="0"/>
              <a:t> </a:t>
            </a:r>
            <a:r>
              <a:rPr lang="de-DE" sz="7200" dirty="0" err="1"/>
              <a:t>reasons</a:t>
            </a:r>
            <a:r>
              <a:rPr lang="de-DE" sz="7200" dirty="0"/>
              <a:t> (</a:t>
            </a:r>
            <a:r>
              <a:rPr lang="de-DE" sz="7200" dirty="0" err="1"/>
              <a:t>snakes</a:t>
            </a:r>
            <a:r>
              <a:rPr lang="de-DE" sz="7200" dirty="0"/>
              <a:t>, </a:t>
            </a:r>
            <a:r>
              <a:rPr lang="de-DE" sz="7200" dirty="0" err="1"/>
              <a:t>monkeys</a:t>
            </a:r>
            <a:r>
              <a:rPr lang="de-DE" sz="7200" dirty="0"/>
              <a:t>, </a:t>
            </a:r>
            <a:r>
              <a:rPr lang="de-DE" sz="7200" dirty="0" err="1"/>
              <a:t>parrots</a:t>
            </a:r>
            <a:r>
              <a:rPr lang="de-DE" sz="7200" dirty="0"/>
              <a:t>, </a:t>
            </a:r>
            <a:r>
              <a:rPr lang="de-DE" sz="7200" dirty="0" err="1"/>
              <a:t>fish</a:t>
            </a:r>
            <a:r>
              <a:rPr lang="de-DE" sz="7200" dirty="0"/>
              <a:t>) – often </a:t>
            </a:r>
            <a:r>
              <a:rPr lang="de-DE" sz="7200" dirty="0" err="1"/>
              <a:t>involving</a:t>
            </a:r>
            <a:r>
              <a:rPr lang="de-DE" sz="7200" dirty="0"/>
              <a:t> wild </a:t>
            </a:r>
            <a:r>
              <a:rPr lang="de-DE" sz="7200" dirty="0" err="1"/>
              <a:t>capture</a:t>
            </a:r>
            <a:r>
              <a:rPr lang="de-DE" sz="7200" dirty="0"/>
              <a:t>, stress, and </a:t>
            </a:r>
            <a:r>
              <a:rPr lang="de-DE" sz="7200" dirty="0" err="1"/>
              <a:t>inadequate</a:t>
            </a:r>
            <a:r>
              <a:rPr lang="de-DE" sz="7200" dirty="0"/>
              <a:t> care.</a:t>
            </a:r>
          </a:p>
          <a:p>
            <a:pPr lvl="0"/>
            <a:r>
              <a:rPr lang="de-DE" sz="7200" dirty="0"/>
              <a:t>Companion </a:t>
            </a:r>
            <a:r>
              <a:rPr lang="de-DE" sz="7200" dirty="0" err="1"/>
              <a:t>animals</a:t>
            </a:r>
            <a:r>
              <a:rPr lang="de-DE" sz="7200" dirty="0"/>
              <a:t> </a:t>
            </a:r>
            <a:r>
              <a:rPr lang="de-DE" sz="7200" dirty="0" err="1"/>
              <a:t>can</a:t>
            </a:r>
            <a:r>
              <a:rPr lang="de-DE" sz="7200" dirty="0"/>
              <a:t> </a:t>
            </a:r>
            <a:r>
              <a:rPr lang="de-DE" sz="7200" dirty="0" err="1"/>
              <a:t>enrich</a:t>
            </a:r>
            <a:r>
              <a:rPr lang="de-DE" sz="7200" dirty="0"/>
              <a:t> </a:t>
            </a:r>
            <a:r>
              <a:rPr lang="de-DE" sz="7200" dirty="0" err="1"/>
              <a:t>life</a:t>
            </a:r>
            <a:r>
              <a:rPr lang="de-DE" sz="7200" dirty="0"/>
              <a:t> </a:t>
            </a:r>
            <a:r>
              <a:rPr lang="de-DE" sz="7200" dirty="0" err="1"/>
              <a:t>emotionally</a:t>
            </a:r>
            <a:r>
              <a:rPr lang="de-DE" sz="7200" dirty="0"/>
              <a:t>, but their </a:t>
            </a:r>
            <a:r>
              <a:rPr lang="de-DE" sz="7200" dirty="0" err="1"/>
              <a:t>keeping</a:t>
            </a:r>
            <a:r>
              <a:rPr lang="de-DE" sz="7200" dirty="0"/>
              <a:t> </a:t>
            </a:r>
            <a:r>
              <a:rPr lang="de-DE" sz="7200" dirty="0" err="1"/>
              <a:t>is</a:t>
            </a:r>
            <a:r>
              <a:rPr lang="de-DE" sz="7200" dirty="0"/>
              <a:t> not </a:t>
            </a:r>
            <a:r>
              <a:rPr lang="de-DE" sz="7200" dirty="0" err="1"/>
              <a:t>automatically</a:t>
            </a:r>
            <a:r>
              <a:rPr lang="de-DE" sz="7200" dirty="0"/>
              <a:t> ethical </a:t>
            </a:r>
            <a:r>
              <a:rPr lang="de-DE" sz="7200" dirty="0" err="1"/>
              <a:t>or</a:t>
            </a:r>
            <a:r>
              <a:rPr lang="de-DE" sz="7200" dirty="0"/>
              <a:t> </a:t>
            </a:r>
            <a:r>
              <a:rPr lang="de-DE" sz="7200" dirty="0" err="1"/>
              <a:t>ecologically</a:t>
            </a:r>
            <a:r>
              <a:rPr lang="de-DE" sz="7200" dirty="0"/>
              <a:t> </a:t>
            </a:r>
            <a:r>
              <a:rPr lang="de-DE" sz="7200" dirty="0" err="1"/>
              <a:t>sound</a:t>
            </a:r>
            <a:r>
              <a:rPr lang="de-DE" sz="7200" dirty="0"/>
              <a:t>.</a:t>
            </a:r>
          </a:p>
          <a:p>
            <a:endParaRPr lang="de-DE" dirty="0"/>
          </a:p>
        </p:txBody>
      </p:sp>
    </p:spTree>
    <p:extLst>
      <p:ext uri="{BB962C8B-B14F-4D97-AF65-F5344CB8AC3E}">
        <p14:creationId xmlns:p14="http://schemas.microsoft.com/office/powerpoint/2010/main" val="409025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E33712A-9E4E-4F3A-B114-24176A148D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2617" y="728079"/>
            <a:ext cx="7588044" cy="5058696"/>
          </a:xfrm>
          <a:prstGeom prst="rect">
            <a:avLst/>
          </a:prstGeom>
        </p:spPr>
      </p:pic>
      <p:sp>
        <p:nvSpPr>
          <p:cNvPr id="6" name="Rechteck 5">
            <a:extLst>
              <a:ext uri="{FF2B5EF4-FFF2-40B4-BE49-F238E27FC236}">
                <a16:creationId xmlns:a16="http://schemas.microsoft.com/office/drawing/2014/main" id="{84D14A32-7B1E-4800-B47B-D23D8234C847}"/>
              </a:ext>
            </a:extLst>
          </p:cNvPr>
          <p:cNvSpPr/>
          <p:nvPr/>
        </p:nvSpPr>
        <p:spPr>
          <a:xfrm>
            <a:off x="4462617" y="5417443"/>
            <a:ext cx="3558025" cy="369332"/>
          </a:xfrm>
          <a:prstGeom prst="rect">
            <a:avLst/>
          </a:prstGeom>
        </p:spPr>
        <p:txBody>
          <a:bodyPr wrap="none">
            <a:spAutoFit/>
          </a:bodyPr>
          <a:lstStyle/>
          <a:p>
            <a:r>
              <a:rPr lang="de-DE" dirty="0">
                <a:solidFill>
                  <a:schemeClr val="bg1"/>
                </a:solidFill>
              </a:rPr>
              <a:t>© Büttner/dpa/</a:t>
            </a:r>
            <a:r>
              <a:rPr lang="de-DE" dirty="0" err="1">
                <a:solidFill>
                  <a:schemeClr val="bg1"/>
                </a:solidFill>
              </a:rPr>
              <a:t>picture</a:t>
            </a:r>
            <a:r>
              <a:rPr lang="de-DE" dirty="0">
                <a:solidFill>
                  <a:schemeClr val="bg1"/>
                </a:solidFill>
              </a:rPr>
              <a:t> </a:t>
            </a:r>
            <a:r>
              <a:rPr lang="de-DE" dirty="0" err="1">
                <a:solidFill>
                  <a:schemeClr val="bg1"/>
                </a:solidFill>
              </a:rPr>
              <a:t>alliance</a:t>
            </a:r>
            <a:endParaRPr lang="de-DE" dirty="0">
              <a:solidFill>
                <a:schemeClr val="bg1"/>
              </a:solidFill>
            </a:endParaRPr>
          </a:p>
        </p:txBody>
      </p:sp>
      <p:sp>
        <p:nvSpPr>
          <p:cNvPr id="2" name="Rechteck 1">
            <a:extLst>
              <a:ext uri="{FF2B5EF4-FFF2-40B4-BE49-F238E27FC236}">
                <a16:creationId xmlns:a16="http://schemas.microsoft.com/office/drawing/2014/main" id="{3AF51316-4359-4953-997F-AC6A2F7D04E4}"/>
              </a:ext>
            </a:extLst>
          </p:cNvPr>
          <p:cNvSpPr/>
          <p:nvPr/>
        </p:nvSpPr>
        <p:spPr>
          <a:xfrm>
            <a:off x="497266" y="1616924"/>
            <a:ext cx="3747188" cy="2246769"/>
          </a:xfrm>
          <a:prstGeom prst="rect">
            <a:avLst/>
          </a:prstGeom>
        </p:spPr>
        <p:txBody>
          <a:bodyPr wrap="square">
            <a:spAutoFit/>
          </a:bodyPr>
          <a:lstStyle/>
          <a:p>
            <a:r>
              <a:rPr lang="de-DE" sz="2000" dirty="0"/>
              <a:t>Gestation </a:t>
            </a:r>
            <a:r>
              <a:rPr lang="de-DE" sz="2000" dirty="0" err="1"/>
              <a:t>crates</a:t>
            </a:r>
            <a:r>
              <a:rPr lang="de-DE" sz="2000" dirty="0"/>
              <a:t> </a:t>
            </a:r>
            <a:r>
              <a:rPr lang="en-US" sz="2000" dirty="0"/>
              <a:t>maximize control and space efficiency but have clear negative consequences for both welfare (behavioral and psychological suffering) and health (physical and physiological problems).</a:t>
            </a:r>
            <a:endParaRPr lang="de-DE" sz="2000" dirty="0"/>
          </a:p>
        </p:txBody>
      </p:sp>
    </p:spTree>
    <p:extLst>
      <p:ext uri="{BB962C8B-B14F-4D97-AF65-F5344CB8AC3E}">
        <p14:creationId xmlns:p14="http://schemas.microsoft.com/office/powerpoint/2010/main" val="2312519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33684A-7407-4E99-902A-8A5935DBCF63}"/>
              </a:ext>
            </a:extLst>
          </p:cNvPr>
          <p:cNvSpPr>
            <a:spLocks noGrp="1"/>
          </p:cNvSpPr>
          <p:nvPr>
            <p:ph type="title"/>
          </p:nvPr>
        </p:nvSpPr>
        <p:spPr/>
        <p:txBody>
          <a:bodyPr/>
          <a:lstStyle/>
          <a:p>
            <a:endParaRPr lang="de-DE"/>
          </a:p>
        </p:txBody>
      </p:sp>
      <p:sp>
        <p:nvSpPr>
          <p:cNvPr id="3" name="Textplatzhalter 2">
            <a:extLst>
              <a:ext uri="{FF2B5EF4-FFF2-40B4-BE49-F238E27FC236}">
                <a16:creationId xmlns:a16="http://schemas.microsoft.com/office/drawing/2014/main" id="{172738B7-F3C4-4A1A-9318-17AED5F009DF}"/>
              </a:ext>
            </a:extLst>
          </p:cNvPr>
          <p:cNvSpPr>
            <a:spLocks noGrp="1"/>
          </p:cNvSpPr>
          <p:nvPr>
            <p:ph type="body" idx="1"/>
          </p:nvPr>
        </p:nvSpPr>
        <p:spPr/>
        <p:txBody>
          <a:bodyPr/>
          <a:lstStyle/>
          <a:p>
            <a:endParaRPr lang="de-DE"/>
          </a:p>
        </p:txBody>
      </p:sp>
      <p:sp>
        <p:nvSpPr>
          <p:cNvPr id="5" name="Textplatzhalter 4">
            <a:extLst>
              <a:ext uri="{FF2B5EF4-FFF2-40B4-BE49-F238E27FC236}">
                <a16:creationId xmlns:a16="http://schemas.microsoft.com/office/drawing/2014/main" id="{C9FC2B5D-7636-4E10-8AC1-4F48DA5919D0}"/>
              </a:ext>
            </a:extLst>
          </p:cNvPr>
          <p:cNvSpPr>
            <a:spLocks noGrp="1"/>
          </p:cNvSpPr>
          <p:nvPr>
            <p:ph type="body" sz="quarter" idx="3"/>
          </p:nvPr>
        </p:nvSpPr>
        <p:spPr/>
        <p:txBody>
          <a:bodyPr/>
          <a:lstStyle/>
          <a:p>
            <a:endParaRPr lang="de-DE"/>
          </a:p>
        </p:txBody>
      </p:sp>
      <p:pic>
        <p:nvPicPr>
          <p:cNvPr id="8" name="Inhaltsplatzhalter 7">
            <a:extLst>
              <a:ext uri="{FF2B5EF4-FFF2-40B4-BE49-F238E27FC236}">
                <a16:creationId xmlns:a16="http://schemas.microsoft.com/office/drawing/2014/main" id="{11D8DF63-070D-4278-9BF4-75B03FB386DC}"/>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2007304" y="46196"/>
            <a:ext cx="8635982" cy="5934524"/>
          </a:xfrm>
        </p:spPr>
      </p:pic>
      <p:sp>
        <p:nvSpPr>
          <p:cNvPr id="4" name="Inhaltsplatzhalter 3">
            <a:extLst>
              <a:ext uri="{FF2B5EF4-FFF2-40B4-BE49-F238E27FC236}">
                <a16:creationId xmlns:a16="http://schemas.microsoft.com/office/drawing/2014/main" id="{32B6FBE6-5074-488A-9A5A-E7E337880DD1}"/>
              </a:ext>
            </a:extLst>
          </p:cNvPr>
          <p:cNvSpPr>
            <a:spLocks noGrp="1"/>
          </p:cNvSpPr>
          <p:nvPr>
            <p:ph sz="half" idx="2"/>
          </p:nvPr>
        </p:nvSpPr>
        <p:spPr>
          <a:xfrm>
            <a:off x="7746893" y="5777837"/>
            <a:ext cx="2896394" cy="297867"/>
          </a:xfrm>
        </p:spPr>
        <p:txBody>
          <a:bodyPr>
            <a:normAutofit/>
          </a:bodyPr>
          <a:lstStyle/>
          <a:p>
            <a:pPr marL="45720" indent="0">
              <a:buNone/>
            </a:pPr>
            <a:r>
              <a:rPr lang="de-DE" sz="1000" dirty="0"/>
              <a:t>https://pubmed.ncbi.nlm.nih.gov/35049838/</a:t>
            </a:r>
          </a:p>
        </p:txBody>
      </p:sp>
    </p:spTree>
    <p:extLst>
      <p:ext uri="{BB962C8B-B14F-4D97-AF65-F5344CB8AC3E}">
        <p14:creationId xmlns:p14="http://schemas.microsoft.com/office/powerpoint/2010/main" val="935678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11E2A2-248A-4B06-AD2E-77577CB6646F}"/>
              </a:ext>
            </a:extLst>
          </p:cNvPr>
          <p:cNvSpPr>
            <a:spLocks noGrp="1"/>
          </p:cNvSpPr>
          <p:nvPr>
            <p:ph type="title"/>
          </p:nvPr>
        </p:nvSpPr>
        <p:spPr>
          <a:xfrm>
            <a:off x="2208213" y="486696"/>
            <a:ext cx="9372600" cy="1018519"/>
          </a:xfrm>
        </p:spPr>
        <p:txBody>
          <a:bodyPr anchor="ctr">
            <a:normAutofit fontScale="90000"/>
          </a:bodyPr>
          <a:lstStyle/>
          <a:p>
            <a:r>
              <a:rPr lang="de-DE" b="1" dirty="0"/>
              <a:t>PH </a:t>
            </a:r>
            <a:r>
              <a:rPr lang="de-DE" b="1" dirty="0" err="1"/>
              <a:t>as</a:t>
            </a:r>
            <a:r>
              <a:rPr lang="de-DE" b="1" dirty="0"/>
              <a:t> an Ethical Project: What Does This Mean </a:t>
            </a:r>
            <a:r>
              <a:rPr lang="de-DE" b="1" dirty="0" err="1"/>
              <a:t>for</a:t>
            </a:r>
            <a:r>
              <a:rPr lang="de-DE" b="1" dirty="0"/>
              <a:t> Our Treatment </a:t>
            </a:r>
            <a:r>
              <a:rPr lang="de-DE" b="1" dirty="0" err="1"/>
              <a:t>of</a:t>
            </a:r>
            <a:r>
              <a:rPr lang="de-DE" b="1" dirty="0"/>
              <a:t> Animals?</a:t>
            </a:r>
            <a:endParaRPr lang="de-DE" dirty="0"/>
          </a:p>
        </p:txBody>
      </p:sp>
      <p:sp>
        <p:nvSpPr>
          <p:cNvPr id="3" name="Textplatzhalter 2">
            <a:extLst>
              <a:ext uri="{FF2B5EF4-FFF2-40B4-BE49-F238E27FC236}">
                <a16:creationId xmlns:a16="http://schemas.microsoft.com/office/drawing/2014/main" id="{1193A1DF-D311-42B5-BFC6-0F3E51D9E08A}"/>
              </a:ext>
            </a:extLst>
          </p:cNvPr>
          <p:cNvSpPr>
            <a:spLocks noGrp="1"/>
          </p:cNvSpPr>
          <p:nvPr>
            <p:ph type="body" idx="1"/>
          </p:nvPr>
        </p:nvSpPr>
        <p:spPr>
          <a:xfrm>
            <a:off x="2208213" y="1505216"/>
            <a:ext cx="4572000" cy="541948"/>
          </a:xfrm>
        </p:spPr>
        <p:txBody>
          <a:bodyPr anchor="t"/>
          <a:lstStyle/>
          <a:p>
            <a:r>
              <a:rPr lang="de-DE" b="1" dirty="0"/>
              <a:t>Farm </a:t>
            </a:r>
            <a:r>
              <a:rPr lang="de-DE" b="1" dirty="0" err="1"/>
              <a:t>animals</a:t>
            </a:r>
            <a:r>
              <a:rPr lang="de-DE" b="1" dirty="0"/>
              <a:t> and </a:t>
            </a:r>
            <a:r>
              <a:rPr lang="de-DE" b="1" dirty="0" err="1"/>
              <a:t>animal</a:t>
            </a:r>
            <a:r>
              <a:rPr lang="de-DE" b="1" dirty="0"/>
              <a:t> </a:t>
            </a:r>
            <a:r>
              <a:rPr lang="de-DE" b="1" dirty="0" err="1"/>
              <a:t>suffering</a:t>
            </a:r>
            <a:endParaRPr lang="de-DE" dirty="0"/>
          </a:p>
          <a:p>
            <a:endParaRPr lang="de-DE" dirty="0"/>
          </a:p>
        </p:txBody>
      </p:sp>
      <p:sp>
        <p:nvSpPr>
          <p:cNvPr id="4" name="Inhaltsplatzhalter 3">
            <a:extLst>
              <a:ext uri="{FF2B5EF4-FFF2-40B4-BE49-F238E27FC236}">
                <a16:creationId xmlns:a16="http://schemas.microsoft.com/office/drawing/2014/main" id="{B9F5BECA-BC4B-41CA-8420-105F3026F8AA}"/>
              </a:ext>
            </a:extLst>
          </p:cNvPr>
          <p:cNvSpPr>
            <a:spLocks noGrp="1"/>
          </p:cNvSpPr>
          <p:nvPr>
            <p:ph sz="half" idx="2"/>
          </p:nvPr>
        </p:nvSpPr>
        <p:spPr>
          <a:xfrm>
            <a:off x="2208213" y="2204825"/>
            <a:ext cx="4572000" cy="3337560"/>
          </a:xfrm>
        </p:spPr>
        <p:txBody>
          <a:bodyPr>
            <a:normAutofit fontScale="25000" lnSpcReduction="20000"/>
          </a:bodyPr>
          <a:lstStyle/>
          <a:p>
            <a:pPr lvl="0">
              <a:lnSpc>
                <a:spcPct val="120000"/>
              </a:lnSpc>
            </a:pPr>
            <a:r>
              <a:rPr lang="de-DE" sz="7200" dirty="0"/>
              <a:t>PH </a:t>
            </a:r>
            <a:r>
              <a:rPr lang="de-DE" sz="7200" dirty="0" err="1"/>
              <a:t>emphasizes</a:t>
            </a:r>
            <a:r>
              <a:rPr lang="de-DE" sz="7200" dirty="0"/>
              <a:t> </a:t>
            </a:r>
            <a:r>
              <a:rPr lang="de-DE" sz="7200" dirty="0" err="1"/>
              <a:t>the</a:t>
            </a:r>
            <a:r>
              <a:rPr lang="de-DE" sz="7200" dirty="0"/>
              <a:t> environmental </a:t>
            </a:r>
            <a:r>
              <a:rPr lang="de-DE" sz="7200" dirty="0" err="1"/>
              <a:t>damage</a:t>
            </a:r>
            <a:r>
              <a:rPr lang="de-DE" sz="7200" dirty="0"/>
              <a:t> </a:t>
            </a:r>
            <a:r>
              <a:rPr lang="de-DE" sz="7200" dirty="0" err="1"/>
              <a:t>caused</a:t>
            </a:r>
            <a:r>
              <a:rPr lang="de-DE" sz="7200" dirty="0"/>
              <a:t> </a:t>
            </a:r>
            <a:r>
              <a:rPr lang="de-DE" sz="7200" dirty="0" err="1"/>
              <a:t>by</a:t>
            </a:r>
            <a:r>
              <a:rPr lang="de-DE" sz="7200" dirty="0"/>
              <a:t> </a:t>
            </a:r>
            <a:r>
              <a:rPr lang="de-DE" sz="7200" dirty="0" err="1"/>
              <a:t>industrial</a:t>
            </a:r>
            <a:r>
              <a:rPr lang="de-DE" sz="7200" dirty="0"/>
              <a:t> </a:t>
            </a:r>
            <a:r>
              <a:rPr lang="de-DE" sz="7200" dirty="0" err="1"/>
              <a:t>animal</a:t>
            </a:r>
            <a:r>
              <a:rPr lang="de-DE" sz="7200" dirty="0"/>
              <a:t> </a:t>
            </a:r>
            <a:r>
              <a:rPr lang="de-DE" sz="7200" dirty="0" err="1"/>
              <a:t>farming</a:t>
            </a:r>
            <a:r>
              <a:rPr lang="de-DE" sz="7200" dirty="0"/>
              <a:t> (</a:t>
            </a:r>
            <a:r>
              <a:rPr lang="de-DE" sz="7200" dirty="0" err="1"/>
              <a:t>emissions</a:t>
            </a:r>
            <a:r>
              <a:rPr lang="de-DE" sz="7200" dirty="0"/>
              <a:t>, water </a:t>
            </a:r>
            <a:r>
              <a:rPr lang="de-DE" sz="7200" dirty="0" err="1"/>
              <a:t>use</a:t>
            </a:r>
            <a:r>
              <a:rPr lang="de-DE" sz="7200" dirty="0"/>
              <a:t>, </a:t>
            </a:r>
            <a:r>
              <a:rPr lang="de-DE" sz="7200" dirty="0" err="1"/>
              <a:t>antibiotic</a:t>
            </a:r>
            <a:r>
              <a:rPr lang="de-DE" sz="7200" dirty="0"/>
              <a:t> </a:t>
            </a:r>
            <a:r>
              <a:rPr lang="de-DE" sz="7200" dirty="0" err="1"/>
              <a:t>consumption</a:t>
            </a:r>
            <a:r>
              <a:rPr lang="de-DE" sz="7200" dirty="0"/>
              <a:t>).</a:t>
            </a:r>
          </a:p>
          <a:p>
            <a:pPr lvl="0">
              <a:lnSpc>
                <a:spcPct val="120000"/>
              </a:lnSpc>
            </a:pPr>
            <a:r>
              <a:rPr lang="de-DE" sz="7200" dirty="0"/>
              <a:t>From an </a:t>
            </a:r>
            <a:r>
              <a:rPr lang="de-DE" sz="7200" dirty="0" err="1"/>
              <a:t>animal</a:t>
            </a:r>
            <a:r>
              <a:rPr lang="de-DE" sz="7200" dirty="0"/>
              <a:t> ethics </a:t>
            </a:r>
            <a:r>
              <a:rPr lang="de-DE" sz="7200" dirty="0" err="1"/>
              <a:t>perspective</a:t>
            </a:r>
            <a:r>
              <a:rPr lang="de-DE" sz="7200" dirty="0"/>
              <a:t>: intensive </a:t>
            </a:r>
            <a:r>
              <a:rPr lang="de-DE" sz="7200" dirty="0" err="1"/>
              <a:t>farming</a:t>
            </a:r>
            <a:r>
              <a:rPr lang="de-DE" sz="7200" dirty="0"/>
              <a:t> </a:t>
            </a:r>
            <a:r>
              <a:rPr lang="de-DE" sz="7200" dirty="0" err="1"/>
              <a:t>systematically</a:t>
            </a:r>
            <a:r>
              <a:rPr lang="de-DE" sz="7200" dirty="0"/>
              <a:t> </a:t>
            </a:r>
            <a:r>
              <a:rPr lang="de-DE" sz="7200" dirty="0" err="1"/>
              <a:t>violates</a:t>
            </a:r>
            <a:r>
              <a:rPr lang="de-DE" sz="7200" dirty="0"/>
              <a:t> </a:t>
            </a:r>
            <a:r>
              <a:rPr lang="de-DE" sz="7200" dirty="0" err="1"/>
              <a:t>animal</a:t>
            </a:r>
            <a:r>
              <a:rPr lang="de-DE" sz="7200" dirty="0"/>
              <a:t> welfare (lack </a:t>
            </a:r>
            <a:r>
              <a:rPr lang="de-DE" sz="7200" dirty="0" err="1"/>
              <a:t>of</a:t>
            </a:r>
            <a:r>
              <a:rPr lang="de-DE" sz="7200" dirty="0"/>
              <a:t> </a:t>
            </a:r>
            <a:r>
              <a:rPr lang="de-DE" sz="7200" dirty="0" err="1"/>
              <a:t>space</a:t>
            </a:r>
            <a:r>
              <a:rPr lang="de-DE" sz="7200" dirty="0"/>
              <a:t>, behavioral </a:t>
            </a:r>
            <a:r>
              <a:rPr lang="de-DE" sz="7200" dirty="0" err="1"/>
              <a:t>disorders</a:t>
            </a:r>
            <a:r>
              <a:rPr lang="de-DE" sz="7200" dirty="0"/>
              <a:t>, </a:t>
            </a:r>
            <a:r>
              <a:rPr lang="de-DE" sz="7200" dirty="0" err="1"/>
              <a:t>mutilations</a:t>
            </a:r>
            <a:r>
              <a:rPr lang="de-DE" sz="7200" dirty="0"/>
              <a:t>).</a:t>
            </a:r>
          </a:p>
          <a:p>
            <a:pPr lvl="0">
              <a:lnSpc>
                <a:spcPct val="120000"/>
              </a:lnSpc>
            </a:pPr>
            <a:r>
              <a:rPr lang="de-DE" sz="7200" dirty="0"/>
              <a:t>Ethical </a:t>
            </a:r>
            <a:r>
              <a:rPr lang="de-DE" sz="7200" dirty="0" err="1"/>
              <a:t>consequence</a:t>
            </a:r>
            <a:r>
              <a:rPr lang="de-DE" sz="7200" dirty="0"/>
              <a:t>: </a:t>
            </a:r>
            <a:r>
              <a:rPr lang="de-DE" sz="7200" dirty="0" err="1"/>
              <a:t>reduction</a:t>
            </a:r>
            <a:r>
              <a:rPr lang="de-DE" sz="7200" dirty="0"/>
              <a:t> in </a:t>
            </a:r>
            <a:r>
              <a:rPr lang="de-DE" sz="7200" dirty="0" err="1"/>
              <a:t>the</a:t>
            </a:r>
            <a:r>
              <a:rPr lang="de-DE" sz="7200" dirty="0"/>
              <a:t> </a:t>
            </a:r>
            <a:r>
              <a:rPr lang="de-DE" sz="7200" dirty="0" err="1"/>
              <a:t>consumption</a:t>
            </a:r>
            <a:r>
              <a:rPr lang="de-DE" sz="7200" dirty="0"/>
              <a:t> </a:t>
            </a:r>
            <a:r>
              <a:rPr lang="de-DE" sz="7200" dirty="0" err="1"/>
              <a:t>of</a:t>
            </a:r>
            <a:r>
              <a:rPr lang="de-DE" sz="7200" dirty="0"/>
              <a:t> </a:t>
            </a:r>
            <a:r>
              <a:rPr lang="de-DE" sz="7200" dirty="0" err="1"/>
              <a:t>animal</a:t>
            </a:r>
            <a:r>
              <a:rPr lang="de-DE" sz="7200" dirty="0"/>
              <a:t> </a:t>
            </a:r>
            <a:r>
              <a:rPr lang="de-DE" sz="7200" dirty="0" err="1"/>
              <a:t>products</a:t>
            </a:r>
            <a:r>
              <a:rPr lang="de-DE" sz="7200" dirty="0"/>
              <a:t>, </a:t>
            </a:r>
            <a:r>
              <a:rPr lang="de-DE" sz="7200" dirty="0" err="1"/>
              <a:t>promotion</a:t>
            </a:r>
            <a:r>
              <a:rPr lang="de-DE" sz="7200" dirty="0"/>
              <a:t> </a:t>
            </a:r>
            <a:r>
              <a:rPr lang="de-DE" sz="7200" dirty="0" err="1"/>
              <a:t>of</a:t>
            </a:r>
            <a:r>
              <a:rPr lang="de-DE" sz="7200" dirty="0"/>
              <a:t> </a:t>
            </a:r>
            <a:r>
              <a:rPr lang="de-DE" sz="7200" dirty="0" err="1"/>
              <a:t>animal-appropriate</a:t>
            </a:r>
            <a:r>
              <a:rPr lang="de-DE" sz="7200" dirty="0"/>
              <a:t> </a:t>
            </a:r>
            <a:r>
              <a:rPr lang="de-DE" sz="7200" dirty="0" err="1"/>
              <a:t>husbandry</a:t>
            </a:r>
            <a:r>
              <a:rPr lang="de-DE" sz="7200" dirty="0"/>
              <a:t> </a:t>
            </a:r>
            <a:r>
              <a:rPr lang="de-DE" sz="7200" dirty="0" err="1"/>
              <a:t>systems</a:t>
            </a:r>
            <a:r>
              <a:rPr lang="de-DE" sz="7200" dirty="0"/>
              <a:t> </a:t>
            </a:r>
            <a:r>
              <a:rPr lang="de-DE" sz="7200" dirty="0" err="1"/>
              <a:t>or</a:t>
            </a:r>
            <a:r>
              <a:rPr lang="de-DE" sz="7200" dirty="0"/>
              <a:t> alternative </a:t>
            </a:r>
            <a:r>
              <a:rPr lang="de-DE" sz="7200" dirty="0" err="1"/>
              <a:t>protein</a:t>
            </a:r>
            <a:r>
              <a:rPr lang="de-DE" sz="7200" dirty="0"/>
              <a:t> </a:t>
            </a:r>
            <a:r>
              <a:rPr lang="de-DE" sz="7200" dirty="0" err="1"/>
              <a:t>sources</a:t>
            </a:r>
            <a:r>
              <a:rPr lang="de-DE" sz="7200" dirty="0"/>
              <a:t>.</a:t>
            </a:r>
          </a:p>
          <a:p>
            <a:endParaRPr lang="de-DE" dirty="0"/>
          </a:p>
        </p:txBody>
      </p:sp>
      <p:sp>
        <p:nvSpPr>
          <p:cNvPr id="5" name="Textplatzhalter 4">
            <a:extLst>
              <a:ext uri="{FF2B5EF4-FFF2-40B4-BE49-F238E27FC236}">
                <a16:creationId xmlns:a16="http://schemas.microsoft.com/office/drawing/2014/main" id="{7AD75A78-923B-4976-95C1-A478BDC6C4F3}"/>
              </a:ext>
            </a:extLst>
          </p:cNvPr>
          <p:cNvSpPr>
            <a:spLocks noGrp="1"/>
          </p:cNvSpPr>
          <p:nvPr>
            <p:ph type="body" sz="quarter" idx="3"/>
          </p:nvPr>
        </p:nvSpPr>
        <p:spPr>
          <a:xfrm>
            <a:off x="7008813" y="1505216"/>
            <a:ext cx="4960274" cy="541948"/>
          </a:xfrm>
        </p:spPr>
        <p:txBody>
          <a:bodyPr anchor="t"/>
          <a:lstStyle/>
          <a:p>
            <a:r>
              <a:rPr lang="de-DE" b="1" dirty="0"/>
              <a:t>Companion </a:t>
            </a:r>
            <a:r>
              <a:rPr lang="de-DE" b="1" dirty="0" err="1"/>
              <a:t>animals</a:t>
            </a:r>
            <a:r>
              <a:rPr lang="de-DE" b="1" dirty="0"/>
              <a:t> – </a:t>
            </a:r>
            <a:r>
              <a:rPr lang="de-DE" b="1" dirty="0" err="1"/>
              <a:t>the</a:t>
            </a:r>
            <a:r>
              <a:rPr lang="de-DE" b="1" dirty="0"/>
              <a:t> blind </a:t>
            </a:r>
            <a:r>
              <a:rPr lang="de-DE" b="1" dirty="0" err="1"/>
              <a:t>spot</a:t>
            </a:r>
            <a:r>
              <a:rPr lang="de-DE" b="1" dirty="0"/>
              <a:t>?</a:t>
            </a:r>
            <a:endParaRPr lang="de-DE" dirty="0"/>
          </a:p>
          <a:p>
            <a:endParaRPr lang="de-DE" dirty="0"/>
          </a:p>
        </p:txBody>
      </p:sp>
      <p:sp>
        <p:nvSpPr>
          <p:cNvPr id="6" name="Inhaltsplatzhalter 5">
            <a:extLst>
              <a:ext uri="{FF2B5EF4-FFF2-40B4-BE49-F238E27FC236}">
                <a16:creationId xmlns:a16="http://schemas.microsoft.com/office/drawing/2014/main" id="{DA6A85F5-7F6F-480D-937B-A3267DECA12D}"/>
              </a:ext>
            </a:extLst>
          </p:cNvPr>
          <p:cNvSpPr>
            <a:spLocks noGrp="1"/>
          </p:cNvSpPr>
          <p:nvPr>
            <p:ph sz="quarter" idx="4"/>
          </p:nvPr>
        </p:nvSpPr>
        <p:spPr>
          <a:xfrm>
            <a:off x="7008813" y="2204825"/>
            <a:ext cx="4572000" cy="3337560"/>
          </a:xfrm>
        </p:spPr>
        <p:txBody>
          <a:bodyPr>
            <a:normAutofit fontScale="25000" lnSpcReduction="20000"/>
          </a:bodyPr>
          <a:lstStyle/>
          <a:p>
            <a:pPr lvl="0"/>
            <a:r>
              <a:rPr lang="de-DE" sz="7200" dirty="0"/>
              <a:t>Feed requirements: global annual </a:t>
            </a:r>
            <a:r>
              <a:rPr lang="de-DE" sz="7200" dirty="0" err="1"/>
              <a:t>meat</a:t>
            </a:r>
            <a:r>
              <a:rPr lang="de-DE" sz="7200" dirty="0"/>
              <a:t>/</a:t>
            </a:r>
            <a:r>
              <a:rPr lang="de-DE" sz="7200" dirty="0" err="1"/>
              <a:t>feed</a:t>
            </a:r>
            <a:r>
              <a:rPr lang="de-DE" sz="7200" dirty="0"/>
              <a:t> </a:t>
            </a:r>
            <a:r>
              <a:rPr lang="de-DE" sz="7200" dirty="0" err="1"/>
              <a:t>consumption</a:t>
            </a:r>
            <a:r>
              <a:rPr lang="de-DE" sz="7200" dirty="0"/>
              <a:t> </a:t>
            </a:r>
            <a:r>
              <a:rPr lang="de-DE" sz="7200" dirty="0" err="1"/>
              <a:t>by</a:t>
            </a:r>
            <a:r>
              <a:rPr lang="de-DE" sz="7200" dirty="0"/>
              <a:t> </a:t>
            </a:r>
            <a:r>
              <a:rPr lang="de-DE" sz="7200" dirty="0" err="1"/>
              <a:t>dogs</a:t>
            </a:r>
            <a:r>
              <a:rPr lang="de-DE" sz="7200" dirty="0"/>
              <a:t> and </a:t>
            </a:r>
            <a:r>
              <a:rPr lang="de-DE" sz="7200" dirty="0" err="1"/>
              <a:t>cats</a:t>
            </a:r>
            <a:r>
              <a:rPr lang="de-DE" sz="7200" dirty="0"/>
              <a:t> (</a:t>
            </a:r>
            <a:r>
              <a:rPr lang="de-DE" sz="7200" dirty="0" err="1"/>
              <a:t>enormous</a:t>
            </a:r>
            <a:r>
              <a:rPr lang="de-DE" sz="7200" dirty="0"/>
              <a:t> CO₂ </a:t>
            </a:r>
            <a:r>
              <a:rPr lang="de-DE" sz="7200" dirty="0" err="1"/>
              <a:t>footprint</a:t>
            </a:r>
            <a:r>
              <a:rPr lang="de-DE" sz="7200" dirty="0"/>
              <a:t>).</a:t>
            </a:r>
          </a:p>
          <a:p>
            <a:pPr lvl="0"/>
            <a:r>
              <a:rPr lang="de-DE" sz="7200" dirty="0"/>
              <a:t>Resource </a:t>
            </a:r>
            <a:r>
              <a:rPr lang="de-DE" sz="7200" dirty="0" err="1"/>
              <a:t>consumption</a:t>
            </a:r>
            <a:r>
              <a:rPr lang="de-DE" sz="7200" dirty="0"/>
              <a:t>: </a:t>
            </a:r>
            <a:r>
              <a:rPr lang="de-DE" sz="7200" dirty="0" err="1"/>
              <a:t>toys</a:t>
            </a:r>
            <a:r>
              <a:rPr lang="de-DE" sz="7200" dirty="0"/>
              <a:t>, </a:t>
            </a:r>
            <a:r>
              <a:rPr lang="de-DE" sz="7200" dirty="0" err="1"/>
              <a:t>litter</a:t>
            </a:r>
            <a:r>
              <a:rPr lang="de-DE" sz="7200" dirty="0"/>
              <a:t>, </a:t>
            </a:r>
            <a:r>
              <a:rPr lang="de-DE" sz="7200" dirty="0" err="1"/>
              <a:t>medical</a:t>
            </a:r>
            <a:r>
              <a:rPr lang="de-DE" sz="7200" dirty="0"/>
              <a:t> </a:t>
            </a:r>
            <a:r>
              <a:rPr lang="de-DE" sz="7200" dirty="0" err="1"/>
              <a:t>products</a:t>
            </a:r>
            <a:r>
              <a:rPr lang="de-DE" sz="7200" dirty="0"/>
              <a:t>, </a:t>
            </a:r>
            <a:r>
              <a:rPr lang="de-DE" sz="7200" dirty="0" err="1"/>
              <a:t>plastic</a:t>
            </a:r>
            <a:r>
              <a:rPr lang="de-DE" sz="7200" dirty="0"/>
              <a:t> </a:t>
            </a:r>
            <a:r>
              <a:rPr lang="de-DE" sz="7200" dirty="0" err="1"/>
              <a:t>packaging</a:t>
            </a:r>
            <a:r>
              <a:rPr lang="de-DE" sz="7200" dirty="0"/>
              <a:t> (</a:t>
            </a:r>
            <a:r>
              <a:rPr lang="de-DE" sz="7200" dirty="0" err="1"/>
              <a:t>ecological</a:t>
            </a:r>
            <a:r>
              <a:rPr lang="de-DE" sz="7200" dirty="0"/>
              <a:t> </a:t>
            </a:r>
            <a:r>
              <a:rPr lang="de-DE" sz="7200" dirty="0" err="1"/>
              <a:t>consumption</a:t>
            </a:r>
            <a:r>
              <a:rPr lang="de-DE" sz="7200" dirty="0"/>
              <a:t> style).</a:t>
            </a:r>
          </a:p>
          <a:p>
            <a:pPr lvl="0"/>
            <a:r>
              <a:rPr lang="de-DE" sz="7200" dirty="0" err="1"/>
              <a:t>Exotic</a:t>
            </a:r>
            <a:r>
              <a:rPr lang="de-DE" sz="7200" dirty="0"/>
              <a:t> </a:t>
            </a:r>
            <a:r>
              <a:rPr lang="de-DE" sz="7200" dirty="0" err="1"/>
              <a:t>pet</a:t>
            </a:r>
            <a:r>
              <a:rPr lang="de-DE" sz="7200" dirty="0"/>
              <a:t> </a:t>
            </a:r>
            <a:r>
              <a:rPr lang="de-DE" sz="7200" dirty="0" err="1"/>
              <a:t>keeping</a:t>
            </a:r>
            <a:r>
              <a:rPr lang="de-DE" sz="7200" dirty="0"/>
              <a:t>: </a:t>
            </a:r>
            <a:r>
              <a:rPr lang="de-DE" sz="7200" dirty="0" err="1"/>
              <a:t>questionable</a:t>
            </a:r>
            <a:r>
              <a:rPr lang="de-DE" sz="7200" dirty="0"/>
              <a:t> </a:t>
            </a:r>
            <a:r>
              <a:rPr lang="de-DE" sz="7200" dirty="0" err="1"/>
              <a:t>husbandry</a:t>
            </a:r>
            <a:r>
              <a:rPr lang="de-DE" sz="7200" dirty="0"/>
              <a:t> </a:t>
            </a:r>
            <a:r>
              <a:rPr lang="de-DE" sz="7200" dirty="0" err="1"/>
              <a:t>for</a:t>
            </a:r>
            <a:r>
              <a:rPr lang="de-DE" sz="7200" dirty="0"/>
              <a:t> </a:t>
            </a:r>
            <a:r>
              <a:rPr lang="de-DE" sz="7200" dirty="0" err="1"/>
              <a:t>hobby</a:t>
            </a:r>
            <a:r>
              <a:rPr lang="de-DE" sz="7200" dirty="0"/>
              <a:t> </a:t>
            </a:r>
            <a:r>
              <a:rPr lang="de-DE" sz="7200" dirty="0" err="1"/>
              <a:t>reasons</a:t>
            </a:r>
            <a:r>
              <a:rPr lang="de-DE" sz="7200" dirty="0"/>
              <a:t> (</a:t>
            </a:r>
            <a:r>
              <a:rPr lang="de-DE" sz="7200" dirty="0" err="1"/>
              <a:t>snakes</a:t>
            </a:r>
            <a:r>
              <a:rPr lang="de-DE" sz="7200" dirty="0"/>
              <a:t>, </a:t>
            </a:r>
            <a:r>
              <a:rPr lang="de-DE" sz="7200" dirty="0" err="1"/>
              <a:t>monkeys</a:t>
            </a:r>
            <a:r>
              <a:rPr lang="de-DE" sz="7200" dirty="0"/>
              <a:t>, </a:t>
            </a:r>
            <a:r>
              <a:rPr lang="de-DE" sz="7200" dirty="0" err="1"/>
              <a:t>parrots</a:t>
            </a:r>
            <a:r>
              <a:rPr lang="de-DE" sz="7200" dirty="0"/>
              <a:t>, </a:t>
            </a:r>
            <a:r>
              <a:rPr lang="de-DE" sz="7200" dirty="0" err="1"/>
              <a:t>fish</a:t>
            </a:r>
            <a:r>
              <a:rPr lang="de-DE" sz="7200" dirty="0"/>
              <a:t>) – often </a:t>
            </a:r>
            <a:r>
              <a:rPr lang="de-DE" sz="7200" dirty="0" err="1"/>
              <a:t>involving</a:t>
            </a:r>
            <a:r>
              <a:rPr lang="de-DE" sz="7200" dirty="0"/>
              <a:t> wild </a:t>
            </a:r>
            <a:r>
              <a:rPr lang="de-DE" sz="7200" dirty="0" err="1"/>
              <a:t>capture</a:t>
            </a:r>
            <a:r>
              <a:rPr lang="de-DE" sz="7200" dirty="0"/>
              <a:t>, stress, and </a:t>
            </a:r>
            <a:r>
              <a:rPr lang="de-DE" sz="7200" dirty="0" err="1"/>
              <a:t>inadequate</a:t>
            </a:r>
            <a:r>
              <a:rPr lang="de-DE" sz="7200" dirty="0"/>
              <a:t> care.</a:t>
            </a:r>
          </a:p>
          <a:p>
            <a:pPr lvl="0"/>
            <a:r>
              <a:rPr lang="de-DE" sz="7200" dirty="0"/>
              <a:t>Companion </a:t>
            </a:r>
            <a:r>
              <a:rPr lang="de-DE" sz="7200" dirty="0" err="1"/>
              <a:t>animals</a:t>
            </a:r>
            <a:r>
              <a:rPr lang="de-DE" sz="7200" dirty="0"/>
              <a:t> </a:t>
            </a:r>
            <a:r>
              <a:rPr lang="de-DE" sz="7200" dirty="0" err="1"/>
              <a:t>can</a:t>
            </a:r>
            <a:r>
              <a:rPr lang="de-DE" sz="7200" dirty="0"/>
              <a:t> </a:t>
            </a:r>
            <a:r>
              <a:rPr lang="de-DE" sz="7200" dirty="0" err="1"/>
              <a:t>enrich</a:t>
            </a:r>
            <a:r>
              <a:rPr lang="de-DE" sz="7200" dirty="0"/>
              <a:t> </a:t>
            </a:r>
            <a:r>
              <a:rPr lang="de-DE" sz="7200" dirty="0" err="1"/>
              <a:t>life</a:t>
            </a:r>
            <a:r>
              <a:rPr lang="de-DE" sz="7200" dirty="0"/>
              <a:t> </a:t>
            </a:r>
            <a:r>
              <a:rPr lang="de-DE" sz="7200" dirty="0" err="1"/>
              <a:t>emotionally</a:t>
            </a:r>
            <a:r>
              <a:rPr lang="de-DE" sz="7200" dirty="0"/>
              <a:t>, but their </a:t>
            </a:r>
            <a:r>
              <a:rPr lang="de-DE" sz="7200" dirty="0" err="1"/>
              <a:t>keeping</a:t>
            </a:r>
            <a:r>
              <a:rPr lang="de-DE" sz="7200" dirty="0"/>
              <a:t> </a:t>
            </a:r>
            <a:r>
              <a:rPr lang="de-DE" sz="7200" dirty="0" err="1"/>
              <a:t>is</a:t>
            </a:r>
            <a:r>
              <a:rPr lang="de-DE" sz="7200" dirty="0"/>
              <a:t> not </a:t>
            </a:r>
            <a:r>
              <a:rPr lang="de-DE" sz="7200" dirty="0" err="1"/>
              <a:t>automatically</a:t>
            </a:r>
            <a:r>
              <a:rPr lang="de-DE" sz="7200" dirty="0"/>
              <a:t> ethical </a:t>
            </a:r>
            <a:r>
              <a:rPr lang="de-DE" sz="7200" dirty="0" err="1"/>
              <a:t>or</a:t>
            </a:r>
            <a:r>
              <a:rPr lang="de-DE" sz="7200" dirty="0"/>
              <a:t> </a:t>
            </a:r>
            <a:r>
              <a:rPr lang="de-DE" sz="7200" dirty="0" err="1"/>
              <a:t>ecologically</a:t>
            </a:r>
            <a:r>
              <a:rPr lang="de-DE" sz="7200" dirty="0"/>
              <a:t> </a:t>
            </a:r>
            <a:r>
              <a:rPr lang="de-DE" sz="7200" dirty="0" err="1"/>
              <a:t>sound</a:t>
            </a:r>
            <a:r>
              <a:rPr lang="de-DE" sz="7200" dirty="0"/>
              <a:t>.</a:t>
            </a:r>
          </a:p>
          <a:p>
            <a:endParaRPr lang="de-DE" dirty="0"/>
          </a:p>
        </p:txBody>
      </p:sp>
    </p:spTree>
    <p:extLst>
      <p:ext uri="{BB962C8B-B14F-4D97-AF65-F5344CB8AC3E}">
        <p14:creationId xmlns:p14="http://schemas.microsoft.com/office/powerpoint/2010/main" val="2818642372"/>
      </p:ext>
    </p:extLst>
  </p:cSld>
  <p:clrMapOvr>
    <a:masterClrMapping/>
  </p:clrMapOvr>
</p:sld>
</file>

<file path=ppt/theme/theme1.xml><?xml version="1.0" encoding="utf-8"?>
<a:theme xmlns:a="http://schemas.openxmlformats.org/drawingml/2006/main" name="Spielende Kinder 16: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271_TF03461883_TF03461883.potx" id="{B3D269FE-61F8-4DE3-9739-A711B536D887}" vid="{C91B945F-4FA4-49A2-ACF4-FAA502CDF003}"/>
    </a:ext>
  </a:extLst>
</a:theme>
</file>

<file path=ppt/theme/theme2.xml><?xml version="1.0" encoding="utf-8"?>
<a:theme xmlns:a="http://schemas.openxmlformats.org/drawingml/2006/main" name="Office-Design">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Bildungspräsentation „Spielende Kinder“ (Grafiken im Cartoonstil, Breitbild)</Template>
  <TotalTime>0</TotalTime>
  <Words>3800</Words>
  <Application>Microsoft Office PowerPoint</Application>
  <PresentationFormat>Breitbild</PresentationFormat>
  <Paragraphs>239</Paragraphs>
  <Slides>23</Slides>
  <Notes>21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23</vt:i4>
      </vt:variant>
    </vt:vector>
  </HeadingPairs>
  <TitlesOfParts>
    <vt:vector size="29" baseType="lpstr">
      <vt:lpstr>Arial</vt:lpstr>
      <vt:lpstr>Calibri</vt:lpstr>
      <vt:lpstr>Euphemia</vt:lpstr>
      <vt:lpstr>Symbol</vt:lpstr>
      <vt:lpstr>Wingdings</vt:lpstr>
      <vt:lpstr>Spielende Kinder 16:9</vt:lpstr>
      <vt:lpstr>Animal Welfare &amp; Planetary Health</vt:lpstr>
      <vt:lpstr>You may use the slides under the following Creative Commons license:</vt:lpstr>
      <vt:lpstr>What will we talk about?</vt:lpstr>
      <vt:lpstr>Why Animal Ethics Belongs in Planetary Health</vt:lpstr>
      <vt:lpstr>Positions in Animal Ethics in the Tension Between Humans, Animals, and the Environment</vt:lpstr>
      <vt:lpstr>PH as an Ethical Project: What Does This Mean for Our Treatment of Animals?</vt:lpstr>
      <vt:lpstr>PowerPoint-Präsentation</vt:lpstr>
      <vt:lpstr>PowerPoint-Präsentation</vt:lpstr>
      <vt:lpstr>PH as an Ethical Project: What Does This Mean for Our Treatment of Animals?</vt:lpstr>
      <vt:lpstr>PowerPoint-Präsentation</vt:lpstr>
      <vt:lpstr>PowerPoint-Präsentation</vt:lpstr>
      <vt:lpstr>PowerPoint-Präsentation</vt:lpstr>
      <vt:lpstr>PowerPoint-Präsentation</vt:lpstr>
      <vt:lpstr>PowerPoint-Präsentation</vt:lpstr>
      <vt:lpstr>Ecological Roles of Wild Horses </vt:lpstr>
      <vt:lpstr>Veterinary Responsibility in the Ethical Tension Field</vt:lpstr>
      <vt:lpstr>PowerPoint-Präsentation</vt:lpstr>
      <vt:lpstr>Thank you for listening!</vt:lpstr>
      <vt:lpstr>Thought Experiment: Meat Yield</vt:lpstr>
      <vt:lpstr>Wanna eat beef or chicken?</vt:lpstr>
      <vt:lpstr>How many chickens for one cow?</vt:lpstr>
      <vt:lpstr>Ethical Question</vt:lpstr>
      <vt:lpstr>Ethical consideration of potential life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Welfare &amp; Planetary Health</dc:title>
  <dc:creator>Mascha Kaddori</dc:creator>
  <cp:lastModifiedBy>Karla Deininger</cp:lastModifiedBy>
  <cp:revision>36</cp:revision>
  <dcterms:created xsi:type="dcterms:W3CDTF">2025-09-02T22:18:32Z</dcterms:created>
  <dcterms:modified xsi:type="dcterms:W3CDTF">2025-09-22T14:37:28Z</dcterms:modified>
</cp:coreProperties>
</file>