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Corbel"/>
      <p:regular r:id="rId46"/>
      <p:bold r:id="rId47"/>
      <p:italic r:id="rId48"/>
      <p:boldItalic r:id="rId49"/>
    </p:embeddedFont>
    <p:embeddedFont>
      <p:font typeface="Century Schoolbook"/>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8" roundtripDataSignature="AMtx7miwiGY8g6OtSRpi6qutYMV7zBKi3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D230FEE-88E6-4C08-A6DA-A3DE56CA82E3}">
  <a:tblStyle styleId="{CD230FEE-88E6-4C08-A6DA-A3DE56CA82E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Corbel-regular.fntdata"/><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orbel-italic.fntdata"/><Relationship Id="rId47" Type="http://schemas.openxmlformats.org/officeDocument/2006/relationships/font" Target="fonts/Corbel-bold.fntdata"/><Relationship Id="rId49" Type="http://schemas.openxmlformats.org/officeDocument/2006/relationships/font" Target="fonts/Corbel-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CenturySchoolbook-bold.fntdata"/><Relationship Id="rId50" Type="http://schemas.openxmlformats.org/officeDocument/2006/relationships/font" Target="fonts/CenturySchoolbook-regular.fntdata"/><Relationship Id="rId53" Type="http://schemas.openxmlformats.org/officeDocument/2006/relationships/font" Target="fonts/CenturySchoolbook-boldItalic.fntdata"/><Relationship Id="rId52" Type="http://schemas.openxmlformats.org/officeDocument/2006/relationships/font" Target="fonts/CenturySchoolbook-italic.fntdata"/><Relationship Id="rId11" Type="http://schemas.openxmlformats.org/officeDocument/2006/relationships/slide" Target="slides/slide6.xml"/><Relationship Id="rId55" Type="http://schemas.openxmlformats.org/officeDocument/2006/relationships/font" Target="fonts/OpenSans-bold.fntdata"/><Relationship Id="rId10" Type="http://schemas.openxmlformats.org/officeDocument/2006/relationships/slide" Target="slides/slide5.xml"/><Relationship Id="rId54" Type="http://schemas.openxmlformats.org/officeDocument/2006/relationships/font" Target="fonts/OpenSans-regular.fntdata"/><Relationship Id="rId13" Type="http://schemas.openxmlformats.org/officeDocument/2006/relationships/slide" Target="slides/slide8.xml"/><Relationship Id="rId57" Type="http://schemas.openxmlformats.org/officeDocument/2006/relationships/font" Target="fonts/OpenSans-boldItalic.fntdata"/><Relationship Id="rId12" Type="http://schemas.openxmlformats.org/officeDocument/2006/relationships/slide" Target="slides/slide7.xml"/><Relationship Id="rId56"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rontiersin.org/articles/10.3389/fsufs.2020.00001/full#B53"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29223042509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 name="Google Shape;37;g29223042509_1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7dce85e54f_1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7dce85e54f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7dce85e54f_1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7dce85e54f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dce85e54f_1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dce85e54f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dce85e54f_1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7dce85e54f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7dce85e54f_1_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7dce85e54f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dce85e54f_1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7dce85e54f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7dce85e54f_1_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7dce85e54f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7dd4b55400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7dd4b55400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GB" sz="1300">
                <a:solidFill>
                  <a:schemeClr val="dk1"/>
                </a:solidFill>
                <a:latin typeface="Calibri"/>
                <a:ea typeface="Calibri"/>
                <a:cs typeface="Calibri"/>
                <a:sym typeface="Calibri"/>
              </a:rPr>
              <a:t>The aim of One health is to; </a:t>
            </a:r>
            <a:endParaRPr sz="13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sz="1300">
                <a:solidFill>
                  <a:schemeClr val="dk1"/>
                </a:solidFill>
                <a:latin typeface="Calibri"/>
                <a:ea typeface="Calibri"/>
                <a:cs typeface="Calibri"/>
                <a:sym typeface="Calibri"/>
              </a:rPr>
              <a:t>1. To prevent outbreaks of zoonotic disease in animals and people</a:t>
            </a:r>
            <a:r>
              <a:rPr lang="en-GB" sz="900">
                <a:solidFill>
                  <a:schemeClr val="dk1"/>
                </a:solidFill>
                <a:latin typeface="Calibri"/>
                <a:ea typeface="Calibri"/>
                <a:cs typeface="Calibri"/>
                <a:sym typeface="Calibri"/>
              </a:rPr>
              <a:t> </a:t>
            </a:r>
            <a:endParaRPr sz="9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sz="1300">
                <a:solidFill>
                  <a:schemeClr val="dk1"/>
                </a:solidFill>
                <a:latin typeface="Calibri"/>
                <a:ea typeface="Calibri"/>
                <a:cs typeface="Calibri"/>
                <a:sym typeface="Calibri"/>
              </a:rPr>
              <a:t>2. To improve food safety and security and economies reliant on livestock production</a:t>
            </a:r>
            <a:endParaRPr sz="9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a:solidFill>
                  <a:schemeClr val="dk1"/>
                </a:solidFill>
                <a:latin typeface="Calibri"/>
                <a:ea typeface="Calibri"/>
                <a:cs typeface="Calibri"/>
                <a:sym typeface="Calibri"/>
              </a:rPr>
              <a:t>3.</a:t>
            </a:r>
            <a:r>
              <a:rPr lang="en-GB" sz="900">
                <a:solidFill>
                  <a:schemeClr val="dk1"/>
                </a:solidFill>
                <a:latin typeface="Calibri"/>
                <a:ea typeface="Calibri"/>
                <a:cs typeface="Calibri"/>
                <a:sym typeface="Calibri"/>
              </a:rPr>
              <a:t> </a:t>
            </a:r>
            <a:r>
              <a:rPr lang="en-GB" sz="1300">
                <a:solidFill>
                  <a:schemeClr val="dk1"/>
                </a:solidFill>
                <a:latin typeface="Calibri"/>
                <a:ea typeface="Calibri"/>
                <a:cs typeface="Calibri"/>
                <a:sym typeface="Calibri"/>
              </a:rPr>
              <a:t>To reduce antibiotic-resistant infections and improve human and animal health</a:t>
            </a:r>
            <a:endParaRPr sz="9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GB">
                <a:solidFill>
                  <a:schemeClr val="dk1"/>
                </a:solidFill>
                <a:latin typeface="Calibri"/>
                <a:ea typeface="Calibri"/>
                <a:cs typeface="Calibri"/>
                <a:sym typeface="Calibri"/>
              </a:rPr>
              <a:t>4.</a:t>
            </a:r>
            <a:r>
              <a:rPr lang="en-GB" sz="900">
                <a:solidFill>
                  <a:schemeClr val="dk1"/>
                </a:solidFill>
                <a:latin typeface="Calibri"/>
                <a:ea typeface="Calibri"/>
                <a:cs typeface="Calibri"/>
                <a:sym typeface="Calibri"/>
              </a:rPr>
              <a:t> </a:t>
            </a:r>
            <a:r>
              <a:rPr lang="en-GB" sz="1300">
                <a:solidFill>
                  <a:schemeClr val="dk1"/>
                </a:solidFill>
                <a:latin typeface="Calibri"/>
                <a:ea typeface="Calibri"/>
                <a:cs typeface="Calibri"/>
                <a:sym typeface="Calibri"/>
              </a:rPr>
              <a:t>To protect global health security</a:t>
            </a:r>
            <a:endParaRPr sz="900">
              <a:solidFill>
                <a:schemeClr val="dk1"/>
              </a:solidFill>
              <a:latin typeface="Calibri"/>
              <a:ea typeface="Calibri"/>
              <a:cs typeface="Calibri"/>
              <a:sym typeface="Calibri"/>
            </a:endParaRPr>
          </a:p>
          <a:p>
            <a:pPr indent="0" lvl="0" marL="0" rtl="0" algn="l">
              <a:spcBef>
                <a:spcPts val="0"/>
              </a:spcBef>
              <a:spcAft>
                <a:spcPts val="0"/>
              </a:spcAft>
              <a:buNone/>
            </a:pPr>
            <a:r>
              <a:t/>
            </a:r>
            <a:endParaRPr sz="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7dce85e54f_1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7dce85e54f_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7dd4b55400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7dd4b5540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 name="Google Shape;4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7dd4b55400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7dd4b5540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7dd4b55400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7dd4b55400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7dd4b55400_0_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7dd4b5540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7dd4b55400_0_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7dd4b5540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dd4b55400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7dd4b55400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dd4b55400_0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7dd4b5540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7dd4b55400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7dd4b5540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79400" lvl="0" marL="457200" rtl="0" algn="l">
              <a:lnSpc>
                <a:spcPct val="150000"/>
              </a:lnSpc>
              <a:spcBef>
                <a:spcPts val="600"/>
              </a:spcBef>
              <a:spcAft>
                <a:spcPts val="0"/>
              </a:spcAft>
              <a:buClr>
                <a:schemeClr val="dk1"/>
              </a:buClr>
              <a:buSzPts val="800"/>
              <a:buFont typeface="Times New Roman"/>
              <a:buChar char="➔"/>
            </a:pPr>
            <a:r>
              <a:rPr lang="en-GB" sz="800">
                <a:solidFill>
                  <a:schemeClr val="dk1"/>
                </a:solidFill>
                <a:latin typeface="Times New Roman"/>
                <a:ea typeface="Times New Roman"/>
                <a:cs typeface="Times New Roman"/>
                <a:sym typeface="Times New Roman"/>
              </a:rPr>
              <a:t>Resistant bacteria arising in humans, animals or the environment may spread from one to the other, and from one country to another.</a:t>
            </a:r>
            <a:endParaRPr sz="800">
              <a:solidFill>
                <a:schemeClr val="dk1"/>
              </a:solidFill>
              <a:latin typeface="Century Schoolbook"/>
              <a:ea typeface="Century Schoolbook"/>
              <a:cs typeface="Century Schoolbook"/>
              <a:sym typeface="Century Schoolbook"/>
            </a:endParaRPr>
          </a:p>
          <a:p>
            <a:pPr indent="-279400" lvl="0" marL="457200" rtl="0" algn="l">
              <a:lnSpc>
                <a:spcPct val="150000"/>
              </a:lnSpc>
              <a:spcBef>
                <a:spcPts val="0"/>
              </a:spcBef>
              <a:spcAft>
                <a:spcPts val="0"/>
              </a:spcAft>
              <a:buClr>
                <a:schemeClr val="dk1"/>
              </a:buClr>
              <a:buSzPts val="800"/>
              <a:buFont typeface="Times New Roman"/>
              <a:buChar char="➔"/>
            </a:pPr>
            <a:r>
              <a:rPr lang="en-GB" sz="800">
                <a:solidFill>
                  <a:schemeClr val="dk1"/>
                </a:solidFill>
                <a:latin typeface="Times New Roman"/>
                <a:ea typeface="Times New Roman"/>
                <a:cs typeface="Times New Roman"/>
                <a:sym typeface="Times New Roman"/>
              </a:rPr>
              <a:t> AMR does not recognize geographic or human–animal borders.</a:t>
            </a:r>
            <a:endParaRPr sz="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7dd4b55400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7dd4b55400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7dd4b55400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7dd4b55400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7dd4b55400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7dd4b55400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200">
                <a:solidFill>
                  <a:srgbClr val="005E8E"/>
                </a:solidFill>
                <a:highlight>
                  <a:srgbClr val="FFFFFF"/>
                </a:highlight>
              </a:rPr>
              <a:t>A global review of AMR and its future impact estimated that there would be 10 million global AMR deaths annually from the year 2050 if we do nothing to preserve our current effective antibiotics or do not develop new ones. [1] The GRAM report indicates that over 1.2 million people died in 2019 worldwide from infections caused by AMR. [2] Thus, establishing AMR as unequivocally a leading cause of death globally. The report also highlights that young children, particularly those under-fives, and those living in low-and middle-income countries as being particularly at risk.</a:t>
            </a:r>
            <a:endParaRPr sz="1200">
              <a:solidFill>
                <a:srgbClr val="005E8E"/>
              </a:solidFill>
              <a:highlight>
                <a:srgbClr val="FFFFFF"/>
              </a:highlight>
            </a:endParaRPr>
          </a:p>
          <a:p>
            <a:pPr indent="0" lvl="0" marL="381000" marR="381000" rtl="0" algn="l">
              <a:lnSpc>
                <a:spcPct val="115000"/>
              </a:lnSpc>
              <a:spcBef>
                <a:spcPts val="1100"/>
              </a:spcBef>
              <a:spcAft>
                <a:spcPts val="0"/>
              </a:spcAft>
              <a:buClr>
                <a:schemeClr val="dk1"/>
              </a:buClr>
              <a:buSzPts val="1100"/>
              <a:buFont typeface="Arial"/>
              <a:buNone/>
            </a:pPr>
            <a:r>
              <a:rPr lang="en-GB" sz="1200">
                <a:solidFill>
                  <a:srgbClr val="005E8E"/>
                </a:solidFill>
                <a:highlight>
                  <a:srgbClr val="FFFFFF"/>
                </a:highlight>
              </a:rPr>
              <a:t>AMR is currently killing more people annually than HIV/AIDS, Breast Cancer and Malaria, yet does not receive the coverage or funding implemented to tackle any of these diseases. AMR must be prioritized and necessitates an approach and investment to protect the future of our medications and prevent the unnecessary loss of millions of lives.</a:t>
            </a:r>
            <a:endParaRPr sz="1200">
              <a:solidFill>
                <a:srgbClr val="005E8E"/>
              </a:solidFill>
              <a:highlight>
                <a:srgbClr val="FFFFFF"/>
              </a:highlight>
            </a:endParaRPr>
          </a:p>
          <a:p>
            <a:pPr indent="0" lvl="0" marL="0" rtl="0" algn="l">
              <a:spcBef>
                <a:spcPts val="110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37dce85e54f_1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37dce85e54f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7dd4b55400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7dd4b5540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7dd4b55400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7dd4b55400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79400" lvl="0" marL="285750" rtl="0" algn="just">
              <a:lnSpc>
                <a:spcPct val="150000"/>
              </a:lnSpc>
              <a:spcBef>
                <a:spcPts val="0"/>
              </a:spcBef>
              <a:spcAft>
                <a:spcPts val="0"/>
              </a:spcAft>
              <a:buClr>
                <a:srgbClr val="0C0C0C"/>
              </a:buClr>
              <a:buSzPts val="1700"/>
              <a:buChar char="•"/>
            </a:pPr>
            <a:r>
              <a:rPr lang="en-GB" sz="1700">
                <a:solidFill>
                  <a:srgbClr val="0C0C0C"/>
                </a:solidFill>
                <a:latin typeface="Corbel"/>
                <a:ea typeface="Corbel"/>
                <a:cs typeface="Corbel"/>
                <a:sym typeface="Corbel"/>
              </a:rPr>
              <a:t>Increased demand for food has already strained natural resources resulting in soil erosion, loss of biodiverse landscapes, and pollution of the environment all around the world presenting new challenges in food safety and sustainable food production (</a:t>
            </a:r>
            <a:r>
              <a:rPr lang="en-GB" sz="1700" u="sng">
                <a:solidFill>
                  <a:srgbClr val="0C0C0C"/>
                </a:solidFill>
                <a:latin typeface="Corbel"/>
                <a:ea typeface="Corbel"/>
                <a:cs typeface="Corbel"/>
                <a:sym typeface="Corbel"/>
                <a:hlinkClick r:id="rId2">
                  <a:extLst>
                    <a:ext uri="{A12FA001-AC4F-418D-AE19-62706E023703}">
                      <ahyp:hlinkClr val="tx"/>
                    </a:ext>
                  </a:extLst>
                </a:hlinkClick>
              </a:rPr>
              <a:t>Tilman et al., 2011</a:t>
            </a:r>
            <a:r>
              <a:rPr lang="en-GB" sz="1700">
                <a:solidFill>
                  <a:srgbClr val="0C0C0C"/>
                </a:solidFill>
                <a:latin typeface="Corbel"/>
                <a:ea typeface="Corbel"/>
                <a:cs typeface="Corbel"/>
                <a:sym typeface="Corbel"/>
              </a:rPr>
              <a:t>).</a:t>
            </a:r>
            <a:endParaRPr sz="1300">
              <a:solidFill>
                <a:schemeClr val="dk1"/>
              </a:solidFill>
            </a:endParaRPr>
          </a:p>
          <a:p>
            <a:pPr indent="0" lvl="0" marL="0" rtl="0" algn="l">
              <a:spcBef>
                <a:spcPts val="0"/>
              </a:spcBef>
              <a:spcAft>
                <a:spcPts val="0"/>
              </a:spcAft>
              <a:buNone/>
            </a:pPr>
            <a:r>
              <a:t/>
            </a:r>
            <a:endParaRPr sz="5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7e4ba9282b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7e4ba9282b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23850" lvl="0" marL="457200" rtl="0" algn="just">
              <a:lnSpc>
                <a:spcPct val="150000"/>
              </a:lnSpc>
              <a:spcBef>
                <a:spcPts val="0"/>
              </a:spcBef>
              <a:spcAft>
                <a:spcPts val="0"/>
              </a:spcAft>
              <a:buClr>
                <a:srgbClr val="0C0C0C"/>
              </a:buClr>
              <a:buSzPts val="1500"/>
              <a:buFont typeface="Corbel"/>
              <a:buChar char="➔"/>
            </a:pPr>
            <a:r>
              <a:rPr lang="en-GB" sz="1500">
                <a:solidFill>
                  <a:srgbClr val="0C0C0C"/>
                </a:solidFill>
                <a:latin typeface="Corbel"/>
                <a:ea typeface="Corbel"/>
                <a:cs typeface="Corbel"/>
                <a:sym typeface="Corbel"/>
              </a:rPr>
              <a:t>Transboundary diseases are highly contagious animal diseases that cause a high morbidity and mortality in animals. </a:t>
            </a:r>
            <a:endParaRPr>
              <a:solidFill>
                <a:schemeClr val="dk1"/>
              </a:solidFill>
            </a:endParaRPr>
          </a:p>
          <a:p>
            <a:pPr indent="-266700" lvl="0" marL="285750" rtl="0" algn="just">
              <a:lnSpc>
                <a:spcPct val="150000"/>
              </a:lnSpc>
              <a:spcBef>
                <a:spcPts val="0"/>
              </a:spcBef>
              <a:spcAft>
                <a:spcPts val="0"/>
              </a:spcAft>
              <a:buClr>
                <a:srgbClr val="0C0C0C"/>
              </a:buClr>
              <a:buSzPts val="1500"/>
              <a:buChar char="•"/>
            </a:pPr>
            <a:r>
              <a:rPr lang="en-GB" sz="1500">
                <a:solidFill>
                  <a:srgbClr val="0C0C0C"/>
                </a:solidFill>
                <a:latin typeface="Corbel"/>
                <a:ea typeface="Corbel"/>
                <a:cs typeface="Corbel"/>
                <a:sym typeface="Corbel"/>
              </a:rPr>
              <a:t>Outbreaks of transboundary disease are economically devastating for farmers and have significant impact on the cost and availability of food </a:t>
            </a:r>
            <a:endParaRPr sz="1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e4ba9282b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7e4ba9282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e4ba9282b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7e4ba9282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e4ba9282b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37e4ba9282b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7dd4b5540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37dd4b554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7e4ba9282b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7e4ba9282b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7dd4b55400_0_1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37dd4b55400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37e4ba9282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7e4ba928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72cf2a922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g372cf2a922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0340" lvl="0" marL="228600" rtl="0" algn="l">
              <a:lnSpc>
                <a:spcPct val="90000"/>
              </a:lnSpc>
              <a:spcBef>
                <a:spcPts val="0"/>
              </a:spcBef>
              <a:spcAft>
                <a:spcPts val="0"/>
              </a:spcAft>
              <a:buClr>
                <a:srgbClr val="3EBCA6"/>
              </a:buClr>
              <a:buSzPts val="1200"/>
              <a:buChar char="•"/>
            </a:pPr>
            <a:r>
              <a:rPr lang="en-GB" sz="1200">
                <a:solidFill>
                  <a:schemeClr val="dk1"/>
                </a:solidFill>
              </a:rPr>
              <a:t>The causes, mechanisms and impacts of these systemic challenges involve humans, animals, environments, plants…</a:t>
            </a:r>
            <a:endParaRPr sz="1200">
              <a:solidFill>
                <a:schemeClr val="dk1"/>
              </a:solidFill>
            </a:endParaRPr>
          </a:p>
          <a:p>
            <a:pPr indent="0" lvl="0" marL="0" rtl="0" algn="l">
              <a:spcBef>
                <a:spcPts val="0"/>
              </a:spcBef>
              <a:spcAft>
                <a:spcPts val="0"/>
              </a:spcAft>
              <a:buClr>
                <a:schemeClr val="dk1"/>
              </a:buClr>
              <a:buSzPts val="4000"/>
              <a:buFont typeface="Arial"/>
              <a:buNone/>
            </a:pPr>
            <a:r>
              <a:t/>
            </a:r>
            <a:endParaRPr sz="1200">
              <a:solidFill>
                <a:schemeClr val="dk1"/>
              </a:solidFill>
            </a:endParaRPr>
          </a:p>
          <a:p>
            <a:pPr indent="0" lvl="0" marL="0" rtl="0" algn="l">
              <a:spcBef>
                <a:spcPts val="0"/>
              </a:spcBef>
              <a:spcAft>
                <a:spcPts val="0"/>
              </a:spcAft>
              <a:buClr>
                <a:schemeClr val="dk1"/>
              </a:buClr>
              <a:buSzPts val="4000"/>
              <a:buFont typeface="Arial"/>
              <a:buNone/>
            </a:pPr>
            <a:r>
              <a:rPr lang="en-GB" sz="1200">
                <a:solidFill>
                  <a:schemeClr val="dk1"/>
                </a:solidFill>
              </a:rPr>
              <a:t>“ </a:t>
            </a:r>
            <a:r>
              <a:rPr i="1" lang="en-GB" sz="1200">
                <a:solidFill>
                  <a:schemeClr val="dk1"/>
                </a:solidFill>
              </a:rPr>
              <a:t>One Health is an integrated, unifying approach…to sustainably balance and optimize the health of people, animals and ecosystems.</a:t>
            </a:r>
            <a:endParaRPr sz="1200">
              <a:solidFill>
                <a:schemeClr val="dk1"/>
              </a:solidFill>
            </a:endParaRPr>
          </a:p>
          <a:p>
            <a:pPr indent="0" lvl="0" marL="0" rtl="0" algn="l">
              <a:spcBef>
                <a:spcPts val="0"/>
              </a:spcBef>
              <a:spcAft>
                <a:spcPts val="0"/>
              </a:spcAft>
              <a:buClr>
                <a:schemeClr val="dk1"/>
              </a:buClr>
              <a:buSzPts val="4000"/>
              <a:buFont typeface="Arial"/>
              <a:buNone/>
            </a:pPr>
            <a:r>
              <a:t/>
            </a:r>
            <a:endParaRPr i="1" sz="1200">
              <a:solidFill>
                <a:schemeClr val="dk1"/>
              </a:solidFill>
            </a:endParaRPr>
          </a:p>
          <a:p>
            <a:pPr indent="0" lvl="0" marL="0" rtl="0" algn="l">
              <a:spcBef>
                <a:spcPts val="0"/>
              </a:spcBef>
              <a:spcAft>
                <a:spcPts val="0"/>
              </a:spcAft>
              <a:buClr>
                <a:schemeClr val="dk1"/>
              </a:buClr>
              <a:buSzPts val="4000"/>
              <a:buFont typeface="Arial"/>
              <a:buNone/>
            </a:pPr>
            <a:r>
              <a:rPr i="1" lang="en-GB" sz="1200">
                <a:solidFill>
                  <a:schemeClr val="dk1"/>
                </a:solidFill>
              </a:rPr>
              <a:t>It recognizes the health of humans, domestic and wild animals, plants, and the wider environment (including ecosystems) are closely linked and interdependent</a:t>
            </a:r>
            <a:r>
              <a:rPr lang="en-GB" sz="1200">
                <a:solidFill>
                  <a:schemeClr val="dk1"/>
                </a:solidFill>
              </a:rPr>
              <a:t>.</a:t>
            </a:r>
            <a:endParaRPr sz="1200">
              <a:solidFill>
                <a:schemeClr val="dk1"/>
              </a:solidFill>
            </a:endParaRPr>
          </a:p>
          <a:p>
            <a:pPr indent="0" lvl="0" marL="0" rtl="0" algn="l">
              <a:spcBef>
                <a:spcPts val="0"/>
              </a:spcBef>
              <a:spcAft>
                <a:spcPts val="0"/>
              </a:spcAft>
              <a:buClr>
                <a:schemeClr val="dk1"/>
              </a:buClr>
              <a:buSzPts val="4000"/>
              <a:buFont typeface="Arial"/>
              <a:buNone/>
            </a:pPr>
            <a:r>
              <a:rPr lang="en-GB" sz="1200">
                <a:solidFill>
                  <a:schemeClr val="dk1"/>
                </a:solidFill>
              </a:rPr>
              <a:t> </a:t>
            </a:r>
            <a:endParaRPr sz="1200">
              <a:solidFill>
                <a:schemeClr val="dk1"/>
              </a:solidFill>
            </a:endParaRPr>
          </a:p>
          <a:p>
            <a:pPr indent="0" lvl="0" marL="0" rtl="0" algn="l">
              <a:spcBef>
                <a:spcPts val="0"/>
              </a:spcBef>
              <a:spcAft>
                <a:spcPts val="0"/>
              </a:spcAft>
              <a:buClr>
                <a:schemeClr val="dk1"/>
              </a:buClr>
              <a:buSzPts val="4000"/>
              <a:buFont typeface="Arial"/>
              <a:buNone/>
            </a:pPr>
            <a:r>
              <a:rPr lang="en-GB" sz="1200">
                <a:solidFill>
                  <a:schemeClr val="dk1"/>
                </a:solidFill>
              </a:rPr>
              <a:t>The approach mobilizes multiple sectors, disciplines and communities to tackle threats to health and ecosystems, while addressing the … need for clean water, energy and air, safe and nutritious food, climate change, and sustainable development.”</a:t>
            </a:r>
            <a:endParaRPr sz="1200">
              <a:solidFill>
                <a:schemeClr val="dk1"/>
              </a:solidFill>
            </a:endParaRPr>
          </a:p>
          <a:p>
            <a:pPr indent="0" lvl="0" marL="0" rtl="0" algn="l">
              <a:spcBef>
                <a:spcPts val="0"/>
              </a:spcBef>
              <a:spcAft>
                <a:spcPts val="0"/>
              </a:spcAft>
              <a:buClr>
                <a:schemeClr val="dk1"/>
              </a:buClr>
              <a:buSzPts val="4000"/>
              <a:buFont typeface="Arial"/>
              <a:buNone/>
            </a:pPr>
            <a:r>
              <a:t/>
            </a:r>
            <a:endParaRPr sz="1200">
              <a:solidFill>
                <a:schemeClr val="dk1"/>
              </a:solidFill>
            </a:endParaRPr>
          </a:p>
          <a:p>
            <a:pPr indent="0" lvl="0" marL="0" rtl="0" algn="l">
              <a:spcBef>
                <a:spcPts val="0"/>
              </a:spcBef>
              <a:spcAft>
                <a:spcPts val="0"/>
              </a:spcAft>
              <a:buClr>
                <a:schemeClr val="dk1"/>
              </a:buClr>
              <a:buSzPts val="4000"/>
              <a:buFont typeface="Arial"/>
              <a:buNone/>
            </a:pPr>
            <a:r>
              <a:t/>
            </a:r>
            <a:endParaRPr sz="1200">
              <a:solidFill>
                <a:schemeClr val="dk1"/>
              </a:solidFill>
            </a:endParaRPr>
          </a:p>
          <a:p>
            <a:pPr indent="0" lvl="0" marL="0" rtl="0" algn="l">
              <a:lnSpc>
                <a:spcPct val="100000"/>
              </a:lnSpc>
              <a:spcBef>
                <a:spcPts val="0"/>
              </a:spcBef>
              <a:spcAft>
                <a:spcPts val="0"/>
              </a:spcAft>
              <a:buSzPts val="1100"/>
              <a:buNone/>
            </a:pPr>
            <a:r>
              <a:t/>
            </a:r>
            <a:endParaRPr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37dd4b55400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7dd4b55400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dd4b55400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7dd4b55400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7dd4b55400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7dd4b55400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190500" lvl="0" marL="228600" rtl="0" algn="l">
              <a:spcBef>
                <a:spcPts val="0"/>
              </a:spcBef>
              <a:spcAft>
                <a:spcPts val="0"/>
              </a:spcAft>
              <a:buClr>
                <a:schemeClr val="dk1"/>
              </a:buClr>
              <a:buSzPts val="1200"/>
              <a:buChar char="•"/>
            </a:pPr>
            <a:r>
              <a:rPr lang="en-GB" sz="1200">
                <a:solidFill>
                  <a:schemeClr val="dk1"/>
                </a:solidFill>
                <a:latin typeface="Open Sans"/>
                <a:ea typeface="Open Sans"/>
                <a:cs typeface="Open Sans"/>
                <a:sym typeface="Open Sans"/>
              </a:rPr>
              <a:t>Human populations are growing and expanding into new geographic areas. As a result, more people live in close contact with wild and domestic animals, both livestock and pets. Animals play an important role in our lives, whether for food, fiber, livelihoods, travel, sport, education, or companionship. Close contact with animals and their environments provides more opportunities for diseases to pass between animals and people.</a:t>
            </a:r>
            <a:endParaRPr sz="1200">
              <a:solidFill>
                <a:schemeClr val="dk1"/>
              </a:solidFill>
              <a:latin typeface="Calibri"/>
              <a:ea typeface="Calibri"/>
              <a:cs typeface="Calibri"/>
              <a:sym typeface="Calibri"/>
            </a:endParaRPr>
          </a:p>
          <a:p>
            <a:pPr indent="-190500" lvl="0" marL="228600" rtl="0" algn="l">
              <a:spcBef>
                <a:spcPts val="0"/>
              </a:spcBef>
              <a:spcAft>
                <a:spcPts val="0"/>
              </a:spcAft>
              <a:buClr>
                <a:schemeClr val="dk1"/>
              </a:buClr>
              <a:buSzPts val="1200"/>
              <a:buChar char="•"/>
            </a:pPr>
            <a:r>
              <a:rPr lang="en-GB" sz="1200">
                <a:solidFill>
                  <a:schemeClr val="dk1"/>
                </a:solidFill>
                <a:latin typeface="Open Sans"/>
                <a:ea typeface="Open Sans"/>
                <a:cs typeface="Open Sans"/>
                <a:sym typeface="Open Sans"/>
              </a:rPr>
              <a:t>The earth has experienced changes in climate and land use, such as deforestation and intensive farming practices. Disruptions in environmental conditions and habitats can provide new opportunities for diseases to pass to animals.</a:t>
            </a:r>
            <a:endParaRPr sz="1200">
              <a:solidFill>
                <a:schemeClr val="dk1"/>
              </a:solidFill>
              <a:latin typeface="Calibri"/>
              <a:ea typeface="Calibri"/>
              <a:cs typeface="Calibri"/>
              <a:sym typeface="Calibri"/>
            </a:endParaRPr>
          </a:p>
          <a:p>
            <a:pPr indent="-190500" lvl="0" marL="228600" rtl="0" algn="l">
              <a:spcBef>
                <a:spcPts val="0"/>
              </a:spcBef>
              <a:spcAft>
                <a:spcPts val="0"/>
              </a:spcAft>
              <a:buClr>
                <a:schemeClr val="dk1"/>
              </a:buClr>
              <a:buSzPts val="1200"/>
              <a:buChar char="•"/>
            </a:pPr>
            <a:r>
              <a:rPr lang="en-GB" sz="1200">
                <a:solidFill>
                  <a:schemeClr val="dk1"/>
                </a:solidFill>
                <a:latin typeface="Open Sans"/>
                <a:ea typeface="Open Sans"/>
                <a:cs typeface="Open Sans"/>
                <a:sym typeface="Open Sans"/>
              </a:rPr>
              <a:t>The movement of people, animals, and animal products has increased from international travel and trade. As a result, diseases can spread quickly across borders and around the globe.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7dce85e54f_1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7dce85e54f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7dce85e54f_1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7dce85e54f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7dce85e54f_1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7dce85e54f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p:cSld name="Titelfolie">
    <p:spTree>
      <p:nvGrpSpPr>
        <p:cNvPr id="7" name="Shape 7"/>
        <p:cNvGrpSpPr/>
        <p:nvPr/>
      </p:nvGrpSpPr>
      <p:grpSpPr>
        <a:xfrm>
          <a:off x="0" y="0"/>
          <a:ext cx="0" cy="0"/>
          <a:chOff x="0" y="0"/>
          <a:chExt cx="0" cy="0"/>
        </a:xfrm>
      </p:grpSpPr>
      <p:pic>
        <p:nvPicPr>
          <p:cNvPr id="8" name="Google Shape;8;p7"/>
          <p:cNvPicPr preferRelativeResize="0"/>
          <p:nvPr/>
        </p:nvPicPr>
        <p:blipFill rotWithShape="1">
          <a:blip r:embed="rId2">
            <a:alphaModFix amt="21000"/>
          </a:blip>
          <a:srcRect b="15342" l="17852" r="17999" t="19618"/>
          <a:stretch/>
        </p:blipFill>
        <p:spPr>
          <a:xfrm>
            <a:off x="2733040" y="19440"/>
            <a:ext cx="6725920" cy="6819120"/>
          </a:xfrm>
          <a:prstGeom prst="ellipse">
            <a:avLst/>
          </a:prstGeom>
          <a:noFill/>
          <a:ln>
            <a:noFill/>
          </a:ln>
        </p:spPr>
      </p:pic>
      <p:sp>
        <p:nvSpPr>
          <p:cNvPr id="9" name="Google Shape;9;p7"/>
          <p:cNvSpPr txBox="1"/>
          <p:nvPr>
            <p:ph type="ctrTitle"/>
          </p:nvPr>
        </p:nvSpPr>
        <p:spPr>
          <a:xfrm>
            <a:off x="620100" y="2324100"/>
            <a:ext cx="10752800" cy="1517200"/>
          </a:xfrm>
          <a:prstGeom prst="rect">
            <a:avLst/>
          </a:prstGeom>
          <a:noFill/>
          <a:ln>
            <a:noFill/>
          </a:ln>
        </p:spPr>
        <p:txBody>
          <a:bodyPr anchorCtr="0" anchor="ctr" bIns="34275" lIns="0" spcFirstLastPara="1" rIns="68575" wrap="square" tIns="0">
            <a:noAutofit/>
          </a:bodyPr>
          <a:lstStyle>
            <a:lvl1pPr lvl="0" marR="0" rtl="0" algn="ctr">
              <a:lnSpc>
                <a:spcPct val="90000"/>
              </a:lnSpc>
              <a:spcBef>
                <a:spcPts val="0"/>
              </a:spcBef>
              <a:spcAft>
                <a:spcPts val="0"/>
              </a:spcAft>
              <a:buClr>
                <a:srgbClr val="FFFFFF"/>
              </a:buClr>
              <a:buSzPts val="2700"/>
              <a:buFont typeface="Arial"/>
              <a:buNone/>
              <a:defRPr b="1"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10" name="Google Shape;10;p7"/>
          <p:cNvSpPr txBox="1"/>
          <p:nvPr>
            <p:ph idx="1" type="subTitle"/>
          </p:nvPr>
        </p:nvSpPr>
        <p:spPr>
          <a:xfrm>
            <a:off x="632573" y="3943051"/>
            <a:ext cx="10732000" cy="542800"/>
          </a:xfrm>
          <a:prstGeom prst="rect">
            <a:avLst/>
          </a:prstGeom>
          <a:noFill/>
          <a:ln>
            <a:noFill/>
          </a:ln>
        </p:spPr>
        <p:txBody>
          <a:bodyPr anchorCtr="0" anchor="t" bIns="34275" lIns="0" spcFirstLastPara="1" rIns="68575" wrap="square" tIns="0">
            <a:normAutofit/>
          </a:bodyPr>
          <a:lstStyle>
            <a:lvl1pPr lvl="0" marR="0" rtl="0" algn="ctr">
              <a:lnSpc>
                <a:spcPct val="90000"/>
              </a:lnSpc>
              <a:spcBef>
                <a:spcPts val="1067"/>
              </a:spcBef>
              <a:spcAft>
                <a:spcPts val="0"/>
              </a:spcAft>
              <a:buClr>
                <a:srgbClr val="FFFFFF"/>
              </a:buClr>
              <a:buSzPts val="1700"/>
              <a:buFont typeface="Arial"/>
              <a:buNone/>
              <a:defRPr b="1" i="0" sz="2267" u="none" cap="none" strike="noStrike">
                <a:solidFill>
                  <a:schemeClr val="dk1"/>
                </a:solidFill>
                <a:latin typeface="Arial"/>
                <a:ea typeface="Arial"/>
                <a:cs typeface="Arial"/>
                <a:sym typeface="Arial"/>
              </a:defRPr>
            </a:lvl1pPr>
            <a:lvl2pPr lvl="1" marR="0" rtl="0" algn="ctr">
              <a:lnSpc>
                <a:spcPct val="90000"/>
              </a:lnSpc>
              <a:spcBef>
                <a:spcPts val="533"/>
              </a:spcBef>
              <a:spcAft>
                <a:spcPts val="0"/>
              </a:spcAft>
              <a:buClr>
                <a:schemeClr val="dk1"/>
              </a:buClr>
              <a:buSzPts val="1800"/>
              <a:buFont typeface="Arial"/>
              <a:buChar char="•"/>
              <a:defRPr b="0" i="0" sz="2400" u="none" cap="none" strike="noStrike">
                <a:solidFill>
                  <a:schemeClr val="dk1"/>
                </a:solidFill>
                <a:latin typeface="Arial"/>
                <a:ea typeface="Arial"/>
                <a:cs typeface="Arial"/>
                <a:sym typeface="Arial"/>
              </a:defRPr>
            </a:lvl2pPr>
            <a:lvl3pPr lvl="2" marR="0" rtl="0" algn="ctr">
              <a:lnSpc>
                <a:spcPct val="90000"/>
              </a:lnSpc>
              <a:spcBef>
                <a:spcPts val="533"/>
              </a:spcBef>
              <a:spcAft>
                <a:spcPts val="0"/>
              </a:spcAft>
              <a:buClr>
                <a:schemeClr val="dk1"/>
              </a:buClr>
              <a:buSzPts val="1500"/>
              <a:buFont typeface="Arial"/>
              <a:buChar char="•"/>
              <a:defRPr b="0" i="0" sz="2000" u="none" cap="none" strike="noStrike">
                <a:solidFill>
                  <a:schemeClr val="dk1"/>
                </a:solidFill>
                <a:latin typeface="Arial"/>
                <a:ea typeface="Arial"/>
                <a:cs typeface="Arial"/>
                <a:sym typeface="Arial"/>
              </a:defRPr>
            </a:lvl3pPr>
            <a:lvl4pPr lvl="3" marR="0" rtl="0" algn="ctr">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4pPr>
            <a:lvl5pPr lvl="4" marR="0" rtl="0" algn="ctr">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5pPr>
            <a:lvl6pPr lvl="5" marR="0" rtl="0" algn="ctr">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6pPr>
            <a:lvl7pPr lvl="6" marR="0" rtl="0" algn="ctr">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7pPr>
            <a:lvl8pPr lvl="7" marR="0" rtl="0" algn="ctr">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8pPr>
            <a:lvl9pPr lvl="8" marR="0" rtl="0" algn="ctr">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9pPr>
          </a:lstStyle>
          <a:p/>
        </p:txBody>
      </p:sp>
      <p:sp>
        <p:nvSpPr>
          <p:cNvPr id="11" name="Google Shape;11;p7"/>
          <p:cNvSpPr txBox="1"/>
          <p:nvPr>
            <p:ph idx="2" type="body"/>
          </p:nvPr>
        </p:nvSpPr>
        <p:spPr>
          <a:xfrm>
            <a:off x="4182895" y="5975615"/>
            <a:ext cx="7529200" cy="722400"/>
          </a:xfrm>
          <a:prstGeom prst="rect">
            <a:avLst/>
          </a:prstGeom>
          <a:noFill/>
          <a:ln>
            <a:noFill/>
          </a:ln>
        </p:spPr>
        <p:txBody>
          <a:bodyPr anchorCtr="0" anchor="t" bIns="34275" lIns="68575" spcFirstLastPara="1" rIns="68575" wrap="square" tIns="34275">
            <a:noAutofit/>
          </a:bodyPr>
          <a:lstStyle>
            <a:lvl1pPr indent="-228600" lvl="0" marL="457200" marR="0" rtl="0" algn="r">
              <a:lnSpc>
                <a:spcPct val="100000"/>
              </a:lnSpc>
              <a:spcBef>
                <a:spcPts val="0"/>
              </a:spcBef>
              <a:spcAft>
                <a:spcPts val="0"/>
              </a:spcAft>
              <a:buClr>
                <a:schemeClr val="dk1"/>
              </a:buClr>
              <a:buSzPts val="1100"/>
              <a:buFont typeface="Arial"/>
              <a:buNone/>
              <a:defRPr b="1" i="0" sz="1467" u="none" cap="none" strike="noStrike">
                <a:solidFill>
                  <a:schemeClr val="dk1"/>
                </a:solidFill>
                <a:latin typeface="Arial"/>
                <a:ea typeface="Arial"/>
                <a:cs typeface="Arial"/>
                <a:sym typeface="Arial"/>
              </a:defRPr>
            </a:lvl1pPr>
            <a:lvl2pPr indent="-228600" lvl="1" marL="914400" marR="0" rtl="0" algn="l">
              <a:lnSpc>
                <a:spcPct val="90000"/>
              </a:lnSpc>
              <a:spcBef>
                <a:spcPts val="533"/>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2pPr>
            <a:lvl3pPr indent="-228600" lvl="2" marL="1371600" marR="0" rtl="0" algn="l">
              <a:lnSpc>
                <a:spcPct val="90000"/>
              </a:lnSpc>
              <a:spcBef>
                <a:spcPts val="533"/>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3pPr>
            <a:lvl4pPr indent="-228600" lvl="3" marL="1828800" marR="0" rtl="0" algn="l">
              <a:lnSpc>
                <a:spcPct val="90000"/>
              </a:lnSpc>
              <a:spcBef>
                <a:spcPts val="533"/>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4pPr>
            <a:lvl5pPr indent="-228600" lvl="4" marL="2286000" marR="0" rtl="0" algn="l">
              <a:lnSpc>
                <a:spcPct val="90000"/>
              </a:lnSpc>
              <a:spcBef>
                <a:spcPts val="533"/>
              </a:spcBef>
              <a:spcAft>
                <a:spcPts val="0"/>
              </a:spcAft>
              <a:buClr>
                <a:schemeClr val="dk1"/>
              </a:buClr>
              <a:buSzPts val="1100"/>
              <a:buFont typeface="Arial"/>
              <a:buNone/>
              <a:defRPr b="0" i="0" sz="1467" u="none" cap="none" strike="noStrike">
                <a:solidFill>
                  <a:schemeClr val="dk1"/>
                </a:solidFill>
                <a:latin typeface="Arial"/>
                <a:ea typeface="Arial"/>
                <a:cs typeface="Arial"/>
                <a:sym typeface="Arial"/>
              </a:defRPr>
            </a:lvl5pPr>
            <a:lvl6pPr indent="-317500" lvl="5" marL="27432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6pPr>
            <a:lvl7pPr indent="-317500" lvl="6" marL="32004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7pPr>
            <a:lvl8pPr indent="-317500" lvl="7" marL="36576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8pPr>
            <a:lvl9pPr indent="-317500" lvl="8" marL="4114800" marR="0" rtl="0" algn="l">
              <a:lnSpc>
                <a:spcPct val="90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9pPr>
          </a:lstStyle>
          <a:p/>
        </p:txBody>
      </p:sp>
      <p:pic>
        <p:nvPicPr>
          <p:cNvPr descr="Ein Bild, das Text, Schrift, Logo, Grafiken enthält.&#10;&#10;Automatisch generierte Beschreibung" id="12" name="Google Shape;12;p7"/>
          <p:cNvPicPr preferRelativeResize="0"/>
          <p:nvPr/>
        </p:nvPicPr>
        <p:blipFill rotWithShape="1">
          <a:blip r:embed="rId3">
            <a:alphaModFix/>
          </a:blip>
          <a:srcRect b="0" l="33505" r="0" t="0"/>
          <a:stretch/>
        </p:blipFill>
        <p:spPr>
          <a:xfrm>
            <a:off x="340454" y="138842"/>
            <a:ext cx="3703320" cy="218525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13" name="Shape 13"/>
        <p:cNvGrpSpPr/>
        <p:nvPr/>
      </p:nvGrpSpPr>
      <p:grpSpPr>
        <a:xfrm>
          <a:off x="0" y="0"/>
          <a:ext cx="0" cy="0"/>
          <a:chOff x="0" y="0"/>
          <a:chExt cx="0" cy="0"/>
        </a:xfrm>
      </p:grpSpPr>
      <p:sp>
        <p:nvSpPr>
          <p:cNvPr id="14" name="Google Shape;14;p1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18"/>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 name="Google Shape;16;p1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1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ild / Text: Bild oben">
  <p:cSld name="1_Bild / Text: Bild oben">
    <p:spTree>
      <p:nvGrpSpPr>
        <p:cNvPr id="19" name="Shape 19"/>
        <p:cNvGrpSpPr/>
        <p:nvPr/>
      </p:nvGrpSpPr>
      <p:grpSpPr>
        <a:xfrm>
          <a:off x="0" y="0"/>
          <a:ext cx="0" cy="0"/>
          <a:chOff x="0" y="0"/>
          <a:chExt cx="0" cy="0"/>
        </a:xfrm>
      </p:grpSpPr>
      <p:sp>
        <p:nvSpPr>
          <p:cNvPr id="20" name="Google Shape;20;p11"/>
          <p:cNvSpPr/>
          <p:nvPr>
            <p:ph idx="2" type="pic"/>
          </p:nvPr>
        </p:nvSpPr>
        <p:spPr>
          <a:xfrm>
            <a:off x="346205" y="1246586"/>
            <a:ext cx="11617200" cy="2645601"/>
          </a:xfrm>
          <a:prstGeom prst="rect">
            <a:avLst/>
          </a:prstGeom>
          <a:solidFill>
            <a:schemeClr val="lt2">
              <a:alpha val="48235"/>
            </a:schemeClr>
          </a:solidFill>
          <a:ln>
            <a:noFill/>
          </a:ln>
        </p:spPr>
      </p:sp>
      <p:sp>
        <p:nvSpPr>
          <p:cNvPr id="21" name="Google Shape;21;p11"/>
          <p:cNvSpPr txBox="1"/>
          <p:nvPr>
            <p:ph idx="1" type="body"/>
          </p:nvPr>
        </p:nvSpPr>
        <p:spPr>
          <a:xfrm>
            <a:off x="346205" y="4028661"/>
            <a:ext cx="11617200" cy="2645600"/>
          </a:xfrm>
          <a:prstGeom prst="rect">
            <a:avLst/>
          </a:prstGeom>
          <a:noFill/>
          <a:ln>
            <a:noFill/>
          </a:ln>
        </p:spPr>
        <p:txBody>
          <a:bodyPr anchorCtr="0" anchor="t" bIns="34275" lIns="0" spcFirstLastPara="1" rIns="68575" wrap="square" tIns="34275">
            <a:noAutofit/>
          </a:bodyPr>
          <a:lstStyle>
            <a:lvl1pPr indent="-336550" lvl="0" marL="457200" marR="0" rtl="0" algn="l">
              <a:lnSpc>
                <a:spcPct val="115000"/>
              </a:lnSpc>
              <a:spcBef>
                <a:spcPts val="1067"/>
              </a:spcBef>
              <a:spcAft>
                <a:spcPts val="0"/>
              </a:spcAft>
              <a:buClr>
                <a:schemeClr val="accent5"/>
              </a:buClr>
              <a:buSzPts val="1700"/>
              <a:buFont typeface="Noto Sans Symbols"/>
              <a:buChar char="⮚"/>
              <a:defRPr b="0" i="0" sz="2800" u="none" cap="none" strike="noStrike">
                <a:solidFill>
                  <a:srgbClr val="000000"/>
                </a:solidFill>
                <a:latin typeface="Arial"/>
                <a:ea typeface="Arial"/>
                <a:cs typeface="Arial"/>
                <a:sym typeface="Arial"/>
              </a:defRPr>
            </a:lvl1pPr>
            <a:lvl2pPr indent="-342900" lvl="1" marL="914400" marR="0" rtl="0" algn="l">
              <a:lnSpc>
                <a:spcPct val="115000"/>
              </a:lnSpc>
              <a:spcBef>
                <a:spcPts val="533"/>
              </a:spcBef>
              <a:spcAft>
                <a:spcPts val="0"/>
              </a:spcAft>
              <a:buClr>
                <a:schemeClr val="accent1"/>
              </a:buClr>
              <a:buSzPts val="1800"/>
              <a:buFont typeface="Noto Sans Symbols"/>
              <a:buChar char="−"/>
              <a:defRPr b="0" i="0" sz="2400" u="none" cap="none" strike="noStrike">
                <a:solidFill>
                  <a:srgbClr val="000000"/>
                </a:solidFill>
                <a:latin typeface="Arial"/>
                <a:ea typeface="Arial"/>
                <a:cs typeface="Arial"/>
                <a:sym typeface="Arial"/>
              </a:defRPr>
            </a:lvl2pPr>
            <a:lvl3pPr indent="-336550" lvl="2" marL="1371600" marR="0" rtl="0" algn="l">
              <a:lnSpc>
                <a:spcPct val="115000"/>
              </a:lnSpc>
              <a:spcBef>
                <a:spcPts val="533"/>
              </a:spcBef>
              <a:spcAft>
                <a:spcPts val="0"/>
              </a:spcAft>
              <a:buClr>
                <a:schemeClr val="dk2"/>
              </a:buClr>
              <a:buSzPts val="1700"/>
              <a:buFont typeface="Noto Sans Symbols"/>
              <a:buChar char="−"/>
              <a:defRPr b="0" i="0" sz="2267" u="none" cap="none" strike="noStrike">
                <a:solidFill>
                  <a:srgbClr val="000000"/>
                </a:solidFill>
                <a:latin typeface="Arial"/>
                <a:ea typeface="Arial"/>
                <a:cs typeface="Arial"/>
                <a:sym typeface="Arial"/>
              </a:defRPr>
            </a:lvl3pPr>
            <a:lvl4pPr indent="-323850" lvl="3" marL="1828800" marR="0" rtl="0" algn="l">
              <a:lnSpc>
                <a:spcPct val="115000"/>
              </a:lnSpc>
              <a:spcBef>
                <a:spcPts val="533"/>
              </a:spcBef>
              <a:spcAft>
                <a:spcPts val="0"/>
              </a:spcAft>
              <a:buClr>
                <a:srgbClr val="004593"/>
              </a:buClr>
              <a:buSzPts val="1500"/>
              <a:buFont typeface="Noto Sans Symbols"/>
              <a:buChar char="−"/>
              <a:defRPr b="0" i="0" sz="2000" u="none" cap="none" strike="noStrike">
                <a:solidFill>
                  <a:srgbClr val="000000"/>
                </a:solidFill>
                <a:latin typeface="Arial"/>
                <a:ea typeface="Arial"/>
                <a:cs typeface="Arial"/>
                <a:sym typeface="Arial"/>
              </a:defRPr>
            </a:lvl4pPr>
            <a:lvl5pPr indent="-298450" lvl="4" marL="2286000" marR="0" rtl="0" algn="l">
              <a:lnSpc>
                <a:spcPct val="115000"/>
              </a:lnSpc>
              <a:spcBef>
                <a:spcPts val="533"/>
              </a:spcBef>
              <a:spcAft>
                <a:spcPts val="0"/>
              </a:spcAft>
              <a:buClr>
                <a:srgbClr val="004593"/>
              </a:buClr>
              <a:buSzPts val="1100"/>
              <a:buFont typeface="Courier New"/>
              <a:buChar char="o"/>
              <a:defRPr b="0" i="0" sz="1867" u="none" cap="none" strike="noStrike">
                <a:solidFill>
                  <a:srgbClr val="000000"/>
                </a:solidFill>
                <a:latin typeface="Arial"/>
                <a:ea typeface="Arial"/>
                <a:cs typeface="Arial"/>
                <a:sym typeface="Arial"/>
              </a:defRPr>
            </a:lvl5pPr>
            <a:lvl6pPr indent="-317500" lvl="5" marL="27432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6pPr>
            <a:lvl7pPr indent="-317500" lvl="6" marL="32004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7pPr>
            <a:lvl8pPr indent="-317500" lvl="7" marL="36576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8pPr>
            <a:lvl9pPr indent="-317500" lvl="8" marL="41148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9pPr>
          </a:lstStyle>
          <a:p/>
        </p:txBody>
      </p:sp>
      <p:sp>
        <p:nvSpPr>
          <p:cNvPr id="22" name="Google Shape;22;p11"/>
          <p:cNvSpPr txBox="1"/>
          <p:nvPr>
            <p:ph type="title"/>
          </p:nvPr>
        </p:nvSpPr>
        <p:spPr>
          <a:xfrm>
            <a:off x="346205" y="1"/>
            <a:ext cx="9513200" cy="967600"/>
          </a:xfrm>
          <a:prstGeom prst="rect">
            <a:avLst/>
          </a:prstGeom>
          <a:noFill/>
          <a:ln>
            <a:noFill/>
          </a:ln>
        </p:spPr>
        <p:txBody>
          <a:bodyPr anchorCtr="0" anchor="ctr" bIns="34275" lIns="0" spcFirstLastPara="1" rIns="68575" wrap="square" tIns="34275">
            <a:normAutofit/>
          </a:bodyPr>
          <a:lstStyle>
            <a:lvl1pPr lvl="0" marR="0" rtl="0" algn="l">
              <a:lnSpc>
                <a:spcPct val="90000"/>
              </a:lnSpc>
              <a:spcBef>
                <a:spcPts val="0"/>
              </a:spcBef>
              <a:spcAft>
                <a:spcPts val="0"/>
              </a:spcAft>
              <a:buClr>
                <a:schemeClr val="dk2"/>
              </a:buClr>
              <a:buSzPts val="2400"/>
              <a:buFont typeface="Arial"/>
              <a:buNone/>
              <a:defRPr b="1" i="0" sz="3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p:cSld name="Zwei Inhalte">
    <p:spTree>
      <p:nvGrpSpPr>
        <p:cNvPr id="23" name="Shape 23"/>
        <p:cNvGrpSpPr/>
        <p:nvPr/>
      </p:nvGrpSpPr>
      <p:grpSpPr>
        <a:xfrm>
          <a:off x="0" y="0"/>
          <a:ext cx="0" cy="0"/>
          <a:chOff x="0" y="0"/>
          <a:chExt cx="0" cy="0"/>
        </a:xfrm>
      </p:grpSpPr>
      <p:sp>
        <p:nvSpPr>
          <p:cNvPr id="24" name="Google Shape;24;p16"/>
          <p:cNvSpPr txBox="1"/>
          <p:nvPr>
            <p:ph idx="1" type="body"/>
          </p:nvPr>
        </p:nvSpPr>
        <p:spPr>
          <a:xfrm>
            <a:off x="357809" y="1166191"/>
            <a:ext cx="5579200" cy="5508000"/>
          </a:xfrm>
          <a:prstGeom prst="rect">
            <a:avLst/>
          </a:prstGeom>
          <a:noFill/>
          <a:ln>
            <a:noFill/>
          </a:ln>
        </p:spPr>
        <p:txBody>
          <a:bodyPr anchorCtr="0" anchor="t" bIns="34275" lIns="0" spcFirstLastPara="1" rIns="68575" wrap="square" tIns="34275">
            <a:noAutofit/>
          </a:bodyPr>
          <a:lstStyle>
            <a:lvl1pPr indent="-336550" lvl="0" marL="457200" marR="0" rtl="0" algn="l">
              <a:lnSpc>
                <a:spcPct val="115000"/>
              </a:lnSpc>
              <a:spcBef>
                <a:spcPts val="1067"/>
              </a:spcBef>
              <a:spcAft>
                <a:spcPts val="0"/>
              </a:spcAft>
              <a:buClr>
                <a:schemeClr val="accent5"/>
              </a:buClr>
              <a:buSzPts val="1700"/>
              <a:buFont typeface="Noto Sans Symbols"/>
              <a:buChar char="⮚"/>
              <a:defRPr b="0" i="0" sz="2800" u="none" cap="none" strike="noStrike">
                <a:solidFill>
                  <a:srgbClr val="000000"/>
                </a:solidFill>
                <a:latin typeface="Arial"/>
                <a:ea typeface="Arial"/>
                <a:cs typeface="Arial"/>
                <a:sym typeface="Arial"/>
              </a:defRPr>
            </a:lvl1pPr>
            <a:lvl2pPr indent="-342900" lvl="1" marL="914400" marR="0" rtl="0" algn="l">
              <a:lnSpc>
                <a:spcPct val="115000"/>
              </a:lnSpc>
              <a:spcBef>
                <a:spcPts val="533"/>
              </a:spcBef>
              <a:spcAft>
                <a:spcPts val="0"/>
              </a:spcAft>
              <a:buClr>
                <a:schemeClr val="accent1"/>
              </a:buClr>
              <a:buSzPts val="1800"/>
              <a:buFont typeface="Noto Sans Symbols"/>
              <a:buChar char="−"/>
              <a:defRPr b="0" i="0" sz="2400" u="none" cap="none" strike="noStrike">
                <a:solidFill>
                  <a:srgbClr val="000000"/>
                </a:solidFill>
                <a:latin typeface="Arial"/>
                <a:ea typeface="Arial"/>
                <a:cs typeface="Arial"/>
                <a:sym typeface="Arial"/>
              </a:defRPr>
            </a:lvl2pPr>
            <a:lvl3pPr indent="-336550" lvl="2" marL="1371600" marR="0" rtl="0" algn="l">
              <a:lnSpc>
                <a:spcPct val="115000"/>
              </a:lnSpc>
              <a:spcBef>
                <a:spcPts val="533"/>
              </a:spcBef>
              <a:spcAft>
                <a:spcPts val="0"/>
              </a:spcAft>
              <a:buClr>
                <a:schemeClr val="dk2"/>
              </a:buClr>
              <a:buSzPts val="1700"/>
              <a:buFont typeface="Noto Sans Symbols"/>
              <a:buChar char="−"/>
              <a:defRPr b="0" i="0" sz="2267" u="none" cap="none" strike="noStrike">
                <a:solidFill>
                  <a:srgbClr val="000000"/>
                </a:solidFill>
                <a:latin typeface="Arial"/>
                <a:ea typeface="Arial"/>
                <a:cs typeface="Arial"/>
                <a:sym typeface="Arial"/>
              </a:defRPr>
            </a:lvl3pPr>
            <a:lvl4pPr indent="-323850" lvl="3" marL="1828800" marR="0" rtl="0" algn="l">
              <a:lnSpc>
                <a:spcPct val="115000"/>
              </a:lnSpc>
              <a:spcBef>
                <a:spcPts val="533"/>
              </a:spcBef>
              <a:spcAft>
                <a:spcPts val="0"/>
              </a:spcAft>
              <a:buClr>
                <a:srgbClr val="004593"/>
              </a:buClr>
              <a:buSzPts val="1500"/>
              <a:buFont typeface="Noto Sans Symbols"/>
              <a:buChar char="−"/>
              <a:defRPr b="0" i="0" sz="2000" u="none" cap="none" strike="noStrike">
                <a:solidFill>
                  <a:srgbClr val="000000"/>
                </a:solidFill>
                <a:latin typeface="Arial"/>
                <a:ea typeface="Arial"/>
                <a:cs typeface="Arial"/>
                <a:sym typeface="Arial"/>
              </a:defRPr>
            </a:lvl4pPr>
            <a:lvl5pPr indent="-298450" lvl="4" marL="2286000" marR="0" rtl="0" algn="l">
              <a:lnSpc>
                <a:spcPct val="115000"/>
              </a:lnSpc>
              <a:spcBef>
                <a:spcPts val="533"/>
              </a:spcBef>
              <a:spcAft>
                <a:spcPts val="0"/>
              </a:spcAft>
              <a:buClr>
                <a:srgbClr val="004593"/>
              </a:buClr>
              <a:buSzPts val="1100"/>
              <a:buFont typeface="Courier New"/>
              <a:buChar char="o"/>
              <a:defRPr b="0" i="0" sz="1867" u="none" cap="none" strike="noStrike">
                <a:solidFill>
                  <a:srgbClr val="000000"/>
                </a:solidFill>
                <a:latin typeface="Arial"/>
                <a:ea typeface="Arial"/>
                <a:cs typeface="Arial"/>
                <a:sym typeface="Arial"/>
              </a:defRPr>
            </a:lvl5pPr>
            <a:lvl6pPr indent="-317500" lvl="5" marL="27432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6pPr>
            <a:lvl7pPr indent="-317500" lvl="6" marL="32004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7pPr>
            <a:lvl8pPr indent="-317500" lvl="7" marL="36576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8pPr>
            <a:lvl9pPr indent="-317500" lvl="8" marL="41148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9pPr>
          </a:lstStyle>
          <a:p/>
        </p:txBody>
      </p:sp>
      <p:sp>
        <p:nvSpPr>
          <p:cNvPr id="25" name="Google Shape;25;p16"/>
          <p:cNvSpPr txBox="1"/>
          <p:nvPr>
            <p:ph idx="2" type="body"/>
          </p:nvPr>
        </p:nvSpPr>
        <p:spPr>
          <a:xfrm>
            <a:off x="6347792" y="1166191"/>
            <a:ext cx="5579200" cy="5508000"/>
          </a:xfrm>
          <a:prstGeom prst="rect">
            <a:avLst/>
          </a:prstGeom>
          <a:noFill/>
          <a:ln>
            <a:noFill/>
          </a:ln>
        </p:spPr>
        <p:txBody>
          <a:bodyPr anchorCtr="0" anchor="t" bIns="34275" lIns="0" spcFirstLastPara="1" rIns="68575" wrap="square" tIns="34275">
            <a:noAutofit/>
          </a:bodyPr>
          <a:lstStyle>
            <a:lvl1pPr indent="-336550" lvl="0" marL="457200" marR="0" rtl="0" algn="l">
              <a:lnSpc>
                <a:spcPct val="115000"/>
              </a:lnSpc>
              <a:spcBef>
                <a:spcPts val="1067"/>
              </a:spcBef>
              <a:spcAft>
                <a:spcPts val="0"/>
              </a:spcAft>
              <a:buClr>
                <a:schemeClr val="accent5"/>
              </a:buClr>
              <a:buSzPts val="1700"/>
              <a:buFont typeface="Noto Sans Symbols"/>
              <a:buChar char="⮚"/>
              <a:defRPr b="0" i="0" sz="2800" u="none" cap="none" strike="noStrike">
                <a:solidFill>
                  <a:srgbClr val="000000"/>
                </a:solidFill>
                <a:latin typeface="Arial"/>
                <a:ea typeface="Arial"/>
                <a:cs typeface="Arial"/>
                <a:sym typeface="Arial"/>
              </a:defRPr>
            </a:lvl1pPr>
            <a:lvl2pPr indent="-342900" lvl="1" marL="914400" marR="0" rtl="0" algn="l">
              <a:lnSpc>
                <a:spcPct val="115000"/>
              </a:lnSpc>
              <a:spcBef>
                <a:spcPts val="533"/>
              </a:spcBef>
              <a:spcAft>
                <a:spcPts val="0"/>
              </a:spcAft>
              <a:buClr>
                <a:schemeClr val="accent1"/>
              </a:buClr>
              <a:buSzPts val="1800"/>
              <a:buFont typeface="Noto Sans Symbols"/>
              <a:buChar char="−"/>
              <a:defRPr b="0" i="0" sz="2400" u="none" cap="none" strike="noStrike">
                <a:solidFill>
                  <a:srgbClr val="000000"/>
                </a:solidFill>
                <a:latin typeface="Arial"/>
                <a:ea typeface="Arial"/>
                <a:cs typeface="Arial"/>
                <a:sym typeface="Arial"/>
              </a:defRPr>
            </a:lvl2pPr>
            <a:lvl3pPr indent="-336550" lvl="2" marL="1371600" marR="0" rtl="0" algn="l">
              <a:lnSpc>
                <a:spcPct val="115000"/>
              </a:lnSpc>
              <a:spcBef>
                <a:spcPts val="533"/>
              </a:spcBef>
              <a:spcAft>
                <a:spcPts val="0"/>
              </a:spcAft>
              <a:buClr>
                <a:schemeClr val="dk2"/>
              </a:buClr>
              <a:buSzPts val="1700"/>
              <a:buFont typeface="Noto Sans Symbols"/>
              <a:buChar char="−"/>
              <a:defRPr b="0" i="0" sz="2267" u="none" cap="none" strike="noStrike">
                <a:solidFill>
                  <a:srgbClr val="000000"/>
                </a:solidFill>
                <a:latin typeface="Arial"/>
                <a:ea typeface="Arial"/>
                <a:cs typeface="Arial"/>
                <a:sym typeface="Arial"/>
              </a:defRPr>
            </a:lvl3pPr>
            <a:lvl4pPr indent="-323850" lvl="3" marL="1828800" marR="0" rtl="0" algn="l">
              <a:lnSpc>
                <a:spcPct val="115000"/>
              </a:lnSpc>
              <a:spcBef>
                <a:spcPts val="533"/>
              </a:spcBef>
              <a:spcAft>
                <a:spcPts val="0"/>
              </a:spcAft>
              <a:buClr>
                <a:srgbClr val="004593"/>
              </a:buClr>
              <a:buSzPts val="1500"/>
              <a:buFont typeface="Noto Sans Symbols"/>
              <a:buChar char="−"/>
              <a:defRPr b="0" i="0" sz="2000" u="none" cap="none" strike="noStrike">
                <a:solidFill>
                  <a:srgbClr val="000000"/>
                </a:solidFill>
                <a:latin typeface="Arial"/>
                <a:ea typeface="Arial"/>
                <a:cs typeface="Arial"/>
                <a:sym typeface="Arial"/>
              </a:defRPr>
            </a:lvl4pPr>
            <a:lvl5pPr indent="-298450" lvl="4" marL="2286000" marR="0" rtl="0" algn="l">
              <a:lnSpc>
                <a:spcPct val="115000"/>
              </a:lnSpc>
              <a:spcBef>
                <a:spcPts val="533"/>
              </a:spcBef>
              <a:spcAft>
                <a:spcPts val="0"/>
              </a:spcAft>
              <a:buClr>
                <a:srgbClr val="004593"/>
              </a:buClr>
              <a:buSzPts val="1100"/>
              <a:buFont typeface="Courier New"/>
              <a:buChar char="o"/>
              <a:defRPr b="0" i="0" sz="1867" u="none" cap="none" strike="noStrike">
                <a:solidFill>
                  <a:srgbClr val="000000"/>
                </a:solidFill>
                <a:latin typeface="Arial"/>
                <a:ea typeface="Arial"/>
                <a:cs typeface="Arial"/>
                <a:sym typeface="Arial"/>
              </a:defRPr>
            </a:lvl5pPr>
            <a:lvl6pPr indent="-317500" lvl="5" marL="27432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6pPr>
            <a:lvl7pPr indent="-317500" lvl="6" marL="32004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7pPr>
            <a:lvl8pPr indent="-317500" lvl="7" marL="36576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8pPr>
            <a:lvl9pPr indent="-317500" lvl="8" marL="41148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9pPr>
          </a:lstStyle>
          <a:p/>
        </p:txBody>
      </p:sp>
      <p:sp>
        <p:nvSpPr>
          <p:cNvPr id="26" name="Google Shape;26;p16"/>
          <p:cNvSpPr txBox="1"/>
          <p:nvPr>
            <p:ph type="title"/>
          </p:nvPr>
        </p:nvSpPr>
        <p:spPr>
          <a:xfrm>
            <a:off x="346205" y="1"/>
            <a:ext cx="9513200" cy="967600"/>
          </a:xfrm>
          <a:prstGeom prst="rect">
            <a:avLst/>
          </a:prstGeom>
          <a:noFill/>
          <a:ln>
            <a:noFill/>
          </a:ln>
        </p:spPr>
        <p:txBody>
          <a:bodyPr anchorCtr="0" anchor="ctr" bIns="34275" lIns="0" spcFirstLastPara="1" rIns="68575" wrap="square" tIns="34275">
            <a:normAutofit/>
          </a:bodyPr>
          <a:lstStyle>
            <a:lvl1pPr lvl="0" marR="0" rtl="0" algn="l">
              <a:lnSpc>
                <a:spcPct val="90000"/>
              </a:lnSpc>
              <a:spcBef>
                <a:spcPts val="0"/>
              </a:spcBef>
              <a:spcAft>
                <a:spcPts val="0"/>
              </a:spcAft>
              <a:buClr>
                <a:schemeClr val="dk2"/>
              </a:buClr>
              <a:buSzPts val="2400"/>
              <a:buFont typeface="Arial"/>
              <a:buNone/>
              <a:defRPr b="1" i="0" sz="3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 Text: Bild links">
  <p:cSld name="Bild / Text: Bild links">
    <p:spTree>
      <p:nvGrpSpPr>
        <p:cNvPr id="27" name="Shape 27"/>
        <p:cNvGrpSpPr/>
        <p:nvPr/>
      </p:nvGrpSpPr>
      <p:grpSpPr>
        <a:xfrm>
          <a:off x="0" y="0"/>
          <a:ext cx="0" cy="0"/>
          <a:chOff x="0" y="0"/>
          <a:chExt cx="0" cy="0"/>
        </a:xfrm>
      </p:grpSpPr>
      <p:sp>
        <p:nvSpPr>
          <p:cNvPr id="28" name="Google Shape;28;p12"/>
          <p:cNvSpPr/>
          <p:nvPr>
            <p:ph idx="2" type="pic"/>
          </p:nvPr>
        </p:nvSpPr>
        <p:spPr>
          <a:xfrm>
            <a:off x="346205" y="1166191"/>
            <a:ext cx="4348194" cy="5508000"/>
          </a:xfrm>
          <a:prstGeom prst="rect">
            <a:avLst/>
          </a:prstGeom>
          <a:solidFill>
            <a:schemeClr val="lt2">
              <a:alpha val="48235"/>
            </a:schemeClr>
          </a:solidFill>
          <a:ln>
            <a:noFill/>
          </a:ln>
        </p:spPr>
      </p:sp>
      <p:sp>
        <p:nvSpPr>
          <p:cNvPr id="29" name="Google Shape;29;p12"/>
          <p:cNvSpPr txBox="1"/>
          <p:nvPr>
            <p:ph idx="1" type="body"/>
          </p:nvPr>
        </p:nvSpPr>
        <p:spPr>
          <a:xfrm>
            <a:off x="4969565" y="1166191"/>
            <a:ext cx="6994000" cy="5508000"/>
          </a:xfrm>
          <a:prstGeom prst="rect">
            <a:avLst/>
          </a:prstGeom>
          <a:noFill/>
          <a:ln>
            <a:noFill/>
          </a:ln>
        </p:spPr>
        <p:txBody>
          <a:bodyPr anchorCtr="0" anchor="t" bIns="34275" lIns="0" spcFirstLastPara="1" rIns="68575" wrap="square" tIns="34275">
            <a:noAutofit/>
          </a:bodyPr>
          <a:lstStyle>
            <a:lvl1pPr indent="-336550" lvl="0" marL="457200" marR="0" rtl="0" algn="l">
              <a:lnSpc>
                <a:spcPct val="115000"/>
              </a:lnSpc>
              <a:spcBef>
                <a:spcPts val="1067"/>
              </a:spcBef>
              <a:spcAft>
                <a:spcPts val="0"/>
              </a:spcAft>
              <a:buClr>
                <a:schemeClr val="accent5"/>
              </a:buClr>
              <a:buSzPts val="1700"/>
              <a:buFont typeface="Noto Sans Symbols"/>
              <a:buChar char="⮚"/>
              <a:defRPr b="0" i="0" sz="2800" u="none" cap="none" strike="noStrike">
                <a:solidFill>
                  <a:srgbClr val="000000"/>
                </a:solidFill>
                <a:latin typeface="Arial"/>
                <a:ea typeface="Arial"/>
                <a:cs typeface="Arial"/>
                <a:sym typeface="Arial"/>
              </a:defRPr>
            </a:lvl1pPr>
            <a:lvl2pPr indent="-342900" lvl="1" marL="914400" marR="0" rtl="0" algn="l">
              <a:lnSpc>
                <a:spcPct val="115000"/>
              </a:lnSpc>
              <a:spcBef>
                <a:spcPts val="533"/>
              </a:spcBef>
              <a:spcAft>
                <a:spcPts val="0"/>
              </a:spcAft>
              <a:buClr>
                <a:schemeClr val="accent1"/>
              </a:buClr>
              <a:buSzPts val="1800"/>
              <a:buFont typeface="Noto Sans Symbols"/>
              <a:buChar char="−"/>
              <a:defRPr b="0" i="0" sz="2400" u="none" cap="none" strike="noStrike">
                <a:solidFill>
                  <a:srgbClr val="000000"/>
                </a:solidFill>
                <a:latin typeface="Arial"/>
                <a:ea typeface="Arial"/>
                <a:cs typeface="Arial"/>
                <a:sym typeface="Arial"/>
              </a:defRPr>
            </a:lvl2pPr>
            <a:lvl3pPr indent="-336550" lvl="2" marL="1371600" marR="0" rtl="0" algn="l">
              <a:lnSpc>
                <a:spcPct val="115000"/>
              </a:lnSpc>
              <a:spcBef>
                <a:spcPts val="533"/>
              </a:spcBef>
              <a:spcAft>
                <a:spcPts val="0"/>
              </a:spcAft>
              <a:buClr>
                <a:schemeClr val="dk2"/>
              </a:buClr>
              <a:buSzPts val="1700"/>
              <a:buFont typeface="Noto Sans Symbols"/>
              <a:buChar char="−"/>
              <a:defRPr b="0" i="0" sz="2267" u="none" cap="none" strike="noStrike">
                <a:solidFill>
                  <a:srgbClr val="000000"/>
                </a:solidFill>
                <a:latin typeface="Arial"/>
                <a:ea typeface="Arial"/>
                <a:cs typeface="Arial"/>
                <a:sym typeface="Arial"/>
              </a:defRPr>
            </a:lvl3pPr>
            <a:lvl4pPr indent="-323850" lvl="3" marL="1828800" marR="0" rtl="0" algn="l">
              <a:lnSpc>
                <a:spcPct val="115000"/>
              </a:lnSpc>
              <a:spcBef>
                <a:spcPts val="533"/>
              </a:spcBef>
              <a:spcAft>
                <a:spcPts val="0"/>
              </a:spcAft>
              <a:buClr>
                <a:srgbClr val="004593"/>
              </a:buClr>
              <a:buSzPts val="1500"/>
              <a:buFont typeface="Noto Sans Symbols"/>
              <a:buChar char="−"/>
              <a:defRPr b="0" i="0" sz="2000" u="none" cap="none" strike="noStrike">
                <a:solidFill>
                  <a:srgbClr val="000000"/>
                </a:solidFill>
                <a:latin typeface="Arial"/>
                <a:ea typeface="Arial"/>
                <a:cs typeface="Arial"/>
                <a:sym typeface="Arial"/>
              </a:defRPr>
            </a:lvl4pPr>
            <a:lvl5pPr indent="-298450" lvl="4" marL="2286000" marR="0" rtl="0" algn="l">
              <a:lnSpc>
                <a:spcPct val="115000"/>
              </a:lnSpc>
              <a:spcBef>
                <a:spcPts val="533"/>
              </a:spcBef>
              <a:spcAft>
                <a:spcPts val="0"/>
              </a:spcAft>
              <a:buClr>
                <a:srgbClr val="004593"/>
              </a:buClr>
              <a:buSzPts val="1100"/>
              <a:buFont typeface="Courier New"/>
              <a:buChar char="o"/>
              <a:defRPr b="0" i="0" sz="1867" u="none" cap="none" strike="noStrike">
                <a:solidFill>
                  <a:srgbClr val="000000"/>
                </a:solidFill>
                <a:latin typeface="Arial"/>
                <a:ea typeface="Arial"/>
                <a:cs typeface="Arial"/>
                <a:sym typeface="Arial"/>
              </a:defRPr>
            </a:lvl5pPr>
            <a:lvl6pPr indent="-317500" lvl="5" marL="27432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6pPr>
            <a:lvl7pPr indent="-317500" lvl="6" marL="32004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7pPr>
            <a:lvl8pPr indent="-317500" lvl="7" marL="36576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8pPr>
            <a:lvl9pPr indent="-317500" lvl="8" marL="41148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9pPr>
          </a:lstStyle>
          <a:p/>
        </p:txBody>
      </p:sp>
      <p:sp>
        <p:nvSpPr>
          <p:cNvPr id="30" name="Google Shape;30;p12"/>
          <p:cNvSpPr txBox="1"/>
          <p:nvPr>
            <p:ph type="title"/>
          </p:nvPr>
        </p:nvSpPr>
        <p:spPr>
          <a:xfrm>
            <a:off x="346205" y="1"/>
            <a:ext cx="9513200" cy="967600"/>
          </a:xfrm>
          <a:prstGeom prst="rect">
            <a:avLst/>
          </a:prstGeom>
          <a:noFill/>
          <a:ln>
            <a:noFill/>
          </a:ln>
        </p:spPr>
        <p:txBody>
          <a:bodyPr anchorCtr="0" anchor="ctr" bIns="34275" lIns="0" spcFirstLastPara="1" rIns="68575" wrap="square" tIns="34275">
            <a:normAutofit/>
          </a:bodyPr>
          <a:lstStyle>
            <a:lvl1pPr lvl="0" marR="0" rtl="0" algn="l">
              <a:lnSpc>
                <a:spcPct val="90000"/>
              </a:lnSpc>
              <a:spcBef>
                <a:spcPts val="0"/>
              </a:spcBef>
              <a:spcAft>
                <a:spcPts val="0"/>
              </a:spcAft>
              <a:buClr>
                <a:schemeClr val="dk2"/>
              </a:buClr>
              <a:buSzPts val="2400"/>
              <a:buFont typeface="Arial"/>
              <a:buNone/>
              <a:defRPr b="1" i="0" sz="3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 Text: Bild rechts">
  <p:cSld name="Bild / Text: Bild rechts">
    <p:spTree>
      <p:nvGrpSpPr>
        <p:cNvPr id="31" name="Shape 31"/>
        <p:cNvGrpSpPr/>
        <p:nvPr/>
      </p:nvGrpSpPr>
      <p:grpSpPr>
        <a:xfrm>
          <a:off x="0" y="0"/>
          <a:ext cx="0" cy="0"/>
          <a:chOff x="0" y="0"/>
          <a:chExt cx="0" cy="0"/>
        </a:xfrm>
      </p:grpSpPr>
      <p:sp>
        <p:nvSpPr>
          <p:cNvPr id="32" name="Google Shape;32;p13"/>
          <p:cNvSpPr txBox="1"/>
          <p:nvPr>
            <p:ph idx="1" type="body"/>
          </p:nvPr>
        </p:nvSpPr>
        <p:spPr>
          <a:xfrm>
            <a:off x="357809" y="1166191"/>
            <a:ext cx="6994000" cy="5508000"/>
          </a:xfrm>
          <a:prstGeom prst="rect">
            <a:avLst/>
          </a:prstGeom>
          <a:noFill/>
          <a:ln>
            <a:noFill/>
          </a:ln>
        </p:spPr>
        <p:txBody>
          <a:bodyPr anchorCtr="0" anchor="t" bIns="34275" lIns="0" spcFirstLastPara="1" rIns="68575" wrap="square" tIns="34275">
            <a:noAutofit/>
          </a:bodyPr>
          <a:lstStyle>
            <a:lvl1pPr indent="-336550" lvl="0" marL="457200" marR="0" rtl="0" algn="l">
              <a:lnSpc>
                <a:spcPct val="115000"/>
              </a:lnSpc>
              <a:spcBef>
                <a:spcPts val="1067"/>
              </a:spcBef>
              <a:spcAft>
                <a:spcPts val="0"/>
              </a:spcAft>
              <a:buClr>
                <a:schemeClr val="accent5"/>
              </a:buClr>
              <a:buSzPts val="1700"/>
              <a:buFont typeface="Noto Sans Symbols"/>
              <a:buChar char="⮚"/>
              <a:defRPr b="0" i="0" sz="2800" u="none" cap="none" strike="noStrike">
                <a:solidFill>
                  <a:srgbClr val="000000"/>
                </a:solidFill>
                <a:latin typeface="Arial"/>
                <a:ea typeface="Arial"/>
                <a:cs typeface="Arial"/>
                <a:sym typeface="Arial"/>
              </a:defRPr>
            </a:lvl1pPr>
            <a:lvl2pPr indent="-342900" lvl="1" marL="914400" marR="0" rtl="0" algn="l">
              <a:lnSpc>
                <a:spcPct val="115000"/>
              </a:lnSpc>
              <a:spcBef>
                <a:spcPts val="533"/>
              </a:spcBef>
              <a:spcAft>
                <a:spcPts val="0"/>
              </a:spcAft>
              <a:buClr>
                <a:schemeClr val="accent1"/>
              </a:buClr>
              <a:buSzPts val="1800"/>
              <a:buFont typeface="Noto Sans Symbols"/>
              <a:buChar char="−"/>
              <a:defRPr b="0" i="0" sz="2400" u="none" cap="none" strike="noStrike">
                <a:solidFill>
                  <a:srgbClr val="000000"/>
                </a:solidFill>
                <a:latin typeface="Arial"/>
                <a:ea typeface="Arial"/>
                <a:cs typeface="Arial"/>
                <a:sym typeface="Arial"/>
              </a:defRPr>
            </a:lvl2pPr>
            <a:lvl3pPr indent="-336550" lvl="2" marL="1371600" marR="0" rtl="0" algn="l">
              <a:lnSpc>
                <a:spcPct val="115000"/>
              </a:lnSpc>
              <a:spcBef>
                <a:spcPts val="533"/>
              </a:spcBef>
              <a:spcAft>
                <a:spcPts val="0"/>
              </a:spcAft>
              <a:buClr>
                <a:schemeClr val="dk2"/>
              </a:buClr>
              <a:buSzPts val="1700"/>
              <a:buFont typeface="Noto Sans Symbols"/>
              <a:buChar char="−"/>
              <a:defRPr b="0" i="0" sz="2267" u="none" cap="none" strike="noStrike">
                <a:solidFill>
                  <a:srgbClr val="000000"/>
                </a:solidFill>
                <a:latin typeface="Arial"/>
                <a:ea typeface="Arial"/>
                <a:cs typeface="Arial"/>
                <a:sym typeface="Arial"/>
              </a:defRPr>
            </a:lvl3pPr>
            <a:lvl4pPr indent="-323850" lvl="3" marL="1828800" marR="0" rtl="0" algn="l">
              <a:lnSpc>
                <a:spcPct val="115000"/>
              </a:lnSpc>
              <a:spcBef>
                <a:spcPts val="533"/>
              </a:spcBef>
              <a:spcAft>
                <a:spcPts val="0"/>
              </a:spcAft>
              <a:buClr>
                <a:srgbClr val="004593"/>
              </a:buClr>
              <a:buSzPts val="1500"/>
              <a:buFont typeface="Noto Sans Symbols"/>
              <a:buChar char="−"/>
              <a:defRPr b="0" i="0" sz="2000" u="none" cap="none" strike="noStrike">
                <a:solidFill>
                  <a:srgbClr val="000000"/>
                </a:solidFill>
                <a:latin typeface="Arial"/>
                <a:ea typeface="Arial"/>
                <a:cs typeface="Arial"/>
                <a:sym typeface="Arial"/>
              </a:defRPr>
            </a:lvl4pPr>
            <a:lvl5pPr indent="-298450" lvl="4" marL="2286000" marR="0" rtl="0" algn="l">
              <a:lnSpc>
                <a:spcPct val="115000"/>
              </a:lnSpc>
              <a:spcBef>
                <a:spcPts val="533"/>
              </a:spcBef>
              <a:spcAft>
                <a:spcPts val="0"/>
              </a:spcAft>
              <a:buClr>
                <a:srgbClr val="004593"/>
              </a:buClr>
              <a:buSzPts val="1100"/>
              <a:buFont typeface="Courier New"/>
              <a:buChar char="o"/>
              <a:defRPr b="0" i="0" sz="1867" u="none" cap="none" strike="noStrike">
                <a:solidFill>
                  <a:srgbClr val="000000"/>
                </a:solidFill>
                <a:latin typeface="Arial"/>
                <a:ea typeface="Arial"/>
                <a:cs typeface="Arial"/>
                <a:sym typeface="Arial"/>
              </a:defRPr>
            </a:lvl5pPr>
            <a:lvl6pPr indent="-317500" lvl="5" marL="27432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6pPr>
            <a:lvl7pPr indent="-317500" lvl="6" marL="32004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7pPr>
            <a:lvl8pPr indent="-317500" lvl="7" marL="36576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8pPr>
            <a:lvl9pPr indent="-317500" lvl="8" marL="4114800" marR="0" rtl="0" algn="l">
              <a:lnSpc>
                <a:spcPct val="115000"/>
              </a:lnSpc>
              <a:spcBef>
                <a:spcPts val="533"/>
              </a:spcBef>
              <a:spcAft>
                <a:spcPts val="0"/>
              </a:spcAft>
              <a:buClr>
                <a:schemeClr val="dk1"/>
              </a:buClr>
              <a:buSzPts val="1400"/>
              <a:buFont typeface="Arial"/>
              <a:buChar char="•"/>
              <a:defRPr b="0" i="0" sz="1867" u="none" cap="none" strike="noStrike">
                <a:solidFill>
                  <a:schemeClr val="dk1"/>
                </a:solidFill>
                <a:latin typeface="Arial"/>
                <a:ea typeface="Arial"/>
                <a:cs typeface="Arial"/>
                <a:sym typeface="Arial"/>
              </a:defRPr>
            </a:lvl9pPr>
          </a:lstStyle>
          <a:p/>
        </p:txBody>
      </p:sp>
      <p:sp>
        <p:nvSpPr>
          <p:cNvPr id="33" name="Google Shape;33;p13"/>
          <p:cNvSpPr/>
          <p:nvPr>
            <p:ph idx="2" type="pic"/>
          </p:nvPr>
        </p:nvSpPr>
        <p:spPr>
          <a:xfrm>
            <a:off x="7507605" y="1166192"/>
            <a:ext cx="4443390" cy="5508000"/>
          </a:xfrm>
          <a:prstGeom prst="rect">
            <a:avLst/>
          </a:prstGeom>
          <a:solidFill>
            <a:schemeClr val="lt2">
              <a:alpha val="48235"/>
            </a:schemeClr>
          </a:solidFill>
          <a:ln>
            <a:noFill/>
          </a:ln>
        </p:spPr>
      </p:sp>
      <p:sp>
        <p:nvSpPr>
          <p:cNvPr id="34" name="Google Shape;34;p13"/>
          <p:cNvSpPr txBox="1"/>
          <p:nvPr>
            <p:ph type="title"/>
          </p:nvPr>
        </p:nvSpPr>
        <p:spPr>
          <a:xfrm>
            <a:off x="346205" y="1"/>
            <a:ext cx="9513200" cy="967600"/>
          </a:xfrm>
          <a:prstGeom prst="rect">
            <a:avLst/>
          </a:prstGeom>
          <a:noFill/>
          <a:ln>
            <a:noFill/>
          </a:ln>
        </p:spPr>
        <p:txBody>
          <a:bodyPr anchorCtr="0" anchor="ctr" bIns="34275" lIns="0" spcFirstLastPara="1" rIns="68575" wrap="square" tIns="34275">
            <a:normAutofit/>
          </a:bodyPr>
          <a:lstStyle>
            <a:lvl1pPr lvl="0" marR="0" rtl="0" algn="l">
              <a:lnSpc>
                <a:spcPct val="90000"/>
              </a:lnSpc>
              <a:spcBef>
                <a:spcPts val="0"/>
              </a:spcBef>
              <a:spcAft>
                <a:spcPts val="0"/>
              </a:spcAft>
              <a:buClr>
                <a:schemeClr val="dk2"/>
              </a:buClr>
              <a:buSzPts val="2400"/>
              <a:buFont typeface="Arial"/>
              <a:buNone/>
              <a:defRPr b="1" i="0" sz="3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6"/>
          <p:cNvPicPr preferRelativeResize="0"/>
          <p:nvPr/>
        </p:nvPicPr>
        <p:blipFill rotWithShape="1">
          <a:blip r:embed="rId1">
            <a:alphaModFix/>
          </a:blip>
          <a:srcRect b="0" l="0" r="2262" t="1623"/>
          <a:stretch/>
        </p:blipFill>
        <p:spPr>
          <a:xfrm>
            <a:off x="10924539" y="0"/>
            <a:ext cx="1263779" cy="12547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https://creativecommons.org/share-your-work/cclicens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www.frontiersin.org/articles/10.3389/fsufs.2020.00001/full#B6" TargetMode="External"/><Relationship Id="rId4" Type="http://schemas.openxmlformats.org/officeDocument/2006/relationships/hyperlink" Target="https://www.frontiersin.org/articles/10.3389/fsufs.2020.00001/full#B21" TargetMode="External"/><Relationship Id="rId5" Type="http://schemas.openxmlformats.org/officeDocument/2006/relationships/hyperlink" Target="https://www.frontiersin.org/articles/10.3389/fsufs.2020.00001/full#B35"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s://www.frontiersin.org/articles/10.3389/fsufs.2020.00001/full#B58" TargetMode="External"/><Relationship Id="rId4" Type="http://schemas.openxmlformats.org/officeDocument/2006/relationships/hyperlink" Target="https://www.frontiersin.org/articles/10.3389/fsufs.2020.00001/full#B28" TargetMode="External"/><Relationship Id="rId5" Type="http://schemas.openxmlformats.org/officeDocument/2006/relationships/hyperlink" Target="https://www.frontiersin.org/articles/10.3389/fsufs.2020.00001/full#B59" TargetMode="External"/><Relationship Id="rId6" Type="http://schemas.openxmlformats.org/officeDocument/2006/relationships/hyperlink" Target="https://www.frontiersin.org/articles/10.3389/fsufs.2020.00001/full#B3" TargetMode="External"/><Relationship Id="rId7" Type="http://schemas.openxmlformats.org/officeDocument/2006/relationships/hyperlink" Target="https://www.frontiersin.org/articles/10.3389/fsufs.2020.00001/full#B3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www.who.int/publications/m/item/one-health-high-level-expert-panel-annual-report-2021" TargetMode="External"/><Relationship Id="rId4" Type="http://schemas.openxmlformats.org/officeDocument/2006/relationships/image" Target="../media/image3.png"/><Relationship Id="rId5"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g29223042509_1_4"/>
          <p:cNvSpPr txBox="1"/>
          <p:nvPr>
            <p:ph type="ctrTitle"/>
          </p:nvPr>
        </p:nvSpPr>
        <p:spPr>
          <a:xfrm>
            <a:off x="620100" y="2324100"/>
            <a:ext cx="10752900" cy="1517100"/>
          </a:xfrm>
          <a:prstGeom prst="rect">
            <a:avLst/>
          </a:prstGeom>
          <a:noFill/>
          <a:ln>
            <a:noFill/>
          </a:ln>
        </p:spPr>
        <p:txBody>
          <a:bodyPr anchorCtr="0" anchor="ctr" bIns="34275" lIns="0" spcFirstLastPara="1" rIns="68575" wrap="square" tIns="0">
            <a:noAutofit/>
          </a:bodyPr>
          <a:lstStyle/>
          <a:p>
            <a:pPr indent="0" lvl="0" marL="0" rtl="0" algn="ctr">
              <a:lnSpc>
                <a:spcPct val="90000"/>
              </a:lnSpc>
              <a:spcBef>
                <a:spcPts val="0"/>
              </a:spcBef>
              <a:spcAft>
                <a:spcPts val="0"/>
              </a:spcAft>
              <a:buSzPts val="2700"/>
              <a:buNone/>
            </a:pPr>
            <a:r>
              <a:rPr lang="en-GB" sz="3600"/>
              <a:t>Introduction to </a:t>
            </a:r>
            <a:r>
              <a:rPr lang="en-GB"/>
              <a:t>One</a:t>
            </a:r>
            <a:r>
              <a:rPr lang="en-GB" sz="3600"/>
              <a:t> Health</a:t>
            </a:r>
            <a:endParaRPr/>
          </a:p>
        </p:txBody>
      </p:sp>
      <p:sp>
        <p:nvSpPr>
          <p:cNvPr id="40" name="Google Shape;40;g29223042509_1_4"/>
          <p:cNvSpPr txBox="1"/>
          <p:nvPr>
            <p:ph idx="1" type="subTitle"/>
          </p:nvPr>
        </p:nvSpPr>
        <p:spPr>
          <a:xfrm>
            <a:off x="632573" y="3943050"/>
            <a:ext cx="10731900" cy="1380064"/>
          </a:xfrm>
          <a:prstGeom prst="rect">
            <a:avLst/>
          </a:prstGeom>
          <a:noFill/>
          <a:ln>
            <a:noFill/>
          </a:ln>
        </p:spPr>
        <p:txBody>
          <a:bodyPr anchorCtr="0" anchor="t" bIns="34275" lIns="0" spcFirstLastPara="1" rIns="68575" wrap="square" tIns="0">
            <a:normAutofit fontScale="70000" lnSpcReduction="20000"/>
          </a:bodyPr>
          <a:lstStyle/>
          <a:p>
            <a:pPr indent="-171450" lvl="0" marL="342900" rtl="0" algn="ctr">
              <a:lnSpc>
                <a:spcPct val="100000"/>
              </a:lnSpc>
              <a:spcBef>
                <a:spcPts val="0"/>
              </a:spcBef>
              <a:spcAft>
                <a:spcPts val="0"/>
              </a:spcAft>
              <a:buClr>
                <a:schemeClr val="dk1"/>
              </a:buClr>
              <a:buSzPct val="30966"/>
              <a:buFont typeface="Arial"/>
              <a:buNone/>
            </a:pPr>
            <a:r>
              <a:rPr lang="en-GB" sz="3550"/>
              <a:t>These slides were generously donated to the SOPHEA project by</a:t>
            </a:r>
            <a:endParaRPr sz="3418"/>
          </a:p>
          <a:p>
            <a:pPr indent="-171450" lvl="0" marL="342900" rtl="0" algn="ctr">
              <a:lnSpc>
                <a:spcPct val="100000"/>
              </a:lnSpc>
              <a:spcBef>
                <a:spcPts val="0"/>
              </a:spcBef>
              <a:spcAft>
                <a:spcPts val="0"/>
              </a:spcAft>
              <a:buClr>
                <a:schemeClr val="dk1"/>
              </a:buClr>
              <a:buSzPct val="30975"/>
              <a:buFont typeface="Arial"/>
              <a:buNone/>
            </a:pPr>
            <a:r>
              <a:t/>
            </a:r>
            <a:endParaRPr sz="3550"/>
          </a:p>
          <a:p>
            <a:pPr indent="-171450" lvl="0" marL="342900" rtl="0" algn="l">
              <a:lnSpc>
                <a:spcPct val="100000"/>
              </a:lnSpc>
              <a:spcBef>
                <a:spcPts val="0"/>
              </a:spcBef>
              <a:spcAft>
                <a:spcPts val="0"/>
              </a:spcAft>
              <a:buClr>
                <a:schemeClr val="dk1"/>
              </a:buClr>
              <a:buSzPct val="30966"/>
              <a:buFont typeface="Arial"/>
              <a:buNone/>
            </a:pPr>
            <a:r>
              <a:rPr lang="en-GB" sz="3550"/>
              <a:t>                                          Melvine Otieno (SOPHEA Team)</a:t>
            </a:r>
            <a:endParaRPr sz="3418"/>
          </a:p>
          <a:p>
            <a:pPr indent="-171450" lvl="0" marL="342900" rtl="0" algn="ctr">
              <a:lnSpc>
                <a:spcPct val="100000"/>
              </a:lnSpc>
              <a:spcBef>
                <a:spcPts val="0"/>
              </a:spcBef>
              <a:spcAft>
                <a:spcPts val="0"/>
              </a:spcAft>
              <a:buClr>
                <a:schemeClr val="dk1"/>
              </a:buClr>
              <a:buSzPct val="30966"/>
              <a:buFont typeface="Arial"/>
              <a:buNone/>
            </a:pPr>
            <a:r>
              <a:rPr lang="en-GB" sz="3550"/>
              <a:t>Institution</a:t>
            </a:r>
            <a:endParaRPr/>
          </a:p>
        </p:txBody>
      </p:sp>
      <p:sp>
        <p:nvSpPr>
          <p:cNvPr id="41" name="Google Shape;41;g29223042509_1_4"/>
          <p:cNvSpPr txBox="1"/>
          <p:nvPr>
            <p:ph idx="2" type="body"/>
          </p:nvPr>
        </p:nvSpPr>
        <p:spPr>
          <a:xfrm>
            <a:off x="4182895" y="5975615"/>
            <a:ext cx="7529100" cy="722400"/>
          </a:xfrm>
          <a:prstGeom prst="rect">
            <a:avLst/>
          </a:prstGeom>
          <a:noFill/>
          <a:ln>
            <a:noFill/>
          </a:ln>
        </p:spPr>
        <p:txBody>
          <a:bodyPr anchorCtr="0" anchor="t" bIns="34275" lIns="68575" spcFirstLastPara="1" rIns="68575" wrap="square" tIns="34275">
            <a:noAutofit/>
          </a:bodyPr>
          <a:lstStyle/>
          <a:p>
            <a:pPr indent="0" lvl="0" marL="0" rtl="0" algn="r">
              <a:lnSpc>
                <a:spcPct val="100000"/>
              </a:lnSpc>
              <a:spcBef>
                <a:spcPts val="0"/>
              </a:spcBef>
              <a:spcAft>
                <a:spcPts val="0"/>
              </a:spcAft>
              <a:buSzPts val="1100"/>
              <a:buNone/>
            </a:pPr>
            <a:r>
              <a:rPr lang="en-GB"/>
              <a:t>11: 09/2025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37dce85e54f_1_44"/>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Evolution of One Health</a:t>
            </a:r>
            <a:endParaRPr/>
          </a:p>
        </p:txBody>
      </p:sp>
      <p:pic>
        <p:nvPicPr>
          <p:cNvPr descr="Table&#10;&#10;Description automatically generated" id="103" name="Google Shape;103;g37dce85e54f_1_44"/>
          <p:cNvPicPr preferRelativeResize="0"/>
          <p:nvPr/>
        </p:nvPicPr>
        <p:blipFill rotWithShape="1">
          <a:blip r:embed="rId3">
            <a:alphaModFix/>
          </a:blip>
          <a:srcRect b="27385" l="0" r="0" t="41629"/>
          <a:stretch/>
        </p:blipFill>
        <p:spPr>
          <a:xfrm>
            <a:off x="116205" y="909628"/>
            <a:ext cx="10910849" cy="4319126"/>
          </a:xfrm>
          <a:prstGeom prst="rect">
            <a:avLst/>
          </a:prstGeom>
          <a:noFill/>
          <a:ln>
            <a:noFill/>
          </a:ln>
        </p:spPr>
      </p:pic>
      <p:pic>
        <p:nvPicPr>
          <p:cNvPr descr="Table&#10;&#10;Description automatically generated" id="104" name="Google Shape;104;g37dce85e54f_1_44"/>
          <p:cNvPicPr preferRelativeResize="0"/>
          <p:nvPr/>
        </p:nvPicPr>
        <p:blipFill rotWithShape="1">
          <a:blip r:embed="rId3">
            <a:alphaModFix/>
          </a:blip>
          <a:srcRect b="18346" l="0" r="0" t="72615"/>
          <a:stretch/>
        </p:blipFill>
        <p:spPr>
          <a:xfrm>
            <a:off x="69711" y="5252016"/>
            <a:ext cx="11436920" cy="13205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37dce85e54f_1_53"/>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Evolution of One Health</a:t>
            </a:r>
            <a:endParaRPr/>
          </a:p>
        </p:txBody>
      </p:sp>
      <p:pic>
        <p:nvPicPr>
          <p:cNvPr descr="Table&#10;&#10;Description automatically generated" id="110" name="Google Shape;110;g37dce85e54f_1_53"/>
          <p:cNvPicPr preferRelativeResize="0"/>
          <p:nvPr/>
        </p:nvPicPr>
        <p:blipFill rotWithShape="1">
          <a:blip r:embed="rId3">
            <a:alphaModFix/>
          </a:blip>
          <a:srcRect b="0" l="0" r="0" t="81653"/>
          <a:stretch/>
        </p:blipFill>
        <p:spPr>
          <a:xfrm>
            <a:off x="168313" y="819827"/>
            <a:ext cx="11436920" cy="2680609"/>
          </a:xfrm>
          <a:prstGeom prst="rect">
            <a:avLst/>
          </a:prstGeom>
          <a:noFill/>
          <a:ln>
            <a:noFill/>
          </a:ln>
        </p:spPr>
      </p:pic>
      <p:pic>
        <p:nvPicPr>
          <p:cNvPr id="111" name="Google Shape;111;g37dce85e54f_1_53"/>
          <p:cNvPicPr preferRelativeResize="0"/>
          <p:nvPr/>
        </p:nvPicPr>
        <p:blipFill>
          <a:blip r:embed="rId4">
            <a:alphaModFix/>
          </a:blip>
          <a:stretch>
            <a:fillRect/>
          </a:stretch>
        </p:blipFill>
        <p:spPr>
          <a:xfrm>
            <a:off x="2314426" y="3466850"/>
            <a:ext cx="6550600" cy="3275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7dce85e54f_1_2"/>
          <p:cNvSpPr txBox="1"/>
          <p:nvPr>
            <p:ph idx="1" type="body"/>
          </p:nvPr>
        </p:nvSpPr>
        <p:spPr>
          <a:xfrm>
            <a:off x="357800" y="4711475"/>
            <a:ext cx="11834100" cy="1962600"/>
          </a:xfrm>
          <a:prstGeom prst="rect">
            <a:avLst/>
          </a:prstGeom>
        </p:spPr>
        <p:txBody>
          <a:bodyPr anchorCtr="0" anchor="t" bIns="34275" lIns="0" spcFirstLastPara="1" rIns="68575" wrap="square" tIns="34275">
            <a:noAutofit/>
          </a:bodyPr>
          <a:lstStyle/>
          <a:p>
            <a:pPr indent="-330200" lvl="0" marL="457200" rtl="0" algn="just">
              <a:lnSpc>
                <a:spcPct val="150000"/>
              </a:lnSpc>
              <a:spcBef>
                <a:spcPts val="0"/>
              </a:spcBef>
              <a:spcAft>
                <a:spcPts val="0"/>
              </a:spcAft>
              <a:buClr>
                <a:srgbClr val="1A1503"/>
              </a:buClr>
              <a:buSzPts val="1600"/>
              <a:buChar char="➔"/>
            </a:pPr>
            <a:r>
              <a:rPr lang="en-GB" sz="1600">
                <a:solidFill>
                  <a:srgbClr val="1A1503"/>
                </a:solidFill>
              </a:rPr>
              <a:t>One Health approach works by involving professionals in human health (doctors, nurses, public health practitioners, epidemiologists), animal health (veterinarians, paraprofessionals, agricultural workers), environment (ecologists, wildlife experts), and other areas of expertise need to communicate, collaborate on, and coordinate activities. </a:t>
            </a:r>
            <a:endParaRPr sz="1600">
              <a:solidFill>
                <a:srgbClr val="1A1503"/>
              </a:solidFill>
            </a:endParaRPr>
          </a:p>
          <a:p>
            <a:pPr indent="-330200" lvl="0" marL="457200" rtl="0" algn="just">
              <a:lnSpc>
                <a:spcPct val="150000"/>
              </a:lnSpc>
              <a:spcBef>
                <a:spcPts val="0"/>
              </a:spcBef>
              <a:spcAft>
                <a:spcPts val="0"/>
              </a:spcAft>
              <a:buClr>
                <a:srgbClr val="1A1503"/>
              </a:buClr>
              <a:buSzPts val="1600"/>
              <a:buChar char="➔"/>
            </a:pPr>
            <a:r>
              <a:rPr lang="en-GB" sz="1600">
                <a:solidFill>
                  <a:srgbClr val="1A1503"/>
                </a:solidFill>
              </a:rPr>
              <a:t>M</a:t>
            </a:r>
            <a:r>
              <a:rPr b="1" lang="en-GB" sz="1600">
                <a:solidFill>
                  <a:schemeClr val="dk1"/>
                </a:solidFill>
              </a:rPr>
              <a:t>ulti sectoral</a:t>
            </a:r>
            <a:r>
              <a:rPr b="1" lang="en-GB" sz="1600">
                <a:solidFill>
                  <a:schemeClr val="dk1"/>
                </a:solidFill>
              </a:rPr>
              <a:t> partnerships to prevent, detect, and respond to health threats at the human-animal-environment interface.</a:t>
            </a:r>
            <a:r>
              <a:rPr lang="en-GB" sz="1600">
                <a:solidFill>
                  <a:schemeClr val="dk1"/>
                </a:solidFill>
              </a:rPr>
              <a:t> It is especially critical because of the region’s high burden of zoonotic diseases, climate risks, and dependence on livestock and natural resources.</a:t>
            </a:r>
            <a:endParaRPr sz="1600">
              <a:solidFill>
                <a:srgbClr val="1A1503"/>
              </a:solidFill>
            </a:endParaRPr>
          </a:p>
          <a:p>
            <a:pPr indent="0" lvl="0" marL="0" rtl="0" algn="l">
              <a:spcBef>
                <a:spcPts val="1067"/>
              </a:spcBef>
              <a:spcAft>
                <a:spcPts val="0"/>
              </a:spcAft>
              <a:buNone/>
            </a:pPr>
            <a:r>
              <a:t/>
            </a:r>
            <a:endParaRPr sz="1600"/>
          </a:p>
        </p:txBody>
      </p:sp>
      <p:sp>
        <p:nvSpPr>
          <p:cNvPr id="117" name="Google Shape;117;g37dce85e54f_1_2"/>
          <p:cNvSpPr txBox="1"/>
          <p:nvPr>
            <p:ph type="title"/>
          </p:nvPr>
        </p:nvSpPr>
        <p:spPr>
          <a:xfrm>
            <a:off x="346200" y="0"/>
            <a:ext cx="9425400" cy="7668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The Foundation of One Health Approach</a:t>
            </a:r>
            <a:endParaRPr/>
          </a:p>
        </p:txBody>
      </p:sp>
      <p:pic>
        <p:nvPicPr>
          <p:cNvPr descr="Diagram&#10;&#10;Description automatically generated" id="118" name="Google Shape;118;g37dce85e54f_1_2"/>
          <p:cNvPicPr preferRelativeResize="0"/>
          <p:nvPr/>
        </p:nvPicPr>
        <p:blipFill rotWithShape="1">
          <a:blip r:embed="rId3">
            <a:alphaModFix/>
          </a:blip>
          <a:srcRect b="20676" l="0" r="0" t="6442"/>
          <a:stretch/>
        </p:blipFill>
        <p:spPr>
          <a:xfrm>
            <a:off x="2294450" y="573425"/>
            <a:ext cx="7214398" cy="3964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37dce85e54f_1_70"/>
          <p:cNvSpPr txBox="1"/>
          <p:nvPr>
            <p:ph idx="1" type="body"/>
          </p:nvPr>
        </p:nvSpPr>
        <p:spPr>
          <a:xfrm>
            <a:off x="357801" y="1445170"/>
            <a:ext cx="12192000" cy="5196000"/>
          </a:xfrm>
          <a:prstGeom prst="rect">
            <a:avLst/>
          </a:prstGeom>
        </p:spPr>
        <p:txBody>
          <a:bodyPr anchorCtr="0" anchor="t" bIns="34275" lIns="0" spcFirstLastPara="1" rIns="68575" wrap="square" tIns="34275">
            <a:noAutofit/>
          </a:bodyPr>
          <a:lstStyle/>
          <a:p>
            <a:pPr indent="-398937" lvl="0" marL="395763" rtl="0" algn="l">
              <a:lnSpc>
                <a:spcPct val="100000"/>
              </a:lnSpc>
              <a:spcBef>
                <a:spcPts val="0"/>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Recognize the essential link between human, domestic animal and wildlife health and the threat disease  poses</a:t>
            </a:r>
            <a:endParaRPr b="1" sz="1900">
              <a:solidFill>
                <a:schemeClr val="dk1"/>
              </a:solidFill>
              <a:latin typeface="Calibri"/>
              <a:ea typeface="Calibri"/>
              <a:cs typeface="Calibri"/>
              <a:sym typeface="Calibri"/>
            </a:endParaRPr>
          </a:p>
          <a:p>
            <a:pPr indent="-398937" lvl="0" marL="395763" rtl="0" algn="l">
              <a:lnSpc>
                <a:spcPct val="100000"/>
              </a:lnSpc>
              <a:spcBef>
                <a:spcPts val="323"/>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Recognize that decisions regarding land and water use have real implications for health</a:t>
            </a:r>
            <a:endParaRPr b="1" sz="1900">
              <a:solidFill>
                <a:schemeClr val="dk1"/>
              </a:solidFill>
              <a:latin typeface="Calibri"/>
              <a:ea typeface="Calibri"/>
              <a:cs typeface="Calibri"/>
              <a:sym typeface="Calibri"/>
            </a:endParaRPr>
          </a:p>
          <a:p>
            <a:pPr indent="-398937" lvl="0" marL="395763" marR="751998" rtl="0" algn="l">
              <a:lnSpc>
                <a:spcPct val="100000"/>
              </a:lnSpc>
              <a:spcBef>
                <a:spcPts val="326"/>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Include wildlife health science as an essential component of global disease prevention, surveillance,  monitoring, control and mitigation</a:t>
            </a:r>
            <a:endParaRPr b="1" sz="1900">
              <a:solidFill>
                <a:schemeClr val="dk1"/>
              </a:solidFill>
              <a:latin typeface="Calibri"/>
              <a:ea typeface="Calibri"/>
              <a:cs typeface="Calibri"/>
              <a:sym typeface="Calibri"/>
            </a:endParaRPr>
          </a:p>
          <a:p>
            <a:pPr indent="-398937" lvl="0" marL="395763" rtl="0" algn="l">
              <a:lnSpc>
                <a:spcPct val="100000"/>
              </a:lnSpc>
              <a:spcBef>
                <a:spcPts val="323"/>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Recognize that public health programs can greatly contribute to conservation efforts</a:t>
            </a:r>
            <a:endParaRPr b="1" sz="1900">
              <a:solidFill>
                <a:schemeClr val="dk1"/>
              </a:solidFill>
              <a:latin typeface="Calibri"/>
              <a:ea typeface="Calibri"/>
              <a:cs typeface="Calibri"/>
              <a:sym typeface="Calibri"/>
            </a:endParaRPr>
          </a:p>
          <a:p>
            <a:pPr indent="-398937" lvl="0" marL="395763" marR="40481" rtl="0" algn="l">
              <a:lnSpc>
                <a:spcPct val="100000"/>
              </a:lnSpc>
              <a:spcBef>
                <a:spcPts val="326"/>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Devise adaptive, holistic and forward-looking approaches to the prevention, surveillance, monitoring, control  and mitigation of emerging and resurging diseases that take the complex interconnections among species into  full account</a:t>
            </a:r>
            <a:endParaRPr b="1" sz="1900">
              <a:solidFill>
                <a:schemeClr val="dk1"/>
              </a:solidFill>
              <a:latin typeface="Calibri"/>
              <a:ea typeface="Calibri"/>
              <a:cs typeface="Calibri"/>
              <a:sym typeface="Calibri"/>
            </a:endParaRPr>
          </a:p>
          <a:p>
            <a:pPr indent="-398937" lvl="0" marL="395763" marR="263842" rtl="0" algn="l">
              <a:lnSpc>
                <a:spcPct val="100000"/>
              </a:lnSpc>
              <a:spcBef>
                <a:spcPts val="326"/>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Integrate biodiversity conservation perspectives and human needs when developing solutions to infectious  disease threats</a:t>
            </a:r>
            <a:endParaRPr b="1" sz="1900">
              <a:solidFill>
                <a:schemeClr val="dk1"/>
              </a:solidFill>
              <a:latin typeface="Calibri"/>
              <a:ea typeface="Calibri"/>
              <a:cs typeface="Calibri"/>
              <a:sym typeface="Calibri"/>
            </a:endParaRPr>
          </a:p>
          <a:p>
            <a:pPr indent="-398937" lvl="0" marL="395763" rtl="0" algn="l">
              <a:lnSpc>
                <a:spcPct val="100000"/>
              </a:lnSpc>
              <a:spcBef>
                <a:spcPts val="323"/>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Reduce demand for and better regulate the international wildlife and bush meat trade</a:t>
            </a:r>
            <a:endParaRPr b="1" sz="1900">
              <a:solidFill>
                <a:schemeClr val="dk1"/>
              </a:solidFill>
              <a:latin typeface="Calibri"/>
              <a:ea typeface="Calibri"/>
              <a:cs typeface="Calibri"/>
              <a:sym typeface="Calibri"/>
            </a:endParaRPr>
          </a:p>
          <a:p>
            <a:pPr indent="-398937" lvl="0" marL="395763" rtl="0" algn="l">
              <a:lnSpc>
                <a:spcPct val="100000"/>
              </a:lnSpc>
              <a:spcBef>
                <a:spcPts val="323"/>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Restrict the mass culling of wildlife species for disease control</a:t>
            </a:r>
            <a:endParaRPr b="1" sz="1900">
              <a:solidFill>
                <a:schemeClr val="dk1"/>
              </a:solidFill>
              <a:latin typeface="Calibri"/>
              <a:ea typeface="Calibri"/>
              <a:cs typeface="Calibri"/>
              <a:sym typeface="Calibri"/>
            </a:endParaRPr>
          </a:p>
          <a:p>
            <a:pPr indent="-398937" lvl="0" marL="395763" rtl="0" algn="l">
              <a:lnSpc>
                <a:spcPct val="100000"/>
              </a:lnSpc>
              <a:spcBef>
                <a:spcPts val="326"/>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Increase investment in the global human and animal health infrastructure</a:t>
            </a:r>
            <a:endParaRPr b="1" sz="1900">
              <a:solidFill>
                <a:schemeClr val="dk1"/>
              </a:solidFill>
              <a:latin typeface="Calibri"/>
              <a:ea typeface="Calibri"/>
              <a:cs typeface="Calibri"/>
              <a:sym typeface="Calibri"/>
            </a:endParaRPr>
          </a:p>
          <a:p>
            <a:pPr indent="-398937" lvl="0" marL="395763" rtl="0" algn="l">
              <a:lnSpc>
                <a:spcPct val="100000"/>
              </a:lnSpc>
              <a:spcBef>
                <a:spcPts val="326"/>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Form collaborative relationships among governments, local people, and the private and public sectors</a:t>
            </a:r>
            <a:endParaRPr b="1" sz="1900">
              <a:solidFill>
                <a:schemeClr val="dk1"/>
              </a:solidFill>
              <a:latin typeface="Calibri"/>
              <a:ea typeface="Calibri"/>
              <a:cs typeface="Calibri"/>
              <a:sym typeface="Calibri"/>
            </a:endParaRPr>
          </a:p>
          <a:p>
            <a:pPr indent="-398937" lvl="0" marL="395763" rtl="0" algn="l">
              <a:lnSpc>
                <a:spcPct val="100000"/>
              </a:lnSpc>
              <a:spcBef>
                <a:spcPts val="323"/>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Provide adequate resources and support for global wildlife health surveillance</a:t>
            </a:r>
            <a:endParaRPr b="1" sz="1900">
              <a:solidFill>
                <a:schemeClr val="dk1"/>
              </a:solidFill>
              <a:latin typeface="Calibri"/>
              <a:ea typeface="Calibri"/>
              <a:cs typeface="Calibri"/>
              <a:sym typeface="Calibri"/>
            </a:endParaRPr>
          </a:p>
          <a:p>
            <a:pPr indent="-398937" lvl="0" marL="395763" rtl="0" algn="l">
              <a:lnSpc>
                <a:spcPct val="100000"/>
              </a:lnSpc>
              <a:spcBef>
                <a:spcPts val="323"/>
              </a:spcBef>
              <a:spcAft>
                <a:spcPts val="0"/>
              </a:spcAft>
              <a:buClr>
                <a:schemeClr val="dk1"/>
              </a:buClr>
              <a:buSzPts val="1900"/>
              <a:buFont typeface="Calibri"/>
              <a:buAutoNum type="arabicPeriod"/>
            </a:pPr>
            <a:r>
              <a:rPr b="1" lang="en-GB" sz="1900">
                <a:solidFill>
                  <a:schemeClr val="dk1"/>
                </a:solidFill>
                <a:latin typeface="Calibri"/>
                <a:ea typeface="Calibri"/>
                <a:cs typeface="Calibri"/>
                <a:sym typeface="Calibri"/>
              </a:rPr>
              <a:t>Invest in educating and raising awareness among the world's people</a:t>
            </a:r>
            <a:endParaRPr b="1" sz="1900">
              <a:solidFill>
                <a:schemeClr val="dk1"/>
              </a:solidFill>
              <a:latin typeface="Calibri"/>
              <a:ea typeface="Calibri"/>
              <a:cs typeface="Calibri"/>
              <a:sym typeface="Calibri"/>
            </a:endParaRPr>
          </a:p>
          <a:p>
            <a:pPr indent="0" lvl="0" marL="0" rtl="0" algn="l">
              <a:spcBef>
                <a:spcPts val="1067"/>
              </a:spcBef>
              <a:spcAft>
                <a:spcPts val="0"/>
              </a:spcAft>
              <a:buNone/>
            </a:pPr>
            <a:r>
              <a:t/>
            </a:r>
            <a:endParaRPr b="1" sz="3000">
              <a:solidFill>
                <a:schemeClr val="dk1"/>
              </a:solidFill>
            </a:endParaRPr>
          </a:p>
        </p:txBody>
      </p:sp>
      <p:sp>
        <p:nvSpPr>
          <p:cNvPr id="124" name="Google Shape;124;g37dce85e54f_1_70"/>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One World, One Health Manhattan Principles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37dce85e54f_1_63"/>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Major One Health issues </a:t>
            </a:r>
            <a:endParaRPr/>
          </a:p>
        </p:txBody>
      </p:sp>
      <p:pic>
        <p:nvPicPr>
          <p:cNvPr id="130" name="Google Shape;130;g37dce85e54f_1_63"/>
          <p:cNvPicPr preferRelativeResize="0"/>
          <p:nvPr/>
        </p:nvPicPr>
        <p:blipFill rotWithShape="1">
          <a:blip r:embed="rId3">
            <a:alphaModFix/>
          </a:blip>
          <a:srcRect b="17147" l="442" r="3273" t="13710"/>
          <a:stretch/>
        </p:blipFill>
        <p:spPr>
          <a:xfrm>
            <a:off x="187270" y="1471560"/>
            <a:ext cx="11818749" cy="47742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7dce85e54f_1_76"/>
          <p:cNvSpPr txBox="1"/>
          <p:nvPr>
            <p:ph idx="1" type="body"/>
          </p:nvPr>
        </p:nvSpPr>
        <p:spPr>
          <a:xfrm>
            <a:off x="125325" y="1084886"/>
            <a:ext cx="11690100" cy="5519400"/>
          </a:xfrm>
          <a:prstGeom prst="rect">
            <a:avLst/>
          </a:prstGeom>
        </p:spPr>
        <p:txBody>
          <a:bodyPr anchorCtr="0" anchor="t" bIns="34275" lIns="0" spcFirstLastPara="1" rIns="68575" wrap="square" tIns="34275">
            <a:noAutofit/>
          </a:bodyPr>
          <a:lstStyle/>
          <a:p>
            <a:pPr indent="0" lvl="0" marL="0" rtl="0" algn="just">
              <a:lnSpc>
                <a:spcPct val="150000"/>
              </a:lnSpc>
              <a:spcBef>
                <a:spcPts val="0"/>
              </a:spcBef>
              <a:spcAft>
                <a:spcPts val="0"/>
              </a:spcAft>
              <a:buClr>
                <a:schemeClr val="dk1"/>
              </a:buClr>
              <a:buFont typeface="Arial"/>
              <a:buNone/>
            </a:pPr>
            <a:r>
              <a:rPr lang="en-GB" sz="1800">
                <a:solidFill>
                  <a:srgbClr val="1A1503"/>
                </a:solidFill>
                <a:latin typeface="Corbel"/>
                <a:ea typeface="Corbel"/>
                <a:cs typeface="Corbel"/>
                <a:sym typeface="Corbel"/>
              </a:rPr>
              <a:t>The spread of existing or known (endemic) and new or emerging </a:t>
            </a:r>
            <a:r>
              <a:rPr b="1" lang="en-GB" sz="1800">
                <a:solidFill>
                  <a:srgbClr val="1A1503"/>
                </a:solidFill>
                <a:latin typeface="Corbel"/>
                <a:ea typeface="Corbel"/>
                <a:cs typeface="Corbel"/>
                <a:sym typeface="Corbel"/>
              </a:rPr>
              <a:t>zoonotic diseases</a:t>
            </a:r>
            <a:r>
              <a:rPr lang="en-GB" sz="1800">
                <a:solidFill>
                  <a:srgbClr val="1A1503"/>
                </a:solidFill>
                <a:latin typeface="Corbel"/>
                <a:ea typeface="Corbel"/>
                <a:cs typeface="Corbel"/>
                <a:sym typeface="Corbel"/>
              </a:rPr>
              <a:t>, which are diseases that can spread between animals and people. Every year, millions of people and animals around the world are affected by zoonotic diseases. </a:t>
            </a:r>
            <a:endParaRPr sz="1800">
              <a:solidFill>
                <a:schemeClr val="dk1"/>
              </a:solidFill>
            </a:endParaRPr>
          </a:p>
          <a:p>
            <a:pPr indent="0" lvl="0" marL="0" rtl="0" algn="just">
              <a:lnSpc>
                <a:spcPct val="150000"/>
              </a:lnSpc>
              <a:spcBef>
                <a:spcPts val="0"/>
              </a:spcBef>
              <a:spcAft>
                <a:spcPts val="0"/>
              </a:spcAft>
              <a:buClr>
                <a:schemeClr val="dk1"/>
              </a:buClr>
              <a:buFont typeface="Arial"/>
              <a:buNone/>
            </a:pPr>
            <a:r>
              <a:rPr lang="en-GB" sz="1800">
                <a:solidFill>
                  <a:srgbClr val="1A1503"/>
                </a:solidFill>
                <a:latin typeface="Corbel"/>
                <a:ea typeface="Corbel"/>
                <a:cs typeface="Corbel"/>
                <a:sym typeface="Corbel"/>
              </a:rPr>
              <a:t>Examples of zoonotic diseases include:</a:t>
            </a:r>
            <a:endParaRPr sz="1800">
              <a:solidFill>
                <a:schemeClr val="dk1"/>
              </a:solidFill>
            </a:endParaRPr>
          </a:p>
          <a:p>
            <a:pPr indent="-285750" lvl="0" marL="285750" rtl="0" algn="just">
              <a:lnSpc>
                <a:spcPct val="150000"/>
              </a:lnSpc>
              <a:spcBef>
                <a:spcPts val="0"/>
              </a:spcBef>
              <a:spcAft>
                <a:spcPts val="0"/>
              </a:spcAft>
              <a:buClr>
                <a:srgbClr val="1A1503"/>
              </a:buClr>
              <a:buSzPts val="1800"/>
              <a:buFont typeface="Arial"/>
              <a:buChar char="•"/>
            </a:pPr>
            <a:r>
              <a:rPr lang="en-GB" sz="1800">
                <a:solidFill>
                  <a:srgbClr val="1A1503"/>
                </a:solidFill>
                <a:latin typeface="Corbel"/>
                <a:ea typeface="Corbel"/>
                <a:cs typeface="Corbel"/>
                <a:sym typeface="Corbel"/>
              </a:rPr>
              <a:t>Rabies</a:t>
            </a:r>
            <a:endParaRPr sz="1800">
              <a:solidFill>
                <a:schemeClr val="dk1"/>
              </a:solidFill>
            </a:endParaRPr>
          </a:p>
          <a:p>
            <a:pPr indent="-285750" lvl="0" marL="285750" rtl="0" algn="just">
              <a:lnSpc>
                <a:spcPct val="150000"/>
              </a:lnSpc>
              <a:spcBef>
                <a:spcPts val="0"/>
              </a:spcBef>
              <a:spcAft>
                <a:spcPts val="0"/>
              </a:spcAft>
              <a:buClr>
                <a:srgbClr val="1A1503"/>
              </a:buClr>
              <a:buSzPts val="1800"/>
              <a:buFont typeface="Arial"/>
              <a:buChar char="•"/>
            </a:pPr>
            <a:r>
              <a:rPr lang="en-GB" sz="1800">
                <a:solidFill>
                  <a:srgbClr val="1A1503"/>
                </a:solidFill>
                <a:latin typeface="Corbel"/>
                <a:ea typeface="Corbel"/>
                <a:cs typeface="Corbel"/>
                <a:sym typeface="Corbel"/>
              </a:rPr>
              <a:t>Salmonella infection</a:t>
            </a:r>
            <a:endParaRPr sz="1800">
              <a:solidFill>
                <a:schemeClr val="dk1"/>
              </a:solidFill>
            </a:endParaRPr>
          </a:p>
          <a:p>
            <a:pPr indent="-285750" lvl="0" marL="285750" rtl="0" algn="just">
              <a:lnSpc>
                <a:spcPct val="150000"/>
              </a:lnSpc>
              <a:spcBef>
                <a:spcPts val="0"/>
              </a:spcBef>
              <a:spcAft>
                <a:spcPts val="0"/>
              </a:spcAft>
              <a:buClr>
                <a:srgbClr val="1A1503"/>
              </a:buClr>
              <a:buSzPts val="1800"/>
              <a:buFont typeface="Arial"/>
              <a:buChar char="•"/>
            </a:pPr>
            <a:r>
              <a:rPr lang="en-GB" sz="1800">
                <a:solidFill>
                  <a:srgbClr val="1A1503"/>
                </a:solidFill>
                <a:latin typeface="Corbel"/>
                <a:ea typeface="Corbel"/>
                <a:cs typeface="Corbel"/>
                <a:sym typeface="Corbel"/>
              </a:rPr>
              <a:t>West Nile virus infection</a:t>
            </a:r>
            <a:endParaRPr sz="1800">
              <a:solidFill>
                <a:schemeClr val="dk1"/>
              </a:solidFill>
            </a:endParaRPr>
          </a:p>
          <a:p>
            <a:pPr indent="-285750" lvl="0" marL="285750" rtl="0" algn="just">
              <a:lnSpc>
                <a:spcPct val="150000"/>
              </a:lnSpc>
              <a:spcBef>
                <a:spcPts val="0"/>
              </a:spcBef>
              <a:spcAft>
                <a:spcPts val="0"/>
              </a:spcAft>
              <a:buClr>
                <a:srgbClr val="1A1503"/>
              </a:buClr>
              <a:buSzPts val="1800"/>
              <a:buFont typeface="Arial"/>
              <a:buChar char="•"/>
            </a:pPr>
            <a:r>
              <a:rPr lang="en-GB" sz="1800">
                <a:solidFill>
                  <a:srgbClr val="1A1503"/>
                </a:solidFill>
                <a:latin typeface="Corbel"/>
                <a:ea typeface="Corbel"/>
                <a:cs typeface="Corbel"/>
                <a:sym typeface="Corbel"/>
              </a:rPr>
              <a:t>Q Fever (Coxiella burnetii)</a:t>
            </a:r>
            <a:endParaRPr sz="1800">
              <a:solidFill>
                <a:schemeClr val="dk1"/>
              </a:solidFill>
            </a:endParaRPr>
          </a:p>
          <a:p>
            <a:pPr indent="-285750" lvl="0" marL="285750" rtl="0" algn="just">
              <a:lnSpc>
                <a:spcPct val="150000"/>
              </a:lnSpc>
              <a:spcBef>
                <a:spcPts val="0"/>
              </a:spcBef>
              <a:spcAft>
                <a:spcPts val="0"/>
              </a:spcAft>
              <a:buClr>
                <a:srgbClr val="1A1503"/>
              </a:buClr>
              <a:buSzPts val="1800"/>
              <a:buFont typeface="Arial"/>
              <a:buChar char="•"/>
            </a:pPr>
            <a:r>
              <a:rPr lang="en-GB" sz="1800">
                <a:solidFill>
                  <a:srgbClr val="1A1503"/>
                </a:solidFill>
                <a:latin typeface="Corbel"/>
                <a:ea typeface="Corbel"/>
                <a:cs typeface="Corbel"/>
                <a:sym typeface="Corbel"/>
              </a:rPr>
              <a:t>Anthrax</a:t>
            </a:r>
            <a:endParaRPr sz="1800">
              <a:solidFill>
                <a:schemeClr val="dk1"/>
              </a:solidFill>
            </a:endParaRPr>
          </a:p>
          <a:p>
            <a:pPr indent="-285750" lvl="0" marL="285750" rtl="0" algn="just">
              <a:lnSpc>
                <a:spcPct val="150000"/>
              </a:lnSpc>
              <a:spcBef>
                <a:spcPts val="0"/>
              </a:spcBef>
              <a:spcAft>
                <a:spcPts val="0"/>
              </a:spcAft>
              <a:buClr>
                <a:srgbClr val="1A1503"/>
              </a:buClr>
              <a:buSzPts val="1800"/>
              <a:buFont typeface="Arial"/>
              <a:buChar char="•"/>
            </a:pPr>
            <a:r>
              <a:rPr lang="en-GB" sz="1800">
                <a:solidFill>
                  <a:srgbClr val="1A1503"/>
                </a:solidFill>
                <a:latin typeface="Corbel"/>
                <a:ea typeface="Corbel"/>
                <a:cs typeface="Corbel"/>
                <a:sym typeface="Corbel"/>
              </a:rPr>
              <a:t>Brucellosis</a:t>
            </a:r>
            <a:endParaRPr sz="1800">
              <a:solidFill>
                <a:schemeClr val="dk1"/>
              </a:solidFill>
            </a:endParaRPr>
          </a:p>
          <a:p>
            <a:pPr indent="-285750" lvl="0" marL="285750" rtl="0" algn="just">
              <a:lnSpc>
                <a:spcPct val="150000"/>
              </a:lnSpc>
              <a:spcBef>
                <a:spcPts val="0"/>
              </a:spcBef>
              <a:spcAft>
                <a:spcPts val="0"/>
              </a:spcAft>
              <a:buClr>
                <a:srgbClr val="1A1503"/>
              </a:buClr>
              <a:buSzPts val="1800"/>
              <a:buFont typeface="Arial"/>
              <a:buChar char="•"/>
            </a:pPr>
            <a:r>
              <a:rPr lang="en-GB" sz="1800">
                <a:solidFill>
                  <a:srgbClr val="1A1503"/>
                </a:solidFill>
                <a:latin typeface="Corbel"/>
                <a:ea typeface="Corbel"/>
                <a:cs typeface="Corbel"/>
                <a:sym typeface="Corbel"/>
              </a:rPr>
              <a:t>Lyme disease</a:t>
            </a:r>
            <a:endParaRPr sz="1800">
              <a:solidFill>
                <a:schemeClr val="dk1"/>
              </a:solidFill>
            </a:endParaRPr>
          </a:p>
          <a:p>
            <a:pPr indent="-285750" lvl="0" marL="285750" rtl="0" algn="just">
              <a:lnSpc>
                <a:spcPct val="150000"/>
              </a:lnSpc>
              <a:spcBef>
                <a:spcPts val="0"/>
              </a:spcBef>
              <a:spcAft>
                <a:spcPts val="0"/>
              </a:spcAft>
              <a:buClr>
                <a:srgbClr val="1A1503"/>
              </a:buClr>
              <a:buSzPts val="1800"/>
              <a:buFont typeface="Arial"/>
              <a:buChar char="•"/>
            </a:pPr>
            <a:r>
              <a:rPr lang="en-GB" sz="1800">
                <a:solidFill>
                  <a:srgbClr val="1A1503"/>
                </a:solidFill>
                <a:latin typeface="Corbel"/>
                <a:ea typeface="Corbel"/>
                <a:cs typeface="Corbel"/>
                <a:sym typeface="Corbel"/>
              </a:rPr>
              <a:t>Ringworm</a:t>
            </a:r>
            <a:endParaRPr sz="1800">
              <a:solidFill>
                <a:schemeClr val="dk1"/>
              </a:solidFill>
            </a:endParaRPr>
          </a:p>
          <a:p>
            <a:pPr indent="-285750" lvl="0" marL="285750" rtl="0" algn="just">
              <a:lnSpc>
                <a:spcPct val="150000"/>
              </a:lnSpc>
              <a:spcBef>
                <a:spcPts val="0"/>
              </a:spcBef>
              <a:spcAft>
                <a:spcPts val="0"/>
              </a:spcAft>
              <a:buClr>
                <a:srgbClr val="1A1503"/>
              </a:buClr>
              <a:buSzPts val="1800"/>
              <a:buFont typeface="Arial"/>
              <a:buChar char="•"/>
            </a:pPr>
            <a:r>
              <a:rPr lang="en-GB" sz="1800">
                <a:solidFill>
                  <a:srgbClr val="1A1503"/>
                </a:solidFill>
                <a:latin typeface="Corbel"/>
                <a:ea typeface="Corbel"/>
                <a:cs typeface="Corbel"/>
                <a:sym typeface="Corbel"/>
              </a:rPr>
              <a:t>Ebola</a:t>
            </a:r>
            <a:endParaRPr sz="1800">
              <a:solidFill>
                <a:srgbClr val="1A1503"/>
              </a:solidFill>
              <a:latin typeface="Corbel"/>
              <a:ea typeface="Corbel"/>
              <a:cs typeface="Corbel"/>
              <a:sym typeface="Corbel"/>
            </a:endParaRPr>
          </a:p>
          <a:p>
            <a:pPr indent="-285750" lvl="0" marL="285750" rtl="0" algn="just">
              <a:lnSpc>
                <a:spcPct val="150000"/>
              </a:lnSpc>
              <a:spcBef>
                <a:spcPts val="0"/>
              </a:spcBef>
              <a:spcAft>
                <a:spcPts val="0"/>
              </a:spcAft>
              <a:buClr>
                <a:srgbClr val="1A1503"/>
              </a:buClr>
              <a:buSzPts val="1800"/>
              <a:buFont typeface="Corbel"/>
              <a:buChar char="•"/>
            </a:pPr>
            <a:r>
              <a:rPr lang="en-GB" sz="1800">
                <a:solidFill>
                  <a:srgbClr val="1A1503"/>
                </a:solidFill>
                <a:latin typeface="Corbel"/>
                <a:ea typeface="Corbel"/>
                <a:cs typeface="Corbel"/>
                <a:sym typeface="Corbel"/>
              </a:rPr>
              <a:t>COVID-19</a:t>
            </a:r>
            <a:endParaRPr sz="1800">
              <a:solidFill>
                <a:srgbClr val="1A1503"/>
              </a:solidFill>
              <a:latin typeface="Corbel"/>
              <a:ea typeface="Corbel"/>
              <a:cs typeface="Corbel"/>
              <a:sym typeface="Corbel"/>
            </a:endParaRPr>
          </a:p>
          <a:p>
            <a:pPr indent="0" lvl="0" marL="0" rtl="0" algn="l">
              <a:spcBef>
                <a:spcPts val="1067"/>
              </a:spcBef>
              <a:spcAft>
                <a:spcPts val="0"/>
              </a:spcAft>
              <a:buNone/>
            </a:pPr>
            <a:r>
              <a:t/>
            </a:r>
            <a:endParaRPr sz="1800"/>
          </a:p>
        </p:txBody>
      </p:sp>
      <p:sp>
        <p:nvSpPr>
          <p:cNvPr id="136" name="Google Shape;136;g37dce85e54f_1_76"/>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Zoonotic Diseases</a:t>
            </a:r>
            <a:endParaRPr/>
          </a:p>
        </p:txBody>
      </p:sp>
      <p:pic>
        <p:nvPicPr>
          <p:cNvPr id="137" name="Google Shape;137;g37dce85e54f_1_76"/>
          <p:cNvPicPr preferRelativeResize="0"/>
          <p:nvPr/>
        </p:nvPicPr>
        <p:blipFill>
          <a:blip r:embed="rId3">
            <a:alphaModFix/>
          </a:blip>
          <a:stretch>
            <a:fillRect/>
          </a:stretch>
        </p:blipFill>
        <p:spPr>
          <a:xfrm>
            <a:off x="5367658" y="2630983"/>
            <a:ext cx="6075775" cy="3475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37dce85e54f_1_83"/>
          <p:cNvPicPr preferRelativeResize="0"/>
          <p:nvPr/>
        </p:nvPicPr>
        <p:blipFill rotWithShape="1">
          <a:blip r:embed="rId3">
            <a:alphaModFix/>
          </a:blip>
          <a:srcRect b="26384" l="23623" r="24320" t="26666"/>
          <a:stretch/>
        </p:blipFill>
        <p:spPr>
          <a:xfrm>
            <a:off x="255722" y="606733"/>
            <a:ext cx="11881800" cy="602777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g37dd4b55400_0_33"/>
          <p:cNvPicPr preferRelativeResize="0"/>
          <p:nvPr/>
        </p:nvPicPr>
        <p:blipFill rotWithShape="1">
          <a:blip r:embed="rId3">
            <a:alphaModFix/>
          </a:blip>
          <a:srcRect b="0" l="0" r="0" t="0"/>
          <a:stretch/>
        </p:blipFill>
        <p:spPr>
          <a:xfrm>
            <a:off x="1323595" y="0"/>
            <a:ext cx="9544811" cy="68580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37dce85e54f_1_90"/>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sz="3000"/>
              <a:t>Zoonoses as a public health problem in East Africa</a:t>
            </a:r>
            <a:r>
              <a:rPr lang="en-GB" sz="1600">
                <a:solidFill>
                  <a:srgbClr val="1A1503"/>
                </a:solidFill>
                <a:latin typeface="Corbel"/>
                <a:ea typeface="Corbel"/>
                <a:cs typeface="Corbel"/>
                <a:sym typeface="Corbel"/>
              </a:rPr>
              <a:t> </a:t>
            </a:r>
            <a:endParaRPr sz="3000"/>
          </a:p>
        </p:txBody>
      </p:sp>
      <p:pic>
        <p:nvPicPr>
          <p:cNvPr id="153" name="Google Shape;153;g37dce85e54f_1_90"/>
          <p:cNvPicPr preferRelativeResize="0"/>
          <p:nvPr/>
        </p:nvPicPr>
        <p:blipFill>
          <a:blip r:embed="rId3">
            <a:alphaModFix/>
          </a:blip>
          <a:stretch>
            <a:fillRect/>
          </a:stretch>
        </p:blipFill>
        <p:spPr>
          <a:xfrm>
            <a:off x="803329" y="1189642"/>
            <a:ext cx="9707101" cy="545580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37dd4b55400_0_6"/>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Zoonotic Disease Hotspots</a:t>
            </a:r>
            <a:endParaRPr/>
          </a:p>
        </p:txBody>
      </p:sp>
      <p:pic>
        <p:nvPicPr>
          <p:cNvPr id="159" name="Google Shape;159;g37dd4b55400_0_6"/>
          <p:cNvPicPr preferRelativeResize="0"/>
          <p:nvPr>
            <p:ph idx="1" type="body"/>
          </p:nvPr>
        </p:nvPicPr>
        <p:blipFill rotWithShape="1">
          <a:blip r:embed="rId3">
            <a:alphaModFix/>
          </a:blip>
          <a:srcRect b="0" l="0" r="0" t="0"/>
          <a:stretch/>
        </p:blipFill>
        <p:spPr>
          <a:xfrm>
            <a:off x="1155108" y="1052513"/>
            <a:ext cx="8915400" cy="566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
          <p:cNvSpPr txBox="1"/>
          <p:nvPr>
            <p:ph type="title"/>
          </p:nvPr>
        </p:nvSpPr>
        <p:spPr>
          <a:xfrm>
            <a:off x="0" y="599100"/>
            <a:ext cx="10998000" cy="708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sz="2380">
                <a:solidFill>
                  <a:schemeClr val="dk1"/>
                </a:solidFill>
              </a:rPr>
              <a:t>You may use these slides under the following Creative Commons license:</a:t>
            </a:r>
            <a:endParaRPr b="1" sz="2380">
              <a:solidFill>
                <a:schemeClr val="dk1"/>
              </a:solidFill>
            </a:endParaRPr>
          </a:p>
        </p:txBody>
      </p:sp>
      <p:pic>
        <p:nvPicPr>
          <p:cNvPr id="47" name="Google Shape;47;p1"/>
          <p:cNvPicPr preferRelativeResize="0"/>
          <p:nvPr/>
        </p:nvPicPr>
        <p:blipFill rotWithShape="1">
          <a:blip r:embed="rId3">
            <a:alphaModFix/>
          </a:blip>
          <a:srcRect b="0" l="0" r="0" t="0"/>
          <a:stretch/>
        </p:blipFill>
        <p:spPr>
          <a:xfrm>
            <a:off x="114300" y="1781811"/>
            <a:ext cx="7990793" cy="4896575"/>
          </a:xfrm>
          <a:prstGeom prst="rect">
            <a:avLst/>
          </a:prstGeom>
          <a:noFill/>
          <a:ln>
            <a:noFill/>
          </a:ln>
        </p:spPr>
      </p:pic>
      <p:sp>
        <p:nvSpPr>
          <p:cNvPr id="48" name="Google Shape;48;p1"/>
          <p:cNvSpPr/>
          <p:nvPr/>
        </p:nvSpPr>
        <p:spPr>
          <a:xfrm>
            <a:off x="2450102" y="1253539"/>
            <a:ext cx="6647974"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GB" sz="2000" u="sng" cap="none" strike="noStrike">
                <a:solidFill>
                  <a:srgbClr val="000000"/>
                </a:solidFill>
                <a:latin typeface="Arial"/>
                <a:ea typeface="Arial"/>
                <a:cs typeface="Arial"/>
                <a:sym typeface="Arial"/>
                <a:hlinkClick r:id="rId4">
                  <a:extLst>
                    <a:ext uri="{A12FA001-AC4F-418D-AE19-62706E023703}">
                      <ahyp:hlinkClr val="tx"/>
                    </a:ext>
                  </a:extLst>
                </a:hlinkClick>
              </a:rPr>
              <a:t>https://creativecommons.org/share-your-work/cclicenses/</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7dd4b55400_0_13"/>
          <p:cNvSpPr txBox="1"/>
          <p:nvPr>
            <p:ph type="title"/>
          </p:nvPr>
        </p:nvSpPr>
        <p:spPr>
          <a:xfrm>
            <a:off x="346199" y="154988"/>
            <a:ext cx="10541400" cy="6963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SzPts val="990"/>
              <a:buNone/>
            </a:pPr>
            <a:r>
              <a:rPr lang="en-GB" sz="2780"/>
              <a:t>Factors influencing the emergency of animal disease overtime</a:t>
            </a:r>
            <a:endParaRPr sz="2780"/>
          </a:p>
        </p:txBody>
      </p:sp>
      <p:pic>
        <p:nvPicPr>
          <p:cNvPr id="165" name="Google Shape;165;g37dd4b55400_0_13"/>
          <p:cNvPicPr preferRelativeResize="0"/>
          <p:nvPr>
            <p:ph idx="1" type="body"/>
          </p:nvPr>
        </p:nvPicPr>
        <p:blipFill rotWithShape="1">
          <a:blip r:embed="rId3">
            <a:alphaModFix/>
          </a:blip>
          <a:srcRect b="0" l="0" r="0" t="15902"/>
          <a:stretch/>
        </p:blipFill>
        <p:spPr>
          <a:xfrm>
            <a:off x="1565325" y="1442503"/>
            <a:ext cx="8904000" cy="5370000"/>
          </a:xfrm>
          <a:prstGeom prst="rect">
            <a:avLst/>
          </a:prstGeom>
          <a:solidFill>
            <a:srgbClr val="F2DADA"/>
          </a:solidFill>
          <a:ln>
            <a:noFill/>
          </a:ln>
        </p:spPr>
      </p:pic>
      <p:graphicFrame>
        <p:nvGraphicFramePr>
          <p:cNvPr id="166" name="Google Shape;166;g37dd4b55400_0_13"/>
          <p:cNvGraphicFramePr/>
          <p:nvPr/>
        </p:nvGraphicFramePr>
        <p:xfrm>
          <a:off x="1608272" y="851263"/>
          <a:ext cx="3000000" cy="3000000"/>
        </p:xfrm>
        <a:graphic>
          <a:graphicData uri="http://schemas.openxmlformats.org/drawingml/2006/table">
            <a:tbl>
              <a:tblPr>
                <a:noFill/>
                <a:tableStyleId>{CD230FEE-88E6-4C08-A6DA-A3DE56CA82E3}</a:tableStyleId>
              </a:tblPr>
              <a:tblGrid>
                <a:gridCol w="4349475"/>
                <a:gridCol w="1525175"/>
                <a:gridCol w="1488750"/>
                <a:gridCol w="1540625"/>
              </a:tblGrid>
              <a:tr h="581175">
                <a:tc>
                  <a:txBody>
                    <a:bodyPr/>
                    <a:lstStyle/>
                    <a:p>
                      <a:pPr indent="0" lvl="0" marL="0" rtl="0" algn="l">
                        <a:spcBef>
                          <a:spcPts val="0"/>
                        </a:spcBef>
                        <a:spcAft>
                          <a:spcPts val="0"/>
                        </a:spcAft>
                        <a:buNone/>
                      </a:pPr>
                      <a:r>
                        <a:rPr lang="en-GB"/>
                        <a:t>FACTOR</a:t>
                      </a:r>
                      <a:endParaRPr>
                        <a:highlight>
                          <a:schemeClr val="dk2"/>
                        </a:highlight>
                      </a:endParaRPr>
                    </a:p>
                  </a:txBody>
                  <a:tcPr marT="91425" marB="91425" marR="91425" marL="91425"/>
                </a:tc>
                <a:tc>
                  <a:txBody>
                    <a:bodyPr/>
                    <a:lstStyle/>
                    <a:p>
                      <a:pPr indent="0" lvl="0" marL="0" rtl="0" algn="l">
                        <a:spcBef>
                          <a:spcPts val="0"/>
                        </a:spcBef>
                        <a:spcAft>
                          <a:spcPts val="0"/>
                        </a:spcAft>
                        <a:buNone/>
                      </a:pPr>
                      <a:r>
                        <a:rPr lang="en-GB"/>
                        <a:t>2007</a:t>
                      </a:r>
                      <a:endParaRPr/>
                    </a:p>
                  </a:txBody>
                  <a:tcPr marT="91425" marB="91425" marR="91425" marL="91425"/>
                </a:tc>
                <a:tc>
                  <a:txBody>
                    <a:bodyPr/>
                    <a:lstStyle/>
                    <a:p>
                      <a:pPr indent="0" lvl="0" marL="0" rtl="0" algn="l">
                        <a:spcBef>
                          <a:spcPts val="0"/>
                        </a:spcBef>
                        <a:spcAft>
                          <a:spcPts val="0"/>
                        </a:spcAft>
                        <a:buNone/>
                      </a:pPr>
                      <a:r>
                        <a:rPr lang="en-GB"/>
                        <a:t>2017</a:t>
                      </a:r>
                      <a:endParaRPr/>
                    </a:p>
                  </a:txBody>
                  <a:tcPr marT="91425" marB="91425" marR="91425" marL="91425"/>
                </a:tc>
                <a:tc>
                  <a:txBody>
                    <a:bodyPr/>
                    <a:lstStyle/>
                    <a:p>
                      <a:pPr indent="0" lvl="0" marL="0" rtl="0" algn="l">
                        <a:spcBef>
                          <a:spcPts val="0"/>
                        </a:spcBef>
                        <a:spcAft>
                          <a:spcPts val="0"/>
                        </a:spcAft>
                        <a:buNone/>
                      </a:pPr>
                      <a:r>
                        <a:rPr lang="en-GB"/>
                        <a:t>2027</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37dd4b55400_0_60"/>
          <p:cNvSpPr txBox="1"/>
          <p:nvPr>
            <p:ph type="title"/>
          </p:nvPr>
        </p:nvSpPr>
        <p:spPr>
          <a:xfrm>
            <a:off x="997130"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SzPts val="891"/>
              <a:buNone/>
            </a:pPr>
            <a:r>
              <a:rPr lang="en-GB" sz="2302"/>
              <a:t>Intersectoral Coordination for Prevention and control of Zoonoses</a:t>
            </a:r>
            <a:endParaRPr sz="2302"/>
          </a:p>
        </p:txBody>
      </p:sp>
      <p:sp>
        <p:nvSpPr>
          <p:cNvPr id="172" name="Google Shape;172;g37dd4b55400_0_60"/>
          <p:cNvSpPr txBox="1"/>
          <p:nvPr/>
        </p:nvSpPr>
        <p:spPr>
          <a:xfrm>
            <a:off x="100750" y="858313"/>
            <a:ext cx="7881000" cy="618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3300">
                <a:solidFill>
                  <a:schemeClr val="dk1"/>
                </a:solidFill>
              </a:rPr>
              <a:t>Kenya</a:t>
            </a:r>
            <a:endParaRPr b="1" sz="3300">
              <a:solidFill>
                <a:schemeClr val="dk1"/>
              </a:solidFill>
            </a:endParaRPr>
          </a:p>
          <a:p>
            <a:pPr indent="-355600" lvl="0" marL="457200" rtl="0" algn="l">
              <a:lnSpc>
                <a:spcPct val="115000"/>
              </a:lnSpc>
              <a:spcBef>
                <a:spcPts val="1200"/>
              </a:spcBef>
              <a:spcAft>
                <a:spcPts val="0"/>
              </a:spcAft>
              <a:buClr>
                <a:schemeClr val="dk1"/>
              </a:buClr>
              <a:buSzPts val="2000"/>
              <a:buChar char="●"/>
            </a:pPr>
            <a:r>
              <a:rPr b="1" lang="en-GB" sz="2000">
                <a:solidFill>
                  <a:schemeClr val="dk1"/>
                </a:solidFill>
              </a:rPr>
              <a:t>Coordination Structure</a:t>
            </a:r>
            <a:r>
              <a:rPr lang="en-GB" sz="2000">
                <a:solidFill>
                  <a:schemeClr val="dk1"/>
                </a:solidFill>
              </a:rPr>
              <a:t>:</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b="1" lang="en-GB" sz="2000">
                <a:solidFill>
                  <a:schemeClr val="dk1"/>
                </a:solidFill>
              </a:rPr>
              <a:t>Zoonotic Disease Unit (ZDU)</a:t>
            </a:r>
            <a:r>
              <a:rPr lang="en-GB" sz="2000">
                <a:solidFill>
                  <a:schemeClr val="dk1"/>
                </a:solidFill>
              </a:rPr>
              <a:t> (est. 2012) – joint Ministry of Health + Ministry of Agriculture/Livestock office.</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GB" sz="2000">
                <a:solidFill>
                  <a:schemeClr val="dk1"/>
                </a:solidFill>
              </a:rPr>
              <a:t>Oversees prevention, detection, and control of priority zoonoses.</a:t>
            </a:r>
            <a:br>
              <a:rPr lang="en-GB" sz="2000">
                <a:solidFill>
                  <a:schemeClr val="dk1"/>
                </a:solidFill>
              </a:rPr>
            </a:b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b="1" lang="en-GB" sz="2000">
                <a:solidFill>
                  <a:schemeClr val="dk1"/>
                </a:solidFill>
              </a:rPr>
              <a:t>Priority Zoonoses</a:t>
            </a:r>
            <a:r>
              <a:rPr lang="en-GB" sz="2000">
                <a:solidFill>
                  <a:schemeClr val="dk1"/>
                </a:solidFill>
              </a:rPr>
              <a:t>: Rabies, Rift Valley Fever, Brucellosis, Anthrax, Avian Influenza.</a:t>
            </a:r>
            <a:br>
              <a:rPr lang="en-GB" sz="2000">
                <a:solidFill>
                  <a:schemeClr val="dk1"/>
                </a:solidFill>
              </a:rPr>
            </a:br>
            <a:endParaRPr sz="2000">
              <a:solidFill>
                <a:schemeClr val="dk1"/>
              </a:solidFill>
            </a:endParaRPr>
          </a:p>
          <a:p>
            <a:pPr indent="-355600" lvl="0" marL="457200" rtl="0" algn="l">
              <a:lnSpc>
                <a:spcPct val="115000"/>
              </a:lnSpc>
              <a:spcBef>
                <a:spcPts val="0"/>
              </a:spcBef>
              <a:spcAft>
                <a:spcPts val="0"/>
              </a:spcAft>
              <a:buClr>
                <a:schemeClr val="dk1"/>
              </a:buClr>
              <a:buSzPts val="2000"/>
              <a:buChar char="●"/>
            </a:pPr>
            <a:r>
              <a:rPr b="1" lang="en-GB" sz="2000">
                <a:solidFill>
                  <a:schemeClr val="dk1"/>
                </a:solidFill>
              </a:rPr>
              <a:t>Mechanisms</a:t>
            </a:r>
            <a:r>
              <a:rPr lang="en-GB" sz="2000">
                <a:solidFill>
                  <a:schemeClr val="dk1"/>
                </a:solidFill>
              </a:rPr>
              <a:t>:</a:t>
            </a:r>
            <a:br>
              <a:rPr lang="en-GB" sz="2000">
                <a:solidFill>
                  <a:schemeClr val="dk1"/>
                </a:solidFill>
              </a:rPr>
            </a:b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GB" sz="2000">
                <a:solidFill>
                  <a:schemeClr val="dk1"/>
                </a:solidFill>
              </a:rPr>
              <a:t>Joint outbreak investigations.</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GB" sz="2000">
                <a:solidFill>
                  <a:schemeClr val="dk1"/>
                </a:solidFill>
              </a:rPr>
              <a:t>Integrated surveillance with health &amp; veterinary systems.</a:t>
            </a:r>
            <a:endParaRPr sz="2000">
              <a:solidFill>
                <a:schemeClr val="dk1"/>
              </a:solidFill>
            </a:endParaRPr>
          </a:p>
          <a:p>
            <a:pPr indent="-355600" lvl="1" marL="914400" rtl="0" algn="l">
              <a:lnSpc>
                <a:spcPct val="115000"/>
              </a:lnSpc>
              <a:spcBef>
                <a:spcPts val="0"/>
              </a:spcBef>
              <a:spcAft>
                <a:spcPts val="0"/>
              </a:spcAft>
              <a:buClr>
                <a:schemeClr val="dk1"/>
              </a:buClr>
              <a:buSzPts val="2000"/>
              <a:buChar char="○"/>
            </a:pPr>
            <a:r>
              <a:rPr lang="en-GB" sz="2000">
                <a:solidFill>
                  <a:schemeClr val="dk1"/>
                </a:solidFill>
              </a:rPr>
              <a:t>Annual joint trainings for vets, medics, and lab staff.</a:t>
            </a:r>
            <a:br>
              <a:rPr lang="en-GB" sz="2000">
                <a:solidFill>
                  <a:schemeClr val="dk1"/>
                </a:solidFill>
              </a:rPr>
            </a:br>
            <a:endParaRPr sz="2000">
              <a:solidFill>
                <a:schemeClr val="dk1"/>
              </a:solidFill>
            </a:endParaRPr>
          </a:p>
        </p:txBody>
      </p:sp>
      <p:sp>
        <p:nvSpPr>
          <p:cNvPr id="173" name="Google Shape;173;g37dd4b55400_0_60"/>
          <p:cNvSpPr txBox="1"/>
          <p:nvPr>
            <p:ph idx="2" type="body"/>
          </p:nvPr>
        </p:nvSpPr>
        <p:spPr>
          <a:xfrm>
            <a:off x="7632923" y="1317350"/>
            <a:ext cx="4293900" cy="5356800"/>
          </a:xfrm>
          <a:prstGeom prst="rect">
            <a:avLst/>
          </a:prstGeom>
        </p:spPr>
        <p:txBody>
          <a:bodyPr anchorCtr="0" anchor="t" bIns="34275" lIns="0" spcFirstLastPara="1" rIns="68575" wrap="square" tIns="34275">
            <a:noAutofit/>
          </a:bodyPr>
          <a:lstStyle/>
          <a:p>
            <a:pPr indent="-361950" lvl="0" marL="457200" rtl="0" algn="l">
              <a:spcBef>
                <a:spcPts val="1200"/>
              </a:spcBef>
              <a:spcAft>
                <a:spcPts val="0"/>
              </a:spcAft>
              <a:buClr>
                <a:schemeClr val="dk1"/>
              </a:buClr>
              <a:buSzPts val="2100"/>
              <a:buFont typeface="Arial"/>
              <a:buChar char="●"/>
            </a:pPr>
            <a:r>
              <a:rPr b="1" lang="en-GB" sz="2100">
                <a:solidFill>
                  <a:schemeClr val="dk1"/>
                </a:solidFill>
              </a:rPr>
              <a:t>S</a:t>
            </a:r>
            <a:r>
              <a:rPr b="1" lang="en-GB" sz="2100">
                <a:solidFill>
                  <a:schemeClr val="dk1"/>
                </a:solidFill>
              </a:rPr>
              <a:t>uccesses</a:t>
            </a:r>
            <a:r>
              <a:rPr lang="en-GB" sz="2100">
                <a:solidFill>
                  <a:schemeClr val="dk1"/>
                </a:solidFill>
              </a:rPr>
              <a:t>:</a:t>
            </a:r>
            <a:br>
              <a:rPr lang="en-GB" sz="2100">
                <a:solidFill>
                  <a:schemeClr val="dk1"/>
                </a:solidFill>
              </a:rPr>
            </a:b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Rabies elimination strategy (2014–2030).</a:t>
            </a:r>
            <a:br>
              <a:rPr lang="en-GB" sz="2100">
                <a:solidFill>
                  <a:schemeClr val="dk1"/>
                </a:solidFill>
              </a:rPr>
            </a:b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Coordinated Rift Valley Fever preparedness plans.</a:t>
            </a:r>
            <a:br>
              <a:rPr lang="en-GB" sz="2100">
                <a:solidFill>
                  <a:schemeClr val="dk1"/>
                </a:solidFill>
              </a:rPr>
            </a:br>
            <a:endParaRPr sz="2100">
              <a:solidFill>
                <a:schemeClr val="dk1"/>
              </a:solidFill>
            </a:endParaRPr>
          </a:p>
          <a:p>
            <a:pPr indent="-361950" lvl="0" marL="457200" rtl="0" algn="l">
              <a:spcBef>
                <a:spcPts val="0"/>
              </a:spcBef>
              <a:spcAft>
                <a:spcPts val="0"/>
              </a:spcAft>
              <a:buClr>
                <a:schemeClr val="dk1"/>
              </a:buClr>
              <a:buSzPts val="2100"/>
              <a:buFont typeface="Arial"/>
              <a:buChar char="●"/>
            </a:pPr>
            <a:r>
              <a:rPr b="1" lang="en-GB" sz="2100">
                <a:solidFill>
                  <a:schemeClr val="dk1"/>
                </a:solidFill>
              </a:rPr>
              <a:t>Challenges</a:t>
            </a:r>
            <a:r>
              <a:rPr lang="en-GB" sz="2100">
                <a:solidFill>
                  <a:schemeClr val="dk1"/>
                </a:solidFill>
              </a:rPr>
              <a:t>:</a:t>
            </a:r>
            <a:br>
              <a:rPr lang="en-GB" sz="2100">
                <a:solidFill>
                  <a:schemeClr val="dk1"/>
                </a:solidFill>
              </a:rPr>
            </a:b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Funding gaps for rabies elimination.</a:t>
            </a:r>
            <a:br>
              <a:rPr lang="en-GB" sz="2100">
                <a:solidFill>
                  <a:schemeClr val="dk1"/>
                </a:solidFill>
              </a:rPr>
            </a:b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Fragmented data-sharing across counties.</a:t>
            </a:r>
            <a:endParaRPr sz="2100">
              <a:solidFill>
                <a:schemeClr val="dk1"/>
              </a:solidFill>
            </a:endParaRPr>
          </a:p>
          <a:p>
            <a:pPr indent="0" lvl="0" marL="0" rtl="0" algn="l">
              <a:spcBef>
                <a:spcPts val="1200"/>
              </a:spcBef>
              <a:spcAft>
                <a:spcPts val="0"/>
              </a:spcAft>
              <a:buNone/>
            </a:pPr>
            <a:r>
              <a:t/>
            </a:r>
            <a:endParaRPr sz="35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37dd4b55400_0_71"/>
          <p:cNvSpPr txBox="1"/>
          <p:nvPr>
            <p:ph type="title"/>
          </p:nvPr>
        </p:nvSpPr>
        <p:spPr>
          <a:xfrm>
            <a:off x="997130"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SzPts val="891"/>
              <a:buNone/>
            </a:pPr>
            <a:r>
              <a:rPr lang="en-GB" sz="2302"/>
              <a:t>Intersectoral Coordination for Prevention and control of Zoonoses</a:t>
            </a:r>
            <a:endParaRPr sz="2302"/>
          </a:p>
        </p:txBody>
      </p:sp>
      <p:sp>
        <p:nvSpPr>
          <p:cNvPr id="179" name="Google Shape;179;g37dd4b55400_0_71"/>
          <p:cNvSpPr txBox="1"/>
          <p:nvPr/>
        </p:nvSpPr>
        <p:spPr>
          <a:xfrm>
            <a:off x="7760" y="643185"/>
            <a:ext cx="7927500" cy="662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GB" sz="3400">
                <a:solidFill>
                  <a:schemeClr val="dk1"/>
                </a:solidFill>
              </a:rPr>
              <a:t>Uganda</a:t>
            </a:r>
            <a:endParaRPr b="1" sz="3400">
              <a:solidFill>
                <a:schemeClr val="dk1"/>
              </a:solidFill>
            </a:endParaRPr>
          </a:p>
          <a:p>
            <a:pPr indent="-342900" lvl="0" marL="457200" rtl="0" algn="l">
              <a:lnSpc>
                <a:spcPct val="115000"/>
              </a:lnSpc>
              <a:spcBef>
                <a:spcPts val="1200"/>
              </a:spcBef>
              <a:spcAft>
                <a:spcPts val="0"/>
              </a:spcAft>
              <a:buClr>
                <a:schemeClr val="dk1"/>
              </a:buClr>
              <a:buSzPts val="1800"/>
              <a:buChar char="●"/>
            </a:pPr>
            <a:r>
              <a:rPr b="1" lang="en-GB" sz="1800">
                <a:solidFill>
                  <a:schemeClr val="dk1"/>
                </a:solidFill>
              </a:rPr>
              <a:t>Coordination Structure</a:t>
            </a:r>
            <a:r>
              <a:rPr lang="en-GB" sz="1800">
                <a:solidFill>
                  <a:schemeClr val="dk1"/>
                </a:solidFill>
              </a:rPr>
              <a:t>:</a:t>
            </a:r>
            <a:br>
              <a:rPr lang="en-GB" sz="1800">
                <a:solidFill>
                  <a:schemeClr val="dk1"/>
                </a:solidFill>
              </a:rPr>
            </a:b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b="1" lang="en-GB" sz="1800">
                <a:solidFill>
                  <a:schemeClr val="dk1"/>
                </a:solidFill>
              </a:rPr>
              <a:t>Uganda National One Health Platform (NOHP)</a:t>
            </a:r>
            <a:r>
              <a:rPr lang="en-GB" sz="1800">
                <a:solidFill>
                  <a:schemeClr val="dk1"/>
                </a:solidFill>
              </a:rPr>
              <a:t> (2016), hosted at the Office of the Prime Minister.</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GB" sz="1800">
                <a:solidFill>
                  <a:schemeClr val="dk1"/>
                </a:solidFill>
              </a:rPr>
              <a:t>Brings together Ministries of Health, Agriculture/Animal Industry &amp; Fisheries, Water &amp; Environment, and Wildlife Authority.</a:t>
            </a:r>
            <a:br>
              <a:rPr lang="en-GB" sz="1800">
                <a:solidFill>
                  <a:schemeClr val="dk1"/>
                </a:solidFill>
              </a:rPr>
            </a:b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GB" sz="1800">
                <a:solidFill>
                  <a:schemeClr val="dk1"/>
                </a:solidFill>
              </a:rPr>
              <a:t>Priority Zoonoses</a:t>
            </a:r>
            <a:r>
              <a:rPr lang="en-GB" sz="1800">
                <a:solidFill>
                  <a:schemeClr val="dk1"/>
                </a:solidFill>
              </a:rPr>
              <a:t>: Viral hemorrhagic fevers (Ebola, Marburg), Anthrax, Rabies, Brucellosis.</a:t>
            </a:r>
            <a:br>
              <a:rPr lang="en-GB" sz="1800">
                <a:solidFill>
                  <a:schemeClr val="dk1"/>
                </a:solidFill>
              </a:rPr>
            </a:b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GB" sz="1800">
                <a:solidFill>
                  <a:schemeClr val="dk1"/>
                </a:solidFill>
              </a:rPr>
              <a:t>Mechanisms</a:t>
            </a:r>
            <a:r>
              <a:rPr lang="en-GB" sz="1800">
                <a:solidFill>
                  <a:schemeClr val="dk1"/>
                </a:solidFill>
              </a:rPr>
              <a:t>:</a:t>
            </a:r>
            <a:br>
              <a:rPr lang="en-GB" sz="1800">
                <a:solidFill>
                  <a:schemeClr val="dk1"/>
                </a:solidFill>
              </a:rPr>
            </a:b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GB" sz="1800">
                <a:solidFill>
                  <a:schemeClr val="dk1"/>
                </a:solidFill>
              </a:rPr>
              <a:t>Multisectoral rapid response teams during Ebola/Marburg outbreaks.</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GB" sz="1800">
                <a:solidFill>
                  <a:schemeClr val="dk1"/>
                </a:solidFill>
              </a:rPr>
              <a:t>Joint surveillance and simulation exercises.</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GB" sz="1800">
                <a:solidFill>
                  <a:schemeClr val="dk1"/>
                </a:solidFill>
              </a:rPr>
              <a:t>Community engagement for bushmeat and wildlife contact risks.</a:t>
            </a:r>
            <a:endParaRPr sz="1800">
              <a:solidFill>
                <a:schemeClr val="dk1"/>
              </a:solidFill>
            </a:endParaRPr>
          </a:p>
          <a:p>
            <a:pPr indent="0" lvl="0" marL="0" rtl="0" algn="l">
              <a:lnSpc>
                <a:spcPct val="115000"/>
              </a:lnSpc>
              <a:spcBef>
                <a:spcPts val="1200"/>
              </a:spcBef>
              <a:spcAft>
                <a:spcPts val="1200"/>
              </a:spcAft>
              <a:buNone/>
            </a:pPr>
            <a:r>
              <a:t/>
            </a:r>
            <a:endParaRPr b="1" sz="2800">
              <a:solidFill>
                <a:schemeClr val="dk1"/>
              </a:solidFill>
            </a:endParaRPr>
          </a:p>
        </p:txBody>
      </p:sp>
      <p:sp>
        <p:nvSpPr>
          <p:cNvPr id="180" name="Google Shape;180;g37dd4b55400_0_71"/>
          <p:cNvSpPr txBox="1"/>
          <p:nvPr>
            <p:ph idx="2" type="body"/>
          </p:nvPr>
        </p:nvSpPr>
        <p:spPr>
          <a:xfrm>
            <a:off x="7818900" y="1387100"/>
            <a:ext cx="4373100" cy="5287200"/>
          </a:xfrm>
          <a:prstGeom prst="rect">
            <a:avLst/>
          </a:prstGeom>
        </p:spPr>
        <p:txBody>
          <a:bodyPr anchorCtr="0" anchor="t" bIns="34275" lIns="0" spcFirstLastPara="1" rIns="68575" wrap="square" tIns="34275">
            <a:noAutofit/>
          </a:bodyPr>
          <a:lstStyle/>
          <a:p>
            <a:pPr indent="0" lvl="0" marL="0" rtl="0" algn="l">
              <a:spcBef>
                <a:spcPts val="1067"/>
              </a:spcBef>
              <a:spcAft>
                <a:spcPts val="0"/>
              </a:spcAft>
              <a:buClr>
                <a:schemeClr val="dk1"/>
              </a:buClr>
              <a:buSzPts val="1100"/>
              <a:buFont typeface="Arial"/>
              <a:buNone/>
            </a:pPr>
            <a:r>
              <a:rPr b="1" lang="en-GB" sz="2400">
                <a:solidFill>
                  <a:schemeClr val="dk1"/>
                </a:solidFill>
              </a:rPr>
              <a:t>Successes</a:t>
            </a:r>
            <a:r>
              <a:rPr lang="en-GB" sz="2400">
                <a:solidFill>
                  <a:schemeClr val="dk1"/>
                </a:solidFill>
              </a:rPr>
              <a:t>:</a:t>
            </a:r>
            <a:endParaRPr sz="2400">
              <a:solidFill>
                <a:schemeClr val="dk1"/>
              </a:solidFill>
            </a:endParaRPr>
          </a:p>
          <a:p>
            <a:pPr indent="-381000" lvl="0" marL="457200" rtl="0" algn="l">
              <a:spcBef>
                <a:spcPts val="1200"/>
              </a:spcBef>
              <a:spcAft>
                <a:spcPts val="0"/>
              </a:spcAft>
              <a:buClr>
                <a:schemeClr val="dk1"/>
              </a:buClr>
              <a:buSzPts val="2400"/>
              <a:buFont typeface="Arial"/>
              <a:buChar char="●"/>
            </a:pPr>
            <a:r>
              <a:rPr lang="en-GB" sz="2400">
                <a:solidFill>
                  <a:schemeClr val="dk1"/>
                </a:solidFill>
              </a:rPr>
              <a:t>Quick containment of Ebola outbreaks using OH coordination.</a:t>
            </a:r>
            <a:br>
              <a:rPr lang="en-GB" sz="2400">
                <a:solidFill>
                  <a:schemeClr val="dk1"/>
                </a:solidFill>
              </a:rPr>
            </a:br>
            <a:endParaRPr sz="2400">
              <a:solidFill>
                <a:schemeClr val="dk1"/>
              </a:solidFill>
            </a:endParaRPr>
          </a:p>
          <a:p>
            <a:pPr indent="0" lvl="0" marL="0" rtl="0" algn="l">
              <a:spcBef>
                <a:spcPts val="1200"/>
              </a:spcBef>
              <a:spcAft>
                <a:spcPts val="0"/>
              </a:spcAft>
              <a:buClr>
                <a:schemeClr val="dk1"/>
              </a:buClr>
              <a:buSzPts val="1100"/>
              <a:buFont typeface="Arial"/>
              <a:buNone/>
            </a:pPr>
            <a:r>
              <a:rPr b="1" lang="en-GB" sz="2400">
                <a:solidFill>
                  <a:schemeClr val="dk1"/>
                </a:solidFill>
              </a:rPr>
              <a:t>Challenges</a:t>
            </a:r>
            <a:r>
              <a:rPr lang="en-GB" sz="2400">
                <a:solidFill>
                  <a:schemeClr val="dk1"/>
                </a:solidFill>
              </a:rPr>
              <a:t>:</a:t>
            </a:r>
            <a:endParaRPr sz="2400">
              <a:solidFill>
                <a:schemeClr val="dk1"/>
              </a:solidFill>
            </a:endParaRPr>
          </a:p>
          <a:p>
            <a:pPr indent="-381000" lvl="0" marL="457200" rtl="0" algn="l">
              <a:spcBef>
                <a:spcPts val="1200"/>
              </a:spcBef>
              <a:spcAft>
                <a:spcPts val="0"/>
              </a:spcAft>
              <a:buClr>
                <a:schemeClr val="dk1"/>
              </a:buClr>
              <a:buSzPts val="2400"/>
              <a:buFont typeface="Arial"/>
              <a:buChar char="●"/>
            </a:pPr>
            <a:r>
              <a:rPr lang="en-GB" sz="2400">
                <a:solidFill>
                  <a:schemeClr val="dk1"/>
                </a:solidFill>
              </a:rPr>
              <a:t>Limited capacity in district-level veterinary services.</a:t>
            </a:r>
            <a:endParaRPr sz="2400">
              <a:solidFill>
                <a:schemeClr val="dk1"/>
              </a:solidFill>
            </a:endParaRPr>
          </a:p>
          <a:p>
            <a:pPr indent="-381000" lvl="0" marL="457200" rtl="0" algn="l">
              <a:spcBef>
                <a:spcPts val="0"/>
              </a:spcBef>
              <a:spcAft>
                <a:spcPts val="0"/>
              </a:spcAft>
              <a:buClr>
                <a:schemeClr val="dk1"/>
              </a:buClr>
              <a:buSzPts val="2400"/>
              <a:buFont typeface="Arial"/>
              <a:buChar char="●"/>
            </a:pPr>
            <a:r>
              <a:rPr lang="en-GB" sz="2400">
                <a:solidFill>
                  <a:schemeClr val="dk1"/>
                </a:solidFill>
              </a:rPr>
              <a:t>Cross-border movements with DRC complicate surveillance.</a:t>
            </a:r>
            <a:endParaRPr sz="2400">
              <a:solidFill>
                <a:schemeClr val="dk1"/>
              </a:solidFill>
            </a:endParaRPr>
          </a:p>
          <a:p>
            <a:pPr indent="0" lvl="0" marL="0" rtl="0" algn="l">
              <a:spcBef>
                <a:spcPts val="1200"/>
              </a:spcBef>
              <a:spcAft>
                <a:spcPts val="0"/>
              </a:spcAft>
              <a:buNone/>
            </a:pPr>
            <a:r>
              <a:t/>
            </a:r>
            <a:endParaRPr b="1" sz="34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7dd4b55400_0_79"/>
          <p:cNvSpPr txBox="1"/>
          <p:nvPr>
            <p:ph idx="1" type="body"/>
          </p:nvPr>
        </p:nvSpPr>
        <p:spPr>
          <a:xfrm>
            <a:off x="170475" y="689675"/>
            <a:ext cx="6509400" cy="5984700"/>
          </a:xfrm>
          <a:prstGeom prst="rect">
            <a:avLst/>
          </a:prstGeom>
        </p:spPr>
        <p:txBody>
          <a:bodyPr anchorCtr="0" anchor="t" bIns="34275" lIns="0" spcFirstLastPara="1" rIns="68575" wrap="square" tIns="34275">
            <a:noAutofit/>
          </a:bodyPr>
          <a:lstStyle/>
          <a:p>
            <a:pPr indent="0" lvl="0" marL="0" rtl="0" algn="l">
              <a:spcBef>
                <a:spcPts val="1400"/>
              </a:spcBef>
              <a:spcAft>
                <a:spcPts val="0"/>
              </a:spcAft>
              <a:buClr>
                <a:schemeClr val="dk1"/>
              </a:buClr>
              <a:buSzPts val="1100"/>
              <a:buFont typeface="Arial"/>
              <a:buNone/>
            </a:pPr>
            <a:r>
              <a:rPr b="1" lang="en-GB" sz="3300">
                <a:solidFill>
                  <a:schemeClr val="dk1"/>
                </a:solidFill>
              </a:rPr>
              <a:t>Tanzania</a:t>
            </a:r>
            <a:endParaRPr b="1" sz="3300">
              <a:solidFill>
                <a:schemeClr val="dk1"/>
              </a:solidFill>
            </a:endParaRPr>
          </a:p>
          <a:p>
            <a:pPr indent="-342900" lvl="0" marL="457200" rtl="0" algn="l">
              <a:spcBef>
                <a:spcPts val="1200"/>
              </a:spcBef>
              <a:spcAft>
                <a:spcPts val="0"/>
              </a:spcAft>
              <a:buClr>
                <a:schemeClr val="dk1"/>
              </a:buClr>
              <a:buSzPts val="1800"/>
              <a:buFont typeface="Arial"/>
              <a:buChar char="●"/>
            </a:pPr>
            <a:r>
              <a:rPr b="1" lang="en-GB" sz="2100">
                <a:solidFill>
                  <a:schemeClr val="dk1"/>
                </a:solidFill>
              </a:rPr>
              <a:t>Coordination Structure</a:t>
            </a:r>
            <a:r>
              <a:rPr lang="en-GB" sz="2100">
                <a:solidFill>
                  <a:schemeClr val="dk1"/>
                </a:solidFill>
              </a:rPr>
              <a:t>:</a:t>
            </a:r>
            <a:endParaRPr sz="2100">
              <a:solidFill>
                <a:schemeClr val="dk1"/>
              </a:solidFill>
            </a:endParaRPr>
          </a:p>
          <a:p>
            <a:pPr indent="-361950" lvl="1" marL="914400" rtl="0" algn="l">
              <a:spcBef>
                <a:spcPts val="0"/>
              </a:spcBef>
              <a:spcAft>
                <a:spcPts val="0"/>
              </a:spcAft>
              <a:buClr>
                <a:schemeClr val="dk1"/>
              </a:buClr>
              <a:buSzPts val="2100"/>
              <a:buFont typeface="Arial"/>
              <a:buChar char="○"/>
            </a:pPr>
            <a:r>
              <a:rPr b="1" lang="en-GB" sz="2100">
                <a:solidFill>
                  <a:schemeClr val="dk1"/>
                </a:solidFill>
              </a:rPr>
              <a:t>One Health Coordination Desk</a:t>
            </a:r>
            <a:r>
              <a:rPr lang="en-GB" sz="2100">
                <a:solidFill>
                  <a:schemeClr val="dk1"/>
                </a:solidFill>
              </a:rPr>
              <a:t> under the Prime Minister’s Office (2015).</a:t>
            </a: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National One Health Strategic Plan developed.</a:t>
            </a:r>
            <a:br>
              <a:rPr lang="en-GB" sz="2100">
                <a:solidFill>
                  <a:schemeClr val="dk1"/>
                </a:solidFill>
              </a:rPr>
            </a:br>
            <a:endParaRPr sz="2100">
              <a:solidFill>
                <a:schemeClr val="dk1"/>
              </a:solidFill>
            </a:endParaRPr>
          </a:p>
          <a:p>
            <a:pPr indent="-361950" lvl="0" marL="457200" rtl="0" algn="l">
              <a:spcBef>
                <a:spcPts val="0"/>
              </a:spcBef>
              <a:spcAft>
                <a:spcPts val="0"/>
              </a:spcAft>
              <a:buClr>
                <a:schemeClr val="dk1"/>
              </a:buClr>
              <a:buSzPts val="2100"/>
              <a:buFont typeface="Arial"/>
              <a:buChar char="●"/>
            </a:pPr>
            <a:r>
              <a:rPr b="1" lang="en-GB" sz="2100">
                <a:solidFill>
                  <a:schemeClr val="dk1"/>
                </a:solidFill>
              </a:rPr>
              <a:t>Priority Zoonoses</a:t>
            </a:r>
            <a:r>
              <a:rPr lang="en-GB" sz="2100">
                <a:solidFill>
                  <a:schemeClr val="dk1"/>
                </a:solidFill>
              </a:rPr>
              <a:t>: Rabies, Rift Valley Fever, Brucellosis, Anthrax, Leptospirosis.</a:t>
            </a:r>
            <a:br>
              <a:rPr lang="en-GB" sz="2100">
                <a:solidFill>
                  <a:schemeClr val="dk1"/>
                </a:solidFill>
              </a:rPr>
            </a:br>
            <a:endParaRPr sz="2100">
              <a:solidFill>
                <a:schemeClr val="dk1"/>
              </a:solidFill>
            </a:endParaRPr>
          </a:p>
          <a:p>
            <a:pPr indent="-361950" lvl="0" marL="457200" rtl="0" algn="l">
              <a:spcBef>
                <a:spcPts val="0"/>
              </a:spcBef>
              <a:spcAft>
                <a:spcPts val="0"/>
              </a:spcAft>
              <a:buClr>
                <a:schemeClr val="dk1"/>
              </a:buClr>
              <a:buSzPts val="2100"/>
              <a:buFont typeface="Arial"/>
              <a:buChar char="●"/>
            </a:pPr>
            <a:r>
              <a:rPr b="1" lang="en-GB" sz="2100">
                <a:solidFill>
                  <a:schemeClr val="dk1"/>
                </a:solidFill>
              </a:rPr>
              <a:t>Mechanisms</a:t>
            </a:r>
            <a:r>
              <a:rPr lang="en-GB" sz="2100">
                <a:solidFill>
                  <a:schemeClr val="dk1"/>
                </a:solidFill>
              </a:rPr>
              <a:t>:</a:t>
            </a: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Mass dog vaccination campaigns (One Health rabies elimination).</a:t>
            </a: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Integrated zoonoses surveillance (labs &amp; field).</a:t>
            </a: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Joint contingency planning for RVF outbreaks.</a:t>
            </a:r>
            <a:endParaRPr sz="2100">
              <a:solidFill>
                <a:schemeClr val="dk1"/>
              </a:solidFill>
            </a:endParaRPr>
          </a:p>
          <a:p>
            <a:pPr indent="0" lvl="0" marL="0" rtl="0" algn="l">
              <a:spcBef>
                <a:spcPts val="1200"/>
              </a:spcBef>
              <a:spcAft>
                <a:spcPts val="0"/>
              </a:spcAft>
              <a:buNone/>
            </a:pPr>
            <a:r>
              <a:t/>
            </a:r>
            <a:endParaRPr sz="3300"/>
          </a:p>
        </p:txBody>
      </p:sp>
      <p:sp>
        <p:nvSpPr>
          <p:cNvPr id="186" name="Google Shape;186;g37dd4b55400_0_79"/>
          <p:cNvSpPr txBox="1"/>
          <p:nvPr>
            <p:ph idx="2" type="body"/>
          </p:nvPr>
        </p:nvSpPr>
        <p:spPr>
          <a:xfrm>
            <a:off x="7121475" y="1108125"/>
            <a:ext cx="4805400" cy="5565900"/>
          </a:xfrm>
          <a:prstGeom prst="rect">
            <a:avLst/>
          </a:prstGeom>
        </p:spPr>
        <p:txBody>
          <a:bodyPr anchorCtr="0" anchor="t" bIns="34275" lIns="0" spcFirstLastPara="1" rIns="68575" wrap="square" tIns="34275">
            <a:noAutofit/>
          </a:bodyPr>
          <a:lstStyle/>
          <a:p>
            <a:pPr indent="0" lvl="0" marL="0" rtl="0" algn="l">
              <a:spcBef>
                <a:spcPts val="1067"/>
              </a:spcBef>
              <a:spcAft>
                <a:spcPts val="0"/>
              </a:spcAft>
              <a:buClr>
                <a:schemeClr val="dk1"/>
              </a:buClr>
              <a:buSzPts val="1100"/>
              <a:buFont typeface="Arial"/>
              <a:buNone/>
            </a:pPr>
            <a:r>
              <a:rPr b="1" lang="en-GB" sz="1900">
                <a:solidFill>
                  <a:schemeClr val="dk1"/>
                </a:solidFill>
              </a:rPr>
              <a:t>Successes</a:t>
            </a:r>
            <a:r>
              <a:rPr lang="en-GB" sz="1900">
                <a:solidFill>
                  <a:schemeClr val="dk1"/>
                </a:solidFill>
              </a:rPr>
              <a:t>:</a:t>
            </a:r>
            <a:endParaRPr sz="1900">
              <a:solidFill>
                <a:schemeClr val="dk1"/>
              </a:solidFill>
            </a:endParaRPr>
          </a:p>
          <a:p>
            <a:pPr indent="-349250" lvl="0" marL="457200" rtl="0" algn="l">
              <a:spcBef>
                <a:spcPts val="1200"/>
              </a:spcBef>
              <a:spcAft>
                <a:spcPts val="0"/>
              </a:spcAft>
              <a:buClr>
                <a:schemeClr val="dk1"/>
              </a:buClr>
              <a:buSzPts val="1900"/>
              <a:buFont typeface="Arial"/>
              <a:buChar char="●"/>
            </a:pPr>
            <a:r>
              <a:rPr lang="en-GB" sz="1900">
                <a:solidFill>
                  <a:schemeClr val="dk1"/>
                </a:solidFill>
              </a:rPr>
              <a:t>Tanzania part of </a:t>
            </a:r>
            <a:r>
              <a:rPr i="1" lang="en-GB" sz="1900">
                <a:solidFill>
                  <a:schemeClr val="dk1"/>
                </a:solidFill>
              </a:rPr>
              <a:t>“Zero by 30”</a:t>
            </a:r>
            <a:r>
              <a:rPr lang="en-GB" sz="1900">
                <a:solidFill>
                  <a:schemeClr val="dk1"/>
                </a:solidFill>
              </a:rPr>
              <a:t> global rabies elimination initiative.</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Font typeface="Arial"/>
              <a:buChar char="●"/>
            </a:pPr>
            <a:r>
              <a:rPr lang="en-GB" sz="1900">
                <a:solidFill>
                  <a:schemeClr val="dk1"/>
                </a:solidFill>
              </a:rPr>
              <a:t>Strengthened AMR coordination across human and livestock sectors.</a:t>
            </a:r>
            <a:br>
              <a:rPr lang="en-GB" sz="1900">
                <a:solidFill>
                  <a:schemeClr val="dk1"/>
                </a:solidFill>
              </a:rPr>
            </a:br>
            <a:endParaRPr sz="1900">
              <a:solidFill>
                <a:schemeClr val="dk1"/>
              </a:solidFill>
            </a:endParaRPr>
          </a:p>
          <a:p>
            <a:pPr indent="0" lvl="0" marL="0" rtl="0" algn="l">
              <a:spcBef>
                <a:spcPts val="1200"/>
              </a:spcBef>
              <a:spcAft>
                <a:spcPts val="0"/>
              </a:spcAft>
              <a:buClr>
                <a:schemeClr val="dk1"/>
              </a:buClr>
              <a:buSzPts val="1100"/>
              <a:buFont typeface="Arial"/>
              <a:buNone/>
            </a:pPr>
            <a:r>
              <a:rPr b="1" lang="en-GB" sz="1900">
                <a:solidFill>
                  <a:schemeClr val="dk1"/>
                </a:solidFill>
              </a:rPr>
              <a:t>Challenges</a:t>
            </a:r>
            <a:r>
              <a:rPr lang="en-GB" sz="1900">
                <a:solidFill>
                  <a:schemeClr val="dk1"/>
                </a:solidFill>
              </a:rPr>
              <a:t>:</a:t>
            </a:r>
            <a:endParaRPr sz="1900">
              <a:solidFill>
                <a:schemeClr val="dk1"/>
              </a:solidFill>
            </a:endParaRPr>
          </a:p>
          <a:p>
            <a:pPr indent="-349250" lvl="0" marL="457200" rtl="0" algn="l">
              <a:spcBef>
                <a:spcPts val="1200"/>
              </a:spcBef>
              <a:spcAft>
                <a:spcPts val="0"/>
              </a:spcAft>
              <a:buClr>
                <a:schemeClr val="dk1"/>
              </a:buClr>
              <a:buSzPts val="1900"/>
              <a:buFont typeface="Arial"/>
              <a:buChar char="●"/>
            </a:pPr>
            <a:r>
              <a:rPr lang="en-GB" sz="1900">
                <a:solidFill>
                  <a:schemeClr val="dk1"/>
                </a:solidFill>
              </a:rPr>
              <a:t>Underfunded One Health coordination desk.</a:t>
            </a:r>
            <a:br>
              <a:rPr lang="en-GB" sz="1900">
                <a:solidFill>
                  <a:schemeClr val="dk1"/>
                </a:solidFill>
              </a:rPr>
            </a:br>
            <a:endParaRPr sz="1900">
              <a:solidFill>
                <a:schemeClr val="dk1"/>
              </a:solidFill>
            </a:endParaRPr>
          </a:p>
          <a:p>
            <a:pPr indent="-349250" lvl="0" marL="457200" rtl="0" algn="l">
              <a:spcBef>
                <a:spcPts val="0"/>
              </a:spcBef>
              <a:spcAft>
                <a:spcPts val="0"/>
              </a:spcAft>
              <a:buClr>
                <a:schemeClr val="dk1"/>
              </a:buClr>
              <a:buSzPts val="1900"/>
              <a:buFont typeface="Arial"/>
              <a:buChar char="●"/>
            </a:pPr>
            <a:r>
              <a:rPr lang="en-GB" sz="1900">
                <a:solidFill>
                  <a:schemeClr val="dk1"/>
                </a:solidFill>
              </a:rPr>
              <a:t>Weak links between wildlife and human health authorities.</a:t>
            </a:r>
            <a:endParaRPr sz="1900">
              <a:solidFill>
                <a:schemeClr val="dk1"/>
              </a:solidFill>
            </a:endParaRPr>
          </a:p>
          <a:p>
            <a:pPr indent="0" lvl="0" marL="0" rtl="0" algn="l">
              <a:spcBef>
                <a:spcPts val="1200"/>
              </a:spcBef>
              <a:spcAft>
                <a:spcPts val="0"/>
              </a:spcAft>
              <a:buNone/>
            </a:pPr>
            <a:r>
              <a:t/>
            </a:r>
            <a:endParaRPr sz="3600"/>
          </a:p>
        </p:txBody>
      </p:sp>
      <p:sp>
        <p:nvSpPr>
          <p:cNvPr id="187" name="Google Shape;187;g37dd4b55400_0_79"/>
          <p:cNvSpPr txBox="1"/>
          <p:nvPr>
            <p:ph type="title"/>
          </p:nvPr>
        </p:nvSpPr>
        <p:spPr>
          <a:xfrm>
            <a:off x="170480"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Clr>
                <a:schemeClr val="dk1"/>
              </a:buClr>
              <a:buSzPts val="891"/>
              <a:buFont typeface="Arial"/>
              <a:buNone/>
            </a:pPr>
            <a:r>
              <a:rPr lang="en-GB" sz="2302"/>
              <a:t>Intersectoral Coordination for Prevention and control of Zoonoses</a:t>
            </a:r>
            <a:endParaRPr sz="2302"/>
          </a:p>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37dd4b55400_0_87"/>
          <p:cNvSpPr txBox="1"/>
          <p:nvPr>
            <p:ph idx="1" type="body"/>
          </p:nvPr>
        </p:nvSpPr>
        <p:spPr>
          <a:xfrm>
            <a:off x="170475" y="619925"/>
            <a:ext cx="6811500" cy="6054600"/>
          </a:xfrm>
          <a:prstGeom prst="rect">
            <a:avLst/>
          </a:prstGeom>
        </p:spPr>
        <p:txBody>
          <a:bodyPr anchorCtr="0" anchor="t" bIns="34275" lIns="0" spcFirstLastPara="1" rIns="68575" wrap="square" tIns="34275">
            <a:noAutofit/>
          </a:bodyPr>
          <a:lstStyle/>
          <a:p>
            <a:pPr indent="0" lvl="0" marL="0" rtl="0" algn="l">
              <a:spcBef>
                <a:spcPts val="1400"/>
              </a:spcBef>
              <a:spcAft>
                <a:spcPts val="0"/>
              </a:spcAft>
              <a:buClr>
                <a:schemeClr val="dk1"/>
              </a:buClr>
              <a:buSzPts val="1100"/>
              <a:buFont typeface="Arial"/>
              <a:buNone/>
            </a:pPr>
            <a:r>
              <a:rPr b="1" lang="en-GB" sz="3000">
                <a:solidFill>
                  <a:schemeClr val="dk1"/>
                </a:solidFill>
              </a:rPr>
              <a:t>Ethiopia</a:t>
            </a:r>
            <a:endParaRPr b="1" sz="3000">
              <a:solidFill>
                <a:schemeClr val="dk1"/>
              </a:solidFill>
            </a:endParaRPr>
          </a:p>
          <a:p>
            <a:pPr indent="-355600" lvl="0" marL="457200" rtl="0" algn="l">
              <a:spcBef>
                <a:spcPts val="1200"/>
              </a:spcBef>
              <a:spcAft>
                <a:spcPts val="0"/>
              </a:spcAft>
              <a:buClr>
                <a:schemeClr val="dk1"/>
              </a:buClr>
              <a:buSzPts val="2000"/>
              <a:buFont typeface="Arial"/>
              <a:buChar char="●"/>
            </a:pPr>
            <a:r>
              <a:rPr b="1" lang="en-GB" sz="2000">
                <a:solidFill>
                  <a:schemeClr val="dk1"/>
                </a:solidFill>
              </a:rPr>
              <a:t>Coordination Structure</a:t>
            </a:r>
            <a:r>
              <a:rPr lang="en-GB" sz="2000">
                <a:solidFill>
                  <a:schemeClr val="dk1"/>
                </a:solidFill>
              </a:rPr>
              <a:t>:</a:t>
            </a:r>
            <a:endParaRPr sz="2000">
              <a:solidFill>
                <a:schemeClr val="dk1"/>
              </a:solidFill>
            </a:endParaRPr>
          </a:p>
          <a:p>
            <a:pPr indent="-355600" lvl="1" marL="914400" rtl="0" algn="l">
              <a:spcBef>
                <a:spcPts val="0"/>
              </a:spcBef>
              <a:spcAft>
                <a:spcPts val="0"/>
              </a:spcAft>
              <a:buClr>
                <a:schemeClr val="dk1"/>
              </a:buClr>
              <a:buSzPts val="2000"/>
              <a:buFont typeface="Arial"/>
              <a:buChar char="○"/>
            </a:pPr>
            <a:r>
              <a:rPr b="1" lang="en-GB" sz="2000">
                <a:solidFill>
                  <a:schemeClr val="dk1"/>
                </a:solidFill>
              </a:rPr>
              <a:t>National One Health Steering Committee</a:t>
            </a:r>
            <a:r>
              <a:rPr lang="en-GB" sz="2000">
                <a:solidFill>
                  <a:schemeClr val="dk1"/>
                </a:solidFill>
              </a:rPr>
              <a:t> (2017).</a:t>
            </a:r>
            <a:endParaRPr sz="2000">
              <a:solidFill>
                <a:schemeClr val="dk1"/>
              </a:solidFill>
            </a:endParaRPr>
          </a:p>
          <a:p>
            <a:pPr indent="-355600" lvl="1" marL="914400" rtl="0" algn="l">
              <a:spcBef>
                <a:spcPts val="0"/>
              </a:spcBef>
              <a:spcAft>
                <a:spcPts val="0"/>
              </a:spcAft>
              <a:buClr>
                <a:schemeClr val="dk1"/>
              </a:buClr>
              <a:buSzPts val="2000"/>
              <a:buFont typeface="Arial"/>
              <a:buChar char="○"/>
            </a:pPr>
            <a:r>
              <a:rPr lang="en-GB" sz="2000">
                <a:solidFill>
                  <a:schemeClr val="dk1"/>
                </a:solidFill>
              </a:rPr>
              <a:t>Members: Ministries of Health, Livestock, Environment, and Wildlife.</a:t>
            </a:r>
            <a:endParaRPr sz="2000">
              <a:solidFill>
                <a:schemeClr val="dk1"/>
              </a:solidFill>
            </a:endParaRPr>
          </a:p>
          <a:p>
            <a:pPr indent="-355600" lvl="1" marL="914400" rtl="0" algn="l">
              <a:spcBef>
                <a:spcPts val="0"/>
              </a:spcBef>
              <a:spcAft>
                <a:spcPts val="0"/>
              </a:spcAft>
              <a:buClr>
                <a:schemeClr val="dk1"/>
              </a:buClr>
              <a:buSzPts val="2000"/>
              <a:buFont typeface="Arial"/>
              <a:buChar char="○"/>
            </a:pPr>
            <a:r>
              <a:rPr lang="en-GB" sz="2000">
                <a:solidFill>
                  <a:schemeClr val="dk1"/>
                </a:solidFill>
              </a:rPr>
              <a:t>Supported by universities (Haramaya, Addis Ababa) and FAO/USAID.</a:t>
            </a:r>
            <a:br>
              <a:rPr lang="en-GB" sz="2000">
                <a:solidFill>
                  <a:schemeClr val="dk1"/>
                </a:solidFill>
              </a:rPr>
            </a:br>
            <a:endParaRPr sz="2000">
              <a:solidFill>
                <a:schemeClr val="dk1"/>
              </a:solidFill>
            </a:endParaRPr>
          </a:p>
          <a:p>
            <a:pPr indent="-355600" lvl="0" marL="457200" rtl="0" algn="l">
              <a:spcBef>
                <a:spcPts val="0"/>
              </a:spcBef>
              <a:spcAft>
                <a:spcPts val="0"/>
              </a:spcAft>
              <a:buClr>
                <a:schemeClr val="dk1"/>
              </a:buClr>
              <a:buSzPts val="2000"/>
              <a:buFont typeface="Arial"/>
              <a:buChar char="●"/>
            </a:pPr>
            <a:r>
              <a:rPr b="1" lang="en-GB" sz="2000">
                <a:solidFill>
                  <a:schemeClr val="dk1"/>
                </a:solidFill>
              </a:rPr>
              <a:t>Priority Zoonoses</a:t>
            </a:r>
            <a:r>
              <a:rPr lang="en-GB" sz="2000">
                <a:solidFill>
                  <a:schemeClr val="dk1"/>
                </a:solidFill>
              </a:rPr>
              <a:t>: Anthrax, Rabies, Brucellosis, Rift Valley Fever, Avian Influenza, Tuberculosis.</a:t>
            </a:r>
            <a:br>
              <a:rPr lang="en-GB" sz="2000">
                <a:solidFill>
                  <a:schemeClr val="dk1"/>
                </a:solidFill>
              </a:rPr>
            </a:br>
            <a:endParaRPr sz="2000">
              <a:solidFill>
                <a:schemeClr val="dk1"/>
              </a:solidFill>
            </a:endParaRPr>
          </a:p>
          <a:p>
            <a:pPr indent="-355600" lvl="0" marL="457200" rtl="0" algn="l">
              <a:spcBef>
                <a:spcPts val="0"/>
              </a:spcBef>
              <a:spcAft>
                <a:spcPts val="0"/>
              </a:spcAft>
              <a:buClr>
                <a:schemeClr val="dk1"/>
              </a:buClr>
              <a:buSzPts val="2000"/>
              <a:buFont typeface="Arial"/>
              <a:buChar char="●"/>
            </a:pPr>
            <a:r>
              <a:rPr b="1" lang="en-GB" sz="2000">
                <a:solidFill>
                  <a:schemeClr val="dk1"/>
                </a:solidFill>
              </a:rPr>
              <a:t>Mechanisms</a:t>
            </a:r>
            <a:r>
              <a:rPr lang="en-GB" sz="2000">
                <a:solidFill>
                  <a:schemeClr val="dk1"/>
                </a:solidFill>
              </a:rPr>
              <a:t>:</a:t>
            </a:r>
            <a:endParaRPr sz="2000">
              <a:solidFill>
                <a:schemeClr val="dk1"/>
              </a:solidFill>
            </a:endParaRPr>
          </a:p>
          <a:p>
            <a:pPr indent="-355600" lvl="1" marL="914400" rtl="0" algn="l">
              <a:spcBef>
                <a:spcPts val="0"/>
              </a:spcBef>
              <a:spcAft>
                <a:spcPts val="0"/>
              </a:spcAft>
              <a:buClr>
                <a:schemeClr val="dk1"/>
              </a:buClr>
              <a:buSzPts val="2000"/>
              <a:buFont typeface="Arial"/>
              <a:buChar char="○"/>
            </a:pPr>
            <a:r>
              <a:rPr lang="en-GB" sz="2000">
                <a:solidFill>
                  <a:schemeClr val="dk1"/>
                </a:solidFill>
              </a:rPr>
              <a:t>Integrated rabies vaccination programs.</a:t>
            </a:r>
            <a:endParaRPr sz="2000">
              <a:solidFill>
                <a:schemeClr val="dk1"/>
              </a:solidFill>
            </a:endParaRPr>
          </a:p>
          <a:p>
            <a:pPr indent="-355600" lvl="1" marL="914400" rtl="0" algn="l">
              <a:spcBef>
                <a:spcPts val="0"/>
              </a:spcBef>
              <a:spcAft>
                <a:spcPts val="0"/>
              </a:spcAft>
              <a:buClr>
                <a:schemeClr val="dk1"/>
              </a:buClr>
              <a:buSzPts val="2000"/>
              <a:buFont typeface="Arial"/>
              <a:buChar char="○"/>
            </a:pPr>
            <a:r>
              <a:rPr lang="en-GB" sz="2000">
                <a:solidFill>
                  <a:schemeClr val="dk1"/>
                </a:solidFill>
              </a:rPr>
              <a:t>AMR surveillance linking hospitals and farms.</a:t>
            </a:r>
            <a:endParaRPr sz="2000">
              <a:solidFill>
                <a:schemeClr val="dk1"/>
              </a:solidFill>
            </a:endParaRPr>
          </a:p>
          <a:p>
            <a:pPr indent="-355600" lvl="1" marL="914400" rtl="0" algn="l">
              <a:spcBef>
                <a:spcPts val="0"/>
              </a:spcBef>
              <a:spcAft>
                <a:spcPts val="0"/>
              </a:spcAft>
              <a:buClr>
                <a:schemeClr val="dk1"/>
              </a:buClr>
              <a:buSzPts val="2000"/>
              <a:buFont typeface="Arial"/>
              <a:buChar char="○"/>
            </a:pPr>
            <a:r>
              <a:rPr lang="en-GB" sz="2000">
                <a:solidFill>
                  <a:schemeClr val="dk1"/>
                </a:solidFill>
              </a:rPr>
              <a:t>Training of health &amp; vet professionals in One Health.</a:t>
            </a:r>
            <a:endParaRPr sz="2000">
              <a:solidFill>
                <a:schemeClr val="dk1"/>
              </a:solidFill>
            </a:endParaRPr>
          </a:p>
          <a:p>
            <a:pPr indent="0" lvl="0" marL="0" rtl="0" algn="l">
              <a:spcBef>
                <a:spcPts val="1200"/>
              </a:spcBef>
              <a:spcAft>
                <a:spcPts val="0"/>
              </a:spcAft>
              <a:buNone/>
            </a:pPr>
            <a:r>
              <a:t/>
            </a:r>
            <a:endParaRPr b="1" sz="4200">
              <a:solidFill>
                <a:schemeClr val="dk1"/>
              </a:solidFill>
            </a:endParaRPr>
          </a:p>
        </p:txBody>
      </p:sp>
      <p:sp>
        <p:nvSpPr>
          <p:cNvPr id="193" name="Google Shape;193;g37dd4b55400_0_87"/>
          <p:cNvSpPr txBox="1"/>
          <p:nvPr>
            <p:ph idx="2" type="body"/>
          </p:nvPr>
        </p:nvSpPr>
        <p:spPr>
          <a:xfrm>
            <a:off x="6749500" y="1177875"/>
            <a:ext cx="5177400" cy="5496300"/>
          </a:xfrm>
          <a:prstGeom prst="rect">
            <a:avLst/>
          </a:prstGeom>
        </p:spPr>
        <p:txBody>
          <a:bodyPr anchorCtr="0" anchor="t" bIns="34275" lIns="0" spcFirstLastPara="1" rIns="68575" wrap="square" tIns="34275">
            <a:noAutofit/>
          </a:bodyPr>
          <a:lstStyle/>
          <a:p>
            <a:pPr indent="-387350" lvl="0" marL="457200" rtl="0" algn="l">
              <a:spcBef>
                <a:spcPts val="1200"/>
              </a:spcBef>
              <a:spcAft>
                <a:spcPts val="0"/>
              </a:spcAft>
              <a:buClr>
                <a:schemeClr val="dk1"/>
              </a:buClr>
              <a:buSzPts val="2500"/>
              <a:buFont typeface="Arial"/>
              <a:buChar char="●"/>
            </a:pPr>
            <a:r>
              <a:rPr b="1" lang="en-GB" sz="2500">
                <a:solidFill>
                  <a:schemeClr val="dk1"/>
                </a:solidFill>
              </a:rPr>
              <a:t>Successes</a:t>
            </a:r>
            <a:r>
              <a:rPr lang="en-GB" sz="2500">
                <a:solidFill>
                  <a:schemeClr val="dk1"/>
                </a:solidFill>
              </a:rPr>
              <a:t>:</a:t>
            </a:r>
            <a:endParaRPr sz="2500">
              <a:solidFill>
                <a:schemeClr val="dk1"/>
              </a:solidFill>
            </a:endParaRPr>
          </a:p>
          <a:p>
            <a:pPr indent="-387350" lvl="1" marL="914400" rtl="0" algn="l">
              <a:spcBef>
                <a:spcPts val="0"/>
              </a:spcBef>
              <a:spcAft>
                <a:spcPts val="0"/>
              </a:spcAft>
              <a:buClr>
                <a:schemeClr val="dk1"/>
              </a:buClr>
              <a:buSzPts val="2500"/>
              <a:buFont typeface="Arial"/>
              <a:buChar char="○"/>
            </a:pPr>
            <a:r>
              <a:rPr lang="en-GB" sz="2500">
                <a:solidFill>
                  <a:schemeClr val="dk1"/>
                </a:solidFill>
              </a:rPr>
              <a:t>Joint response to anthrax outbreaks in pastoralist communities.</a:t>
            </a:r>
            <a:br>
              <a:rPr lang="en-GB" sz="2500">
                <a:solidFill>
                  <a:schemeClr val="dk1"/>
                </a:solidFill>
              </a:rPr>
            </a:br>
            <a:endParaRPr sz="2500">
              <a:solidFill>
                <a:schemeClr val="dk1"/>
              </a:solidFill>
            </a:endParaRPr>
          </a:p>
          <a:p>
            <a:pPr indent="-387350" lvl="0" marL="457200" rtl="0" algn="l">
              <a:spcBef>
                <a:spcPts val="0"/>
              </a:spcBef>
              <a:spcAft>
                <a:spcPts val="0"/>
              </a:spcAft>
              <a:buClr>
                <a:schemeClr val="dk1"/>
              </a:buClr>
              <a:buSzPts val="2500"/>
              <a:buFont typeface="Arial"/>
              <a:buChar char="●"/>
            </a:pPr>
            <a:r>
              <a:rPr b="1" lang="en-GB" sz="2500">
                <a:solidFill>
                  <a:schemeClr val="dk1"/>
                </a:solidFill>
              </a:rPr>
              <a:t>Challenges</a:t>
            </a:r>
            <a:r>
              <a:rPr lang="en-GB" sz="2500">
                <a:solidFill>
                  <a:schemeClr val="dk1"/>
                </a:solidFill>
              </a:rPr>
              <a:t>:</a:t>
            </a:r>
            <a:endParaRPr sz="2500">
              <a:solidFill>
                <a:schemeClr val="dk1"/>
              </a:solidFill>
            </a:endParaRPr>
          </a:p>
          <a:p>
            <a:pPr indent="-387350" lvl="1" marL="914400" rtl="0" algn="l">
              <a:spcBef>
                <a:spcPts val="0"/>
              </a:spcBef>
              <a:spcAft>
                <a:spcPts val="0"/>
              </a:spcAft>
              <a:buClr>
                <a:schemeClr val="dk1"/>
              </a:buClr>
              <a:buSzPts val="2500"/>
              <a:buFont typeface="Arial"/>
              <a:buChar char="○"/>
            </a:pPr>
            <a:r>
              <a:rPr lang="en-GB" sz="2500">
                <a:solidFill>
                  <a:schemeClr val="dk1"/>
                </a:solidFill>
              </a:rPr>
              <a:t>Nomadic pastoralist systems make surveillance and vaccination coverage difficult.</a:t>
            </a:r>
            <a:endParaRPr sz="2500">
              <a:solidFill>
                <a:schemeClr val="dk1"/>
              </a:solidFill>
            </a:endParaRPr>
          </a:p>
          <a:p>
            <a:pPr indent="-387350" lvl="1" marL="914400" rtl="0" algn="l">
              <a:spcBef>
                <a:spcPts val="0"/>
              </a:spcBef>
              <a:spcAft>
                <a:spcPts val="0"/>
              </a:spcAft>
              <a:buClr>
                <a:schemeClr val="dk1"/>
              </a:buClr>
              <a:buSzPts val="2500"/>
              <a:buFont typeface="Arial"/>
              <a:buChar char="○"/>
            </a:pPr>
            <a:r>
              <a:rPr lang="en-GB" sz="2500">
                <a:solidFill>
                  <a:schemeClr val="dk1"/>
                </a:solidFill>
              </a:rPr>
              <a:t>Fragmented reporting between health and livestock offices.</a:t>
            </a:r>
            <a:br>
              <a:rPr lang="en-GB" sz="2500">
                <a:solidFill>
                  <a:schemeClr val="dk1"/>
                </a:solidFill>
              </a:rPr>
            </a:br>
            <a:endParaRPr sz="2500">
              <a:solidFill>
                <a:schemeClr val="dk1"/>
              </a:solidFill>
            </a:endParaRPr>
          </a:p>
          <a:p>
            <a:pPr indent="0" lvl="0" marL="0" rtl="0" algn="l">
              <a:spcBef>
                <a:spcPts val="1200"/>
              </a:spcBef>
              <a:spcAft>
                <a:spcPts val="0"/>
              </a:spcAft>
              <a:buNone/>
            </a:pPr>
            <a:r>
              <a:t/>
            </a:r>
            <a:endParaRPr b="1" sz="3300">
              <a:solidFill>
                <a:schemeClr val="dk1"/>
              </a:solidFill>
            </a:endParaRPr>
          </a:p>
        </p:txBody>
      </p:sp>
      <p:sp>
        <p:nvSpPr>
          <p:cNvPr id="194" name="Google Shape;194;g37dd4b55400_0_87"/>
          <p:cNvSpPr txBox="1"/>
          <p:nvPr>
            <p:ph type="title"/>
          </p:nvPr>
        </p:nvSpPr>
        <p:spPr>
          <a:xfrm>
            <a:off x="170480"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sz="2302"/>
              <a:t>Intersectoral Coordination for Prevention and control of Zoonoses</a:t>
            </a:r>
            <a:endParaRPr sz="2302"/>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37dd4b55400_0_95"/>
          <p:cNvSpPr txBox="1"/>
          <p:nvPr>
            <p:ph idx="1" type="body"/>
          </p:nvPr>
        </p:nvSpPr>
        <p:spPr>
          <a:xfrm>
            <a:off x="100733" y="643175"/>
            <a:ext cx="6951000" cy="6031200"/>
          </a:xfrm>
          <a:prstGeom prst="rect">
            <a:avLst/>
          </a:prstGeom>
        </p:spPr>
        <p:txBody>
          <a:bodyPr anchorCtr="0" anchor="t" bIns="34275" lIns="0" spcFirstLastPara="1" rIns="68575" wrap="square" tIns="34275">
            <a:noAutofit/>
          </a:bodyPr>
          <a:lstStyle/>
          <a:p>
            <a:pPr indent="0" lvl="0" marL="0" rtl="0" algn="l">
              <a:spcBef>
                <a:spcPts val="1400"/>
              </a:spcBef>
              <a:spcAft>
                <a:spcPts val="0"/>
              </a:spcAft>
              <a:buClr>
                <a:schemeClr val="dk1"/>
              </a:buClr>
              <a:buSzPts val="1100"/>
              <a:buFont typeface="Arial"/>
              <a:buNone/>
            </a:pPr>
            <a:r>
              <a:rPr b="1" lang="en-GB" sz="3000">
                <a:solidFill>
                  <a:schemeClr val="dk1"/>
                </a:solidFill>
              </a:rPr>
              <a:t>Rwanda</a:t>
            </a:r>
            <a:endParaRPr b="1" sz="3000">
              <a:solidFill>
                <a:schemeClr val="dk1"/>
              </a:solidFill>
            </a:endParaRPr>
          </a:p>
          <a:p>
            <a:pPr indent="-336550" lvl="0" marL="457200" rtl="0" algn="l">
              <a:spcBef>
                <a:spcPts val="1200"/>
              </a:spcBef>
              <a:spcAft>
                <a:spcPts val="0"/>
              </a:spcAft>
              <a:buClr>
                <a:schemeClr val="dk1"/>
              </a:buClr>
              <a:buSzPts val="1700"/>
              <a:buFont typeface="Arial"/>
              <a:buChar char="●"/>
            </a:pPr>
            <a:r>
              <a:rPr b="1" lang="en-GB" sz="1700">
                <a:solidFill>
                  <a:schemeClr val="dk1"/>
                </a:solidFill>
              </a:rPr>
              <a:t>Coordination Structure</a:t>
            </a:r>
            <a:r>
              <a:rPr lang="en-GB" sz="1700">
                <a:solidFill>
                  <a:schemeClr val="dk1"/>
                </a:solidFill>
              </a:rPr>
              <a:t>:</a:t>
            </a:r>
            <a:endParaRPr sz="1700">
              <a:solidFill>
                <a:schemeClr val="dk1"/>
              </a:solidFill>
            </a:endParaRPr>
          </a:p>
          <a:p>
            <a:pPr indent="-336550" lvl="1" marL="914400" rtl="0" algn="l">
              <a:spcBef>
                <a:spcPts val="0"/>
              </a:spcBef>
              <a:spcAft>
                <a:spcPts val="0"/>
              </a:spcAft>
              <a:buClr>
                <a:schemeClr val="dk1"/>
              </a:buClr>
              <a:buSzPts val="1700"/>
              <a:buFont typeface="Arial"/>
              <a:buChar char="○"/>
            </a:pPr>
            <a:r>
              <a:rPr b="1" lang="en-GB" sz="1700">
                <a:solidFill>
                  <a:schemeClr val="dk1"/>
                </a:solidFill>
              </a:rPr>
              <a:t>Rwanda One Health Strategic Plan (2015–2020)</a:t>
            </a:r>
            <a:r>
              <a:rPr lang="en-GB" sz="1700">
                <a:solidFill>
                  <a:schemeClr val="dk1"/>
                </a:solidFill>
              </a:rPr>
              <a:t> – inter-ministerial.</a:t>
            </a:r>
            <a:endParaRPr sz="1700">
              <a:solidFill>
                <a:schemeClr val="dk1"/>
              </a:solidFill>
            </a:endParaRPr>
          </a:p>
          <a:p>
            <a:pPr indent="-336550" lvl="1" marL="914400" rtl="0" algn="l">
              <a:spcBef>
                <a:spcPts val="0"/>
              </a:spcBef>
              <a:spcAft>
                <a:spcPts val="0"/>
              </a:spcAft>
              <a:buClr>
                <a:schemeClr val="dk1"/>
              </a:buClr>
              <a:buSzPts val="1700"/>
              <a:buFont typeface="Arial"/>
              <a:buChar char="○"/>
            </a:pPr>
            <a:r>
              <a:rPr lang="en-GB" sz="1700">
                <a:solidFill>
                  <a:schemeClr val="dk1"/>
                </a:solidFill>
              </a:rPr>
              <a:t>Led by Ministry of Health, Agriculture, and Environment.</a:t>
            </a:r>
            <a:br>
              <a:rPr lang="en-GB" sz="1700">
                <a:solidFill>
                  <a:schemeClr val="dk1"/>
                </a:solidFill>
              </a:rPr>
            </a:br>
            <a:endParaRPr sz="1700">
              <a:solidFill>
                <a:schemeClr val="dk1"/>
              </a:solidFill>
            </a:endParaRPr>
          </a:p>
          <a:p>
            <a:pPr indent="-336550" lvl="0" marL="457200" rtl="0" algn="l">
              <a:spcBef>
                <a:spcPts val="0"/>
              </a:spcBef>
              <a:spcAft>
                <a:spcPts val="0"/>
              </a:spcAft>
              <a:buClr>
                <a:schemeClr val="dk1"/>
              </a:buClr>
              <a:buSzPts val="1700"/>
              <a:buFont typeface="Arial"/>
              <a:buChar char="●"/>
            </a:pPr>
            <a:r>
              <a:rPr b="1" lang="en-GB" sz="1700">
                <a:solidFill>
                  <a:schemeClr val="dk1"/>
                </a:solidFill>
              </a:rPr>
              <a:t>Priority Zoonoses</a:t>
            </a:r>
            <a:r>
              <a:rPr lang="en-GB" sz="1700">
                <a:solidFill>
                  <a:schemeClr val="dk1"/>
                </a:solidFill>
              </a:rPr>
              <a:t>: Rabies, Brucellosis, Anthrax, Avian Influenza.</a:t>
            </a:r>
            <a:br>
              <a:rPr lang="en-GB" sz="1700">
                <a:solidFill>
                  <a:schemeClr val="dk1"/>
                </a:solidFill>
              </a:rPr>
            </a:br>
            <a:endParaRPr sz="1700">
              <a:solidFill>
                <a:schemeClr val="dk1"/>
              </a:solidFill>
            </a:endParaRPr>
          </a:p>
          <a:p>
            <a:pPr indent="-336550" lvl="0" marL="457200" rtl="0" algn="l">
              <a:spcBef>
                <a:spcPts val="0"/>
              </a:spcBef>
              <a:spcAft>
                <a:spcPts val="0"/>
              </a:spcAft>
              <a:buClr>
                <a:schemeClr val="dk1"/>
              </a:buClr>
              <a:buSzPts val="1700"/>
              <a:buFont typeface="Arial"/>
              <a:buChar char="●"/>
            </a:pPr>
            <a:r>
              <a:rPr b="1" lang="en-GB" sz="1700">
                <a:solidFill>
                  <a:schemeClr val="dk1"/>
                </a:solidFill>
              </a:rPr>
              <a:t>Mechanisms</a:t>
            </a:r>
            <a:r>
              <a:rPr lang="en-GB" sz="1700">
                <a:solidFill>
                  <a:schemeClr val="dk1"/>
                </a:solidFill>
              </a:rPr>
              <a:t>:</a:t>
            </a:r>
            <a:endParaRPr sz="1700">
              <a:solidFill>
                <a:schemeClr val="dk1"/>
              </a:solidFill>
            </a:endParaRPr>
          </a:p>
          <a:p>
            <a:pPr indent="-336550" lvl="1" marL="914400" rtl="0" algn="l">
              <a:spcBef>
                <a:spcPts val="0"/>
              </a:spcBef>
              <a:spcAft>
                <a:spcPts val="0"/>
              </a:spcAft>
              <a:buClr>
                <a:schemeClr val="dk1"/>
              </a:buClr>
              <a:buSzPts val="1700"/>
              <a:buFont typeface="Arial"/>
              <a:buChar char="○"/>
            </a:pPr>
            <a:r>
              <a:rPr lang="en-GB" sz="1700">
                <a:solidFill>
                  <a:schemeClr val="dk1"/>
                </a:solidFill>
              </a:rPr>
              <a:t>Integrated disease reporting across human and animal sectors.</a:t>
            </a:r>
            <a:endParaRPr sz="1700">
              <a:solidFill>
                <a:schemeClr val="dk1"/>
              </a:solidFill>
            </a:endParaRPr>
          </a:p>
          <a:p>
            <a:pPr indent="-336550" lvl="1" marL="914400" rtl="0" algn="l">
              <a:spcBef>
                <a:spcPts val="0"/>
              </a:spcBef>
              <a:spcAft>
                <a:spcPts val="0"/>
              </a:spcAft>
              <a:buClr>
                <a:schemeClr val="dk1"/>
              </a:buClr>
              <a:buSzPts val="1700"/>
              <a:buFont typeface="Arial"/>
              <a:buChar char="○"/>
            </a:pPr>
            <a:r>
              <a:rPr lang="en-GB" sz="1700">
                <a:solidFill>
                  <a:schemeClr val="dk1"/>
                </a:solidFill>
              </a:rPr>
              <a:t>One Health research incorporated into universities.</a:t>
            </a:r>
            <a:br>
              <a:rPr lang="en-GB" sz="1700">
                <a:solidFill>
                  <a:schemeClr val="dk1"/>
                </a:solidFill>
              </a:rPr>
            </a:br>
            <a:endParaRPr sz="1700">
              <a:solidFill>
                <a:schemeClr val="dk1"/>
              </a:solidFill>
            </a:endParaRPr>
          </a:p>
          <a:p>
            <a:pPr indent="-336550" lvl="0" marL="457200" rtl="0" algn="l">
              <a:spcBef>
                <a:spcPts val="0"/>
              </a:spcBef>
              <a:spcAft>
                <a:spcPts val="0"/>
              </a:spcAft>
              <a:buClr>
                <a:schemeClr val="dk1"/>
              </a:buClr>
              <a:buSzPts val="1700"/>
              <a:buFont typeface="Arial"/>
              <a:buChar char="●"/>
            </a:pPr>
            <a:r>
              <a:rPr b="1" lang="en-GB" sz="1700">
                <a:solidFill>
                  <a:schemeClr val="dk1"/>
                </a:solidFill>
              </a:rPr>
              <a:t>Successes</a:t>
            </a:r>
            <a:r>
              <a:rPr lang="en-GB" sz="1700">
                <a:solidFill>
                  <a:schemeClr val="dk1"/>
                </a:solidFill>
              </a:rPr>
              <a:t>:</a:t>
            </a:r>
            <a:endParaRPr sz="1700">
              <a:solidFill>
                <a:schemeClr val="dk1"/>
              </a:solidFill>
            </a:endParaRPr>
          </a:p>
          <a:p>
            <a:pPr indent="-336550" lvl="1" marL="914400" rtl="0" algn="l">
              <a:spcBef>
                <a:spcPts val="0"/>
              </a:spcBef>
              <a:spcAft>
                <a:spcPts val="0"/>
              </a:spcAft>
              <a:buClr>
                <a:schemeClr val="dk1"/>
              </a:buClr>
              <a:buSzPts val="1700"/>
              <a:buFont typeface="Arial"/>
              <a:buChar char="○"/>
            </a:pPr>
            <a:r>
              <a:rPr lang="en-GB" sz="1700">
                <a:solidFill>
                  <a:schemeClr val="dk1"/>
                </a:solidFill>
              </a:rPr>
              <a:t>Early adoption of a national One Health policy framework.</a:t>
            </a:r>
            <a:br>
              <a:rPr lang="en-GB" sz="1700">
                <a:solidFill>
                  <a:schemeClr val="dk1"/>
                </a:solidFill>
              </a:rPr>
            </a:br>
            <a:endParaRPr sz="1700">
              <a:solidFill>
                <a:schemeClr val="dk1"/>
              </a:solidFill>
            </a:endParaRPr>
          </a:p>
          <a:p>
            <a:pPr indent="-336550" lvl="0" marL="457200" rtl="0" algn="l">
              <a:spcBef>
                <a:spcPts val="0"/>
              </a:spcBef>
              <a:spcAft>
                <a:spcPts val="0"/>
              </a:spcAft>
              <a:buClr>
                <a:schemeClr val="dk1"/>
              </a:buClr>
              <a:buSzPts val="1700"/>
              <a:buFont typeface="Arial"/>
              <a:buChar char="●"/>
            </a:pPr>
            <a:r>
              <a:rPr b="1" lang="en-GB" sz="1700">
                <a:solidFill>
                  <a:schemeClr val="dk1"/>
                </a:solidFill>
              </a:rPr>
              <a:t>Challenges</a:t>
            </a:r>
            <a:r>
              <a:rPr lang="en-GB" sz="1700">
                <a:solidFill>
                  <a:schemeClr val="dk1"/>
                </a:solidFill>
              </a:rPr>
              <a:t>:</a:t>
            </a:r>
            <a:endParaRPr sz="1700">
              <a:solidFill>
                <a:schemeClr val="dk1"/>
              </a:solidFill>
            </a:endParaRPr>
          </a:p>
          <a:p>
            <a:pPr indent="-336550" lvl="1" marL="914400" rtl="0" algn="l">
              <a:spcBef>
                <a:spcPts val="0"/>
              </a:spcBef>
              <a:spcAft>
                <a:spcPts val="0"/>
              </a:spcAft>
              <a:buClr>
                <a:schemeClr val="dk1"/>
              </a:buClr>
              <a:buSzPts val="1700"/>
              <a:buFont typeface="Arial"/>
              <a:buChar char="○"/>
            </a:pPr>
            <a:r>
              <a:rPr lang="en-GB" sz="1700">
                <a:solidFill>
                  <a:schemeClr val="dk1"/>
                </a:solidFill>
              </a:rPr>
              <a:t>Limited resources to operationalize programs at community level.</a:t>
            </a:r>
            <a:br>
              <a:rPr lang="en-GB" sz="1700">
                <a:solidFill>
                  <a:schemeClr val="dk1"/>
                </a:solidFill>
              </a:rPr>
            </a:br>
            <a:endParaRPr sz="1700">
              <a:solidFill>
                <a:schemeClr val="dk1"/>
              </a:solidFill>
            </a:endParaRPr>
          </a:p>
          <a:p>
            <a:pPr indent="0" lvl="0" marL="0" rtl="0" algn="l">
              <a:spcBef>
                <a:spcPts val="1200"/>
              </a:spcBef>
              <a:spcAft>
                <a:spcPts val="0"/>
              </a:spcAft>
              <a:buNone/>
            </a:pPr>
            <a:r>
              <a:t/>
            </a:r>
            <a:endParaRPr b="1" sz="1900">
              <a:solidFill>
                <a:schemeClr val="dk1"/>
              </a:solidFill>
            </a:endParaRPr>
          </a:p>
        </p:txBody>
      </p:sp>
      <p:sp>
        <p:nvSpPr>
          <p:cNvPr id="200" name="Google Shape;200;g37dd4b55400_0_95"/>
          <p:cNvSpPr txBox="1"/>
          <p:nvPr>
            <p:ph idx="2" type="body"/>
          </p:nvPr>
        </p:nvSpPr>
        <p:spPr>
          <a:xfrm>
            <a:off x="6796000" y="767175"/>
            <a:ext cx="5396100" cy="5907000"/>
          </a:xfrm>
          <a:prstGeom prst="rect">
            <a:avLst/>
          </a:prstGeom>
        </p:spPr>
        <p:txBody>
          <a:bodyPr anchorCtr="0" anchor="t" bIns="34275" lIns="0" spcFirstLastPara="1" rIns="68575" wrap="square" tIns="34275">
            <a:noAutofit/>
          </a:bodyPr>
          <a:lstStyle/>
          <a:p>
            <a:pPr indent="0" lvl="0" marL="0" rtl="0" algn="l">
              <a:spcBef>
                <a:spcPts val="1400"/>
              </a:spcBef>
              <a:spcAft>
                <a:spcPts val="0"/>
              </a:spcAft>
              <a:buClr>
                <a:schemeClr val="dk1"/>
              </a:buClr>
              <a:buSzPts val="1100"/>
              <a:buFont typeface="Arial"/>
              <a:buNone/>
            </a:pPr>
            <a:r>
              <a:rPr b="1" lang="en-GB" sz="3000">
                <a:solidFill>
                  <a:schemeClr val="dk1"/>
                </a:solidFill>
              </a:rPr>
              <a:t>South Sudan</a:t>
            </a:r>
            <a:endParaRPr b="1" sz="3000">
              <a:solidFill>
                <a:schemeClr val="dk1"/>
              </a:solidFill>
            </a:endParaRPr>
          </a:p>
          <a:p>
            <a:pPr indent="-361950" lvl="0" marL="457200" rtl="0" algn="l">
              <a:spcBef>
                <a:spcPts val="1200"/>
              </a:spcBef>
              <a:spcAft>
                <a:spcPts val="0"/>
              </a:spcAft>
              <a:buClr>
                <a:schemeClr val="dk1"/>
              </a:buClr>
              <a:buSzPts val="2100"/>
              <a:buFont typeface="Arial"/>
              <a:buChar char="●"/>
            </a:pPr>
            <a:r>
              <a:rPr b="1" lang="en-GB" sz="2100">
                <a:solidFill>
                  <a:schemeClr val="dk1"/>
                </a:solidFill>
              </a:rPr>
              <a:t>Coordination Structure</a:t>
            </a:r>
            <a:r>
              <a:rPr lang="en-GB" sz="2100">
                <a:solidFill>
                  <a:schemeClr val="dk1"/>
                </a:solidFill>
              </a:rPr>
              <a:t>:</a:t>
            </a: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Emerging One Health initiatives with FAO, WHO, and government agencies.</a:t>
            </a: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Still under development due to fragility of health systems.</a:t>
            </a:r>
            <a:br>
              <a:rPr lang="en-GB" sz="2100">
                <a:solidFill>
                  <a:schemeClr val="dk1"/>
                </a:solidFill>
              </a:rPr>
            </a:br>
            <a:endParaRPr sz="2100">
              <a:solidFill>
                <a:schemeClr val="dk1"/>
              </a:solidFill>
            </a:endParaRPr>
          </a:p>
          <a:p>
            <a:pPr indent="-361950" lvl="0" marL="457200" rtl="0" algn="l">
              <a:spcBef>
                <a:spcPts val="0"/>
              </a:spcBef>
              <a:spcAft>
                <a:spcPts val="0"/>
              </a:spcAft>
              <a:buClr>
                <a:schemeClr val="dk1"/>
              </a:buClr>
              <a:buSzPts val="2100"/>
              <a:buFont typeface="Arial"/>
              <a:buChar char="●"/>
            </a:pPr>
            <a:r>
              <a:rPr b="1" lang="en-GB" sz="2100">
                <a:solidFill>
                  <a:schemeClr val="dk1"/>
                </a:solidFill>
              </a:rPr>
              <a:t>Priority Zoonoses</a:t>
            </a:r>
            <a:r>
              <a:rPr lang="en-GB" sz="2100">
                <a:solidFill>
                  <a:schemeClr val="dk1"/>
                </a:solidFill>
              </a:rPr>
              <a:t>: Rift Valley Fever, Brucellosis, Anthrax.</a:t>
            </a:r>
            <a:br>
              <a:rPr lang="en-GB" sz="2100">
                <a:solidFill>
                  <a:schemeClr val="dk1"/>
                </a:solidFill>
              </a:rPr>
            </a:br>
            <a:endParaRPr sz="2100">
              <a:solidFill>
                <a:schemeClr val="dk1"/>
              </a:solidFill>
            </a:endParaRPr>
          </a:p>
          <a:p>
            <a:pPr indent="-361950" lvl="0" marL="457200" rtl="0" algn="l">
              <a:spcBef>
                <a:spcPts val="0"/>
              </a:spcBef>
              <a:spcAft>
                <a:spcPts val="0"/>
              </a:spcAft>
              <a:buClr>
                <a:schemeClr val="dk1"/>
              </a:buClr>
              <a:buSzPts val="2100"/>
              <a:buFont typeface="Arial"/>
              <a:buChar char="●"/>
            </a:pPr>
            <a:r>
              <a:rPr b="1" lang="en-GB" sz="2100">
                <a:solidFill>
                  <a:schemeClr val="dk1"/>
                </a:solidFill>
              </a:rPr>
              <a:t>Challenges</a:t>
            </a:r>
            <a:r>
              <a:rPr lang="en-GB" sz="2100">
                <a:solidFill>
                  <a:schemeClr val="dk1"/>
                </a:solidFill>
              </a:rPr>
              <a:t>:</a:t>
            </a: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Conflict and instability limit intersectoral coordination.</a:t>
            </a:r>
            <a:endParaRPr sz="2100">
              <a:solidFill>
                <a:schemeClr val="dk1"/>
              </a:solidFill>
            </a:endParaRPr>
          </a:p>
          <a:p>
            <a:pPr indent="-361950" lvl="1" marL="914400" rtl="0" algn="l">
              <a:spcBef>
                <a:spcPts val="0"/>
              </a:spcBef>
              <a:spcAft>
                <a:spcPts val="0"/>
              </a:spcAft>
              <a:buClr>
                <a:schemeClr val="dk1"/>
              </a:buClr>
              <a:buSzPts val="2100"/>
              <a:buFont typeface="Arial"/>
              <a:buChar char="○"/>
            </a:pPr>
            <a:r>
              <a:rPr lang="en-GB" sz="2100">
                <a:solidFill>
                  <a:schemeClr val="dk1"/>
                </a:solidFill>
              </a:rPr>
              <a:t>Weak veterinary and lab systems.</a:t>
            </a:r>
            <a:endParaRPr sz="2100">
              <a:solidFill>
                <a:schemeClr val="dk1"/>
              </a:solidFill>
            </a:endParaRPr>
          </a:p>
          <a:p>
            <a:pPr indent="0" lvl="0" marL="0" rtl="0" algn="l">
              <a:spcBef>
                <a:spcPts val="1200"/>
              </a:spcBef>
              <a:spcAft>
                <a:spcPts val="0"/>
              </a:spcAft>
              <a:buNone/>
            </a:pPr>
            <a:r>
              <a:t/>
            </a:r>
            <a:endParaRPr b="1" sz="2100">
              <a:solidFill>
                <a:schemeClr val="dk1"/>
              </a:solidFill>
            </a:endParaRPr>
          </a:p>
        </p:txBody>
      </p:sp>
      <p:sp>
        <p:nvSpPr>
          <p:cNvPr id="201" name="Google Shape;201;g37dd4b55400_0_95"/>
          <p:cNvSpPr txBox="1"/>
          <p:nvPr>
            <p:ph type="title"/>
          </p:nvPr>
        </p:nvSpPr>
        <p:spPr>
          <a:xfrm>
            <a:off x="170480"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sz="2302"/>
              <a:t>Intersectoral Coordination for Prevention and control of Zoonoses</a:t>
            </a:r>
            <a:endParaRPr sz="2302"/>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37dd4b55400_0_27"/>
          <p:cNvSpPr txBox="1"/>
          <p:nvPr>
            <p:ph idx="1" type="body"/>
          </p:nvPr>
        </p:nvSpPr>
        <p:spPr>
          <a:xfrm>
            <a:off x="147225" y="1154617"/>
            <a:ext cx="12044700" cy="5821800"/>
          </a:xfrm>
          <a:prstGeom prst="rect">
            <a:avLst/>
          </a:prstGeom>
        </p:spPr>
        <p:txBody>
          <a:bodyPr anchorCtr="0" anchor="t" bIns="34275" lIns="0" spcFirstLastPara="1" rIns="68575" wrap="square" tIns="34275">
            <a:noAutofit/>
          </a:bodyPr>
          <a:lstStyle/>
          <a:p>
            <a:pPr indent="-419100" lvl="0" marL="457200" rtl="0" algn="l">
              <a:lnSpc>
                <a:spcPct val="150000"/>
              </a:lnSpc>
              <a:spcBef>
                <a:spcPts val="600"/>
              </a:spcBef>
              <a:spcAft>
                <a:spcPts val="0"/>
              </a:spcAft>
              <a:buClr>
                <a:schemeClr val="dk1"/>
              </a:buClr>
              <a:buSzPts val="3000"/>
              <a:buFont typeface="Times New Roman"/>
              <a:buChar char="➔"/>
            </a:pPr>
            <a:r>
              <a:rPr lang="en-GB" sz="3000">
                <a:solidFill>
                  <a:schemeClr val="dk1"/>
                </a:solidFill>
                <a:latin typeface="Times New Roman"/>
                <a:ea typeface="Times New Roman"/>
                <a:cs typeface="Times New Roman"/>
                <a:sym typeface="Times New Roman"/>
              </a:rPr>
              <a:t>Antimicrobial resistance (AMR) is the ability of a microbe to resist the effects of medication that once could successfully treat the microbe.</a:t>
            </a:r>
            <a:endParaRPr sz="3000">
              <a:solidFill>
                <a:schemeClr val="dk1"/>
              </a:solidFill>
              <a:latin typeface="Century Schoolbook"/>
              <a:ea typeface="Century Schoolbook"/>
              <a:cs typeface="Century Schoolbook"/>
              <a:sym typeface="Century Schoolbook"/>
            </a:endParaRPr>
          </a:p>
          <a:p>
            <a:pPr indent="-419100" lvl="0" marL="457200" rtl="0" algn="l">
              <a:lnSpc>
                <a:spcPct val="150000"/>
              </a:lnSpc>
              <a:spcBef>
                <a:spcPts val="0"/>
              </a:spcBef>
              <a:spcAft>
                <a:spcPts val="0"/>
              </a:spcAft>
              <a:buClr>
                <a:schemeClr val="dk1"/>
              </a:buClr>
              <a:buSzPts val="3000"/>
              <a:buFont typeface="Times New Roman"/>
              <a:buChar char="➔"/>
            </a:pPr>
            <a:r>
              <a:rPr lang="en-GB" sz="3000">
                <a:solidFill>
                  <a:schemeClr val="dk1"/>
                </a:solidFill>
                <a:latin typeface="Times New Roman"/>
                <a:ea typeface="Times New Roman"/>
                <a:cs typeface="Times New Roman"/>
                <a:sym typeface="Times New Roman"/>
              </a:rPr>
              <a:t>The term antibiotic resistance (AR or ABR) is a subset of AMR, as it applies only to bacteria becoming resistant to antibiotics.</a:t>
            </a:r>
            <a:endParaRPr sz="3000">
              <a:solidFill>
                <a:schemeClr val="dk1"/>
              </a:solidFill>
              <a:latin typeface="Times New Roman"/>
              <a:ea typeface="Times New Roman"/>
              <a:cs typeface="Times New Roman"/>
              <a:sym typeface="Times New Roman"/>
            </a:endParaRPr>
          </a:p>
          <a:p>
            <a:pPr indent="-419100" lvl="0" marL="457200" rtl="0" algn="l">
              <a:lnSpc>
                <a:spcPct val="150000"/>
              </a:lnSpc>
              <a:spcBef>
                <a:spcPts val="0"/>
              </a:spcBef>
              <a:spcAft>
                <a:spcPts val="0"/>
              </a:spcAft>
              <a:buClr>
                <a:schemeClr val="dk1"/>
              </a:buClr>
              <a:buSzPts val="3000"/>
              <a:buFont typeface="Times New Roman"/>
              <a:buChar char="➔"/>
            </a:pPr>
            <a:r>
              <a:rPr lang="en-GB" sz="3000">
                <a:solidFill>
                  <a:schemeClr val="dk1"/>
                </a:solidFill>
                <a:latin typeface="Times New Roman"/>
                <a:ea typeface="Times New Roman"/>
                <a:cs typeface="Times New Roman"/>
                <a:sym typeface="Times New Roman"/>
              </a:rPr>
              <a:t>Addressing the rising threat of AMR requires a holistic and multisectoral approach – referred to as One Health – because antimicrobials used to treat various infectious diseases in animals may be the same or similar to those used for humans.</a:t>
            </a:r>
            <a:endParaRPr sz="3000">
              <a:solidFill>
                <a:schemeClr val="dk1"/>
              </a:solidFill>
              <a:latin typeface="Times New Roman"/>
              <a:ea typeface="Times New Roman"/>
              <a:cs typeface="Times New Roman"/>
              <a:sym typeface="Times New Roman"/>
            </a:endParaRPr>
          </a:p>
          <a:p>
            <a:pPr indent="0" lvl="0" marL="0" rtl="0" algn="l">
              <a:spcBef>
                <a:spcPts val="1067"/>
              </a:spcBef>
              <a:spcAft>
                <a:spcPts val="0"/>
              </a:spcAft>
              <a:buNone/>
            </a:pPr>
            <a:r>
              <a:t/>
            </a:r>
            <a:endParaRPr sz="3400"/>
          </a:p>
        </p:txBody>
      </p:sp>
      <p:sp>
        <p:nvSpPr>
          <p:cNvPr id="207" name="Google Shape;207;g37dd4b55400_0_27"/>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sz="3500"/>
              <a:t>Antimicrobial Resistance</a:t>
            </a:r>
            <a:endParaRPr sz="35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37dd4b55400_0_124"/>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Antimicrobial Resistance</a:t>
            </a:r>
            <a:endParaRPr/>
          </a:p>
        </p:txBody>
      </p:sp>
      <p:pic>
        <p:nvPicPr>
          <p:cNvPr id="213" name="Google Shape;213;g37dd4b55400_0_124"/>
          <p:cNvPicPr preferRelativeResize="0"/>
          <p:nvPr/>
        </p:nvPicPr>
        <p:blipFill>
          <a:blip r:embed="rId3">
            <a:alphaModFix/>
          </a:blip>
          <a:stretch>
            <a:fillRect/>
          </a:stretch>
        </p:blipFill>
        <p:spPr>
          <a:xfrm>
            <a:off x="1431000" y="641750"/>
            <a:ext cx="8247700" cy="5831375"/>
          </a:xfrm>
          <a:prstGeom prst="rect">
            <a:avLst/>
          </a:prstGeom>
          <a:noFill/>
          <a:ln>
            <a:noFill/>
          </a:ln>
        </p:spPr>
      </p:pic>
      <p:sp>
        <p:nvSpPr>
          <p:cNvPr id="214" name="Google Shape;214;g37dd4b55400_0_124"/>
          <p:cNvSpPr txBox="1"/>
          <p:nvPr/>
        </p:nvSpPr>
        <p:spPr>
          <a:xfrm>
            <a:off x="860156" y="6431790"/>
            <a:ext cx="10190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SOURCE: </a:t>
            </a:r>
            <a:r>
              <a:rPr lang="en-GB" sz="1200"/>
              <a:t>https://ukhsa.blog.gov.uk/2021/11/17/what-is-antimicrobial-resistance-and-why-do-we-need-to-take-action-against-it/</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37dd4b55400_0_147"/>
          <p:cNvSpPr txBox="1"/>
          <p:nvPr>
            <p:ph idx="1" type="body"/>
          </p:nvPr>
        </p:nvSpPr>
        <p:spPr>
          <a:xfrm>
            <a:off x="346200" y="1154625"/>
            <a:ext cx="11610600" cy="5519700"/>
          </a:xfrm>
          <a:prstGeom prst="rect">
            <a:avLst/>
          </a:prstGeom>
        </p:spPr>
        <p:txBody>
          <a:bodyPr anchorCtr="0" anchor="t" bIns="34275" lIns="0" spcFirstLastPara="1" rIns="68575" wrap="square" tIns="34275">
            <a:noAutofit/>
          </a:bodyPr>
          <a:lstStyle/>
          <a:p>
            <a:pPr indent="0" lvl="0" marL="0" rtl="0" algn="l">
              <a:lnSpc>
                <a:spcPct val="150000"/>
              </a:lnSpc>
              <a:spcBef>
                <a:spcPts val="0"/>
              </a:spcBef>
              <a:spcAft>
                <a:spcPts val="0"/>
              </a:spcAft>
              <a:buNone/>
            </a:pPr>
            <a:r>
              <a:rPr lang="en-GB">
                <a:solidFill>
                  <a:schemeClr val="dk1"/>
                </a:solidFill>
                <a:latin typeface="Times New Roman"/>
                <a:ea typeface="Times New Roman"/>
                <a:cs typeface="Times New Roman"/>
                <a:sym typeface="Times New Roman"/>
              </a:rPr>
              <a:t>The Global action plan sets out 5 strategic objectives:</a:t>
            </a:r>
            <a:endParaRPr>
              <a:solidFill>
                <a:schemeClr val="dk1"/>
              </a:solidFill>
              <a:latin typeface="Century Schoolbook"/>
              <a:ea typeface="Century Schoolbook"/>
              <a:cs typeface="Century Schoolbook"/>
              <a:sym typeface="Century Schoolbook"/>
            </a:endParaRPr>
          </a:p>
          <a:p>
            <a:pPr indent="-299720" lvl="0" marL="274320" rtl="0" algn="l">
              <a:lnSpc>
                <a:spcPct val="150000"/>
              </a:lnSpc>
              <a:spcBef>
                <a:spcPts val="600"/>
              </a:spcBef>
              <a:spcAft>
                <a:spcPts val="0"/>
              </a:spcAft>
              <a:buClr>
                <a:schemeClr val="dk1"/>
              </a:buClr>
              <a:buSzPts val="2080"/>
              <a:buFont typeface="Arial"/>
              <a:buChar char="➔"/>
            </a:pPr>
            <a:r>
              <a:rPr lang="en-GB">
                <a:solidFill>
                  <a:schemeClr val="dk1"/>
                </a:solidFill>
                <a:latin typeface="Times New Roman"/>
                <a:ea typeface="Times New Roman"/>
                <a:cs typeface="Times New Roman"/>
                <a:sym typeface="Times New Roman"/>
              </a:rPr>
              <a:t>To improve awareness and understanding of AMR.</a:t>
            </a:r>
            <a:endParaRPr>
              <a:solidFill>
                <a:schemeClr val="dk1"/>
              </a:solidFill>
              <a:latin typeface="Times New Roman"/>
              <a:ea typeface="Times New Roman"/>
              <a:cs typeface="Times New Roman"/>
              <a:sym typeface="Times New Roman"/>
            </a:endParaRPr>
          </a:p>
          <a:p>
            <a:pPr indent="-299720" lvl="0" marL="274320" rtl="0" algn="l">
              <a:lnSpc>
                <a:spcPct val="150000"/>
              </a:lnSpc>
              <a:spcBef>
                <a:spcPts val="600"/>
              </a:spcBef>
              <a:spcAft>
                <a:spcPts val="0"/>
              </a:spcAft>
              <a:buClr>
                <a:schemeClr val="dk1"/>
              </a:buClr>
              <a:buSzPts val="2080"/>
              <a:buFont typeface="Arial"/>
              <a:buChar char="➔"/>
            </a:pPr>
            <a:r>
              <a:rPr lang="en-GB">
                <a:solidFill>
                  <a:schemeClr val="dk1"/>
                </a:solidFill>
                <a:latin typeface="Times New Roman"/>
                <a:ea typeface="Times New Roman"/>
                <a:cs typeface="Times New Roman"/>
                <a:sym typeface="Times New Roman"/>
              </a:rPr>
              <a:t>To strengthen knowledge through surveillance and research.</a:t>
            </a:r>
            <a:endParaRPr>
              <a:solidFill>
                <a:schemeClr val="dk1"/>
              </a:solidFill>
              <a:latin typeface="Times New Roman"/>
              <a:ea typeface="Times New Roman"/>
              <a:cs typeface="Times New Roman"/>
              <a:sym typeface="Times New Roman"/>
            </a:endParaRPr>
          </a:p>
          <a:p>
            <a:pPr indent="-299720" lvl="0" marL="274320" rtl="0" algn="l">
              <a:lnSpc>
                <a:spcPct val="150000"/>
              </a:lnSpc>
              <a:spcBef>
                <a:spcPts val="600"/>
              </a:spcBef>
              <a:spcAft>
                <a:spcPts val="0"/>
              </a:spcAft>
              <a:buClr>
                <a:schemeClr val="dk1"/>
              </a:buClr>
              <a:buSzPts val="2080"/>
              <a:buFont typeface="Arial"/>
              <a:buChar char="➔"/>
            </a:pPr>
            <a:r>
              <a:rPr lang="en-GB">
                <a:solidFill>
                  <a:schemeClr val="dk1"/>
                </a:solidFill>
                <a:latin typeface="Times New Roman"/>
                <a:ea typeface="Times New Roman"/>
                <a:cs typeface="Times New Roman"/>
                <a:sym typeface="Times New Roman"/>
              </a:rPr>
              <a:t>To reduce the incidence of infection.</a:t>
            </a:r>
            <a:endParaRPr>
              <a:solidFill>
                <a:schemeClr val="dk1"/>
              </a:solidFill>
              <a:latin typeface="Times New Roman"/>
              <a:ea typeface="Times New Roman"/>
              <a:cs typeface="Times New Roman"/>
              <a:sym typeface="Times New Roman"/>
            </a:endParaRPr>
          </a:p>
          <a:p>
            <a:pPr indent="-299720" lvl="0" marL="274320" rtl="0" algn="l">
              <a:lnSpc>
                <a:spcPct val="150000"/>
              </a:lnSpc>
              <a:spcBef>
                <a:spcPts val="600"/>
              </a:spcBef>
              <a:spcAft>
                <a:spcPts val="0"/>
              </a:spcAft>
              <a:buClr>
                <a:schemeClr val="dk1"/>
              </a:buClr>
              <a:buSzPts val="2080"/>
              <a:buFont typeface="Arial"/>
              <a:buChar char="➔"/>
            </a:pPr>
            <a:r>
              <a:rPr lang="en-GB">
                <a:solidFill>
                  <a:schemeClr val="dk1"/>
                </a:solidFill>
                <a:latin typeface="Times New Roman"/>
                <a:ea typeface="Times New Roman"/>
                <a:cs typeface="Times New Roman"/>
                <a:sym typeface="Times New Roman"/>
              </a:rPr>
              <a:t>To optimize the use of antimicrobial agents.</a:t>
            </a:r>
            <a:endParaRPr>
              <a:solidFill>
                <a:schemeClr val="dk1"/>
              </a:solidFill>
              <a:latin typeface="Times New Roman"/>
              <a:ea typeface="Times New Roman"/>
              <a:cs typeface="Times New Roman"/>
              <a:sym typeface="Times New Roman"/>
            </a:endParaRPr>
          </a:p>
          <a:p>
            <a:pPr indent="-299720" lvl="0" marL="274320" rtl="0" algn="l">
              <a:lnSpc>
                <a:spcPct val="150000"/>
              </a:lnSpc>
              <a:spcBef>
                <a:spcPts val="600"/>
              </a:spcBef>
              <a:spcAft>
                <a:spcPts val="0"/>
              </a:spcAft>
              <a:buClr>
                <a:schemeClr val="dk1"/>
              </a:buClr>
              <a:buSzPts val="2080"/>
              <a:buFont typeface="Arial"/>
              <a:buChar char="➔"/>
            </a:pPr>
            <a:r>
              <a:rPr lang="en-GB">
                <a:solidFill>
                  <a:schemeClr val="dk1"/>
                </a:solidFill>
                <a:latin typeface="Times New Roman"/>
                <a:ea typeface="Times New Roman"/>
                <a:cs typeface="Times New Roman"/>
                <a:sym typeface="Times New Roman"/>
              </a:rPr>
              <a:t>To develop the economic case for sustainable investment that takes account of the needs of all countries and to increase investment in new medicines, diagnostic tools, vaccines and other interventions.</a:t>
            </a:r>
            <a:endParaRPr>
              <a:solidFill>
                <a:schemeClr val="dk1"/>
              </a:solidFill>
              <a:latin typeface="Century Schoolbook"/>
              <a:ea typeface="Century Schoolbook"/>
              <a:cs typeface="Century Schoolbook"/>
              <a:sym typeface="Century Schoolbook"/>
            </a:endParaRPr>
          </a:p>
          <a:p>
            <a:pPr indent="-167640" lvl="0" marL="274320" rtl="0" algn="l">
              <a:lnSpc>
                <a:spcPct val="100000"/>
              </a:lnSpc>
              <a:spcBef>
                <a:spcPts val="600"/>
              </a:spcBef>
              <a:spcAft>
                <a:spcPts val="0"/>
              </a:spcAft>
              <a:buClr>
                <a:schemeClr val="dk1"/>
              </a:buClr>
              <a:buSzPts val="1680"/>
              <a:buFont typeface="Arial"/>
              <a:buNone/>
            </a:pPr>
            <a:r>
              <a:t/>
            </a:r>
            <a:endParaRPr>
              <a:solidFill>
                <a:schemeClr val="dk1"/>
              </a:solidFill>
              <a:latin typeface="Century Schoolbook"/>
              <a:ea typeface="Century Schoolbook"/>
              <a:cs typeface="Century Schoolbook"/>
              <a:sym typeface="Century Schoolbook"/>
            </a:endParaRPr>
          </a:p>
          <a:p>
            <a:pPr indent="0" lvl="0" marL="0" rtl="0" algn="l">
              <a:spcBef>
                <a:spcPts val="1067"/>
              </a:spcBef>
              <a:spcAft>
                <a:spcPts val="0"/>
              </a:spcAft>
              <a:buNone/>
            </a:pPr>
            <a:r>
              <a:t/>
            </a:r>
            <a:endParaRPr sz="3200"/>
          </a:p>
        </p:txBody>
      </p:sp>
      <p:sp>
        <p:nvSpPr>
          <p:cNvPr id="220" name="Google Shape;220;g37dd4b55400_0_147"/>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The Global Action Plan on AMR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g37dd4b55400_0_118"/>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Global Review of AMR</a:t>
            </a:r>
            <a:endParaRPr/>
          </a:p>
        </p:txBody>
      </p:sp>
      <p:pic>
        <p:nvPicPr>
          <p:cNvPr id="226" name="Google Shape;226;g37dd4b55400_0_118"/>
          <p:cNvPicPr preferRelativeResize="0"/>
          <p:nvPr/>
        </p:nvPicPr>
        <p:blipFill>
          <a:blip r:embed="rId3">
            <a:alphaModFix/>
          </a:blip>
          <a:stretch>
            <a:fillRect/>
          </a:stretch>
        </p:blipFill>
        <p:spPr>
          <a:xfrm>
            <a:off x="1100393" y="1043180"/>
            <a:ext cx="9694175" cy="4847075"/>
          </a:xfrm>
          <a:prstGeom prst="rect">
            <a:avLst/>
          </a:prstGeom>
          <a:noFill/>
          <a:ln>
            <a:noFill/>
          </a:ln>
        </p:spPr>
      </p:pic>
      <p:sp>
        <p:nvSpPr>
          <p:cNvPr id="227" name="Google Shape;227;g37dd4b55400_0_118"/>
          <p:cNvSpPr txBox="1"/>
          <p:nvPr/>
        </p:nvSpPr>
        <p:spPr>
          <a:xfrm>
            <a:off x="1278604" y="5959993"/>
            <a:ext cx="9513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https://connectheor.com/antimicrobial-resistance-a-threat-to-the-world-but-how-does-the-uks-netflix-style-payment-model-appeal-to-roll-out-new-antimicrobials-and-combat-amr/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g37dce85e54f_1_9"/>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Overview</a:t>
            </a:r>
            <a:endParaRPr/>
          </a:p>
        </p:txBody>
      </p:sp>
      <p:sp>
        <p:nvSpPr>
          <p:cNvPr id="54" name="Google Shape;54;g37dce85e54f_1_9"/>
          <p:cNvSpPr txBox="1"/>
          <p:nvPr>
            <p:ph idx="1" type="body"/>
          </p:nvPr>
        </p:nvSpPr>
        <p:spPr>
          <a:xfrm>
            <a:off x="357802" y="712918"/>
            <a:ext cx="5558100" cy="6030900"/>
          </a:xfrm>
          <a:prstGeom prst="rect">
            <a:avLst/>
          </a:prstGeom>
        </p:spPr>
        <p:txBody>
          <a:bodyPr anchorCtr="0" anchor="t" bIns="34275" lIns="0" spcFirstLastPara="1" rIns="68575" wrap="square" tIns="34275">
            <a:noAutofit/>
          </a:bodyPr>
          <a:lstStyle/>
          <a:p>
            <a:pPr indent="-292100" lvl="0" marL="2857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Introduction</a:t>
            </a:r>
            <a:endParaRPr sz="1500">
              <a:solidFill>
                <a:schemeClr val="dk1"/>
              </a:solidFill>
            </a:endParaRPr>
          </a:p>
          <a:p>
            <a:pPr indent="-292100" lvl="0" marL="2857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Evolution of one health </a:t>
            </a:r>
            <a:endParaRPr sz="1500">
              <a:solidFill>
                <a:schemeClr val="dk1"/>
              </a:solidFill>
            </a:endParaRPr>
          </a:p>
          <a:p>
            <a:pPr indent="-292100" lvl="0" marL="2857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One health approach foundation</a:t>
            </a:r>
            <a:endParaRPr sz="1500">
              <a:solidFill>
                <a:schemeClr val="dk1"/>
              </a:solidFill>
            </a:endParaRPr>
          </a:p>
          <a:p>
            <a:pPr indent="-292100" lvl="0" marL="2857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One health issue</a:t>
            </a:r>
            <a:endParaRPr sz="1500">
              <a:solidFill>
                <a:schemeClr val="dk1"/>
              </a:solidFill>
            </a:endParaRPr>
          </a:p>
          <a:p>
            <a:pPr indent="-292100" lvl="1" marL="7429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Zoonotic diseases</a:t>
            </a:r>
            <a:endParaRPr sz="1500">
              <a:solidFill>
                <a:schemeClr val="dk1"/>
              </a:solidFill>
            </a:endParaRPr>
          </a:p>
          <a:p>
            <a:pPr indent="-292100" lvl="1" marL="7429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Antimicrobial resistance</a:t>
            </a:r>
            <a:endParaRPr sz="1500">
              <a:solidFill>
                <a:schemeClr val="dk1"/>
              </a:solidFill>
            </a:endParaRPr>
          </a:p>
          <a:p>
            <a:pPr indent="-292100" lvl="1" marL="7429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Food safety and food security</a:t>
            </a:r>
            <a:endParaRPr sz="1500">
              <a:solidFill>
                <a:schemeClr val="dk1"/>
              </a:solidFill>
            </a:endParaRPr>
          </a:p>
          <a:p>
            <a:pPr indent="-292100" lvl="0" marL="2857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Veterinarians in one health</a:t>
            </a:r>
            <a:endParaRPr sz="1500">
              <a:solidFill>
                <a:schemeClr val="dk1"/>
              </a:solidFill>
            </a:endParaRPr>
          </a:p>
          <a:p>
            <a:pPr indent="-292100" lvl="0" marL="2857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Environment in one health</a:t>
            </a:r>
            <a:endParaRPr sz="1500">
              <a:solidFill>
                <a:schemeClr val="dk1"/>
              </a:solidFill>
            </a:endParaRPr>
          </a:p>
          <a:p>
            <a:pPr indent="-292100" lvl="0" marL="2857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Challenges and way forward</a:t>
            </a:r>
            <a:endParaRPr sz="1500">
              <a:solidFill>
                <a:schemeClr val="dk1"/>
              </a:solidFill>
            </a:endParaRPr>
          </a:p>
          <a:p>
            <a:pPr indent="-292100" lvl="0" marL="2857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Conclusion </a:t>
            </a:r>
            <a:endParaRPr sz="1500">
              <a:solidFill>
                <a:schemeClr val="dk1"/>
              </a:solidFill>
            </a:endParaRPr>
          </a:p>
          <a:p>
            <a:pPr indent="-292100" lvl="0" marL="285750" rtl="0" algn="l">
              <a:lnSpc>
                <a:spcPct val="150000"/>
              </a:lnSpc>
              <a:spcBef>
                <a:spcPts val="0"/>
              </a:spcBef>
              <a:spcAft>
                <a:spcPts val="0"/>
              </a:spcAft>
              <a:buClr>
                <a:schemeClr val="dk1"/>
              </a:buClr>
              <a:buSzPts val="2100"/>
              <a:buFont typeface="Arial"/>
              <a:buChar char="•"/>
            </a:pPr>
            <a:r>
              <a:rPr lang="en-GB" sz="2100">
                <a:solidFill>
                  <a:schemeClr val="dk1"/>
                </a:solidFill>
                <a:latin typeface="Corbel"/>
                <a:ea typeface="Corbel"/>
                <a:cs typeface="Corbel"/>
                <a:sym typeface="Corbel"/>
              </a:rPr>
              <a:t>References</a:t>
            </a:r>
            <a:endParaRPr sz="1500">
              <a:solidFill>
                <a:schemeClr val="dk1"/>
              </a:solidFill>
            </a:endParaRPr>
          </a:p>
          <a:p>
            <a:pPr indent="0" lvl="0" marL="0" rtl="0" algn="l">
              <a:spcBef>
                <a:spcPts val="1067"/>
              </a:spcBef>
              <a:spcAft>
                <a:spcPts val="0"/>
              </a:spcAft>
              <a:buNone/>
            </a:pPr>
            <a:r>
              <a:t/>
            </a:r>
            <a:endParaRPr sz="2900"/>
          </a:p>
        </p:txBody>
      </p:sp>
      <p:pic>
        <p:nvPicPr>
          <p:cNvPr id="55" name="Google Shape;55;g37dce85e54f_1_9"/>
          <p:cNvPicPr preferRelativeResize="0"/>
          <p:nvPr/>
        </p:nvPicPr>
        <p:blipFill rotWithShape="1">
          <a:blip r:embed="rId3">
            <a:alphaModFix/>
          </a:blip>
          <a:srcRect b="0" l="0" r="0" t="0"/>
          <a:stretch/>
        </p:blipFill>
        <p:spPr>
          <a:xfrm>
            <a:off x="4890250" y="1166200"/>
            <a:ext cx="5558193" cy="5308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g37dd4b55400_0_47"/>
          <p:cNvPicPr preferRelativeResize="0"/>
          <p:nvPr/>
        </p:nvPicPr>
        <p:blipFill rotWithShape="1">
          <a:blip r:embed="rId3">
            <a:alphaModFix/>
          </a:blip>
          <a:srcRect b="0" l="0" r="0" t="0"/>
          <a:stretch/>
        </p:blipFill>
        <p:spPr>
          <a:xfrm>
            <a:off x="1663148" y="0"/>
            <a:ext cx="9144000" cy="6858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37dd4b55400_0_153"/>
          <p:cNvSpPr txBox="1"/>
          <p:nvPr>
            <p:ph idx="1" type="body"/>
          </p:nvPr>
        </p:nvSpPr>
        <p:spPr>
          <a:xfrm>
            <a:off x="357801" y="1130300"/>
            <a:ext cx="11389800" cy="5543700"/>
          </a:xfrm>
          <a:prstGeom prst="rect">
            <a:avLst/>
          </a:prstGeom>
        </p:spPr>
        <p:txBody>
          <a:bodyPr anchorCtr="0" anchor="t" bIns="34275" lIns="0" spcFirstLastPara="1" rIns="68575" wrap="square" tIns="34275">
            <a:noAutofit/>
          </a:bodyPr>
          <a:lstStyle/>
          <a:p>
            <a:pPr indent="-368300" lvl="0" marL="285750" rtl="0" algn="just">
              <a:lnSpc>
                <a:spcPct val="150000"/>
              </a:lnSpc>
              <a:spcBef>
                <a:spcPts val="0"/>
              </a:spcBef>
              <a:spcAft>
                <a:spcPts val="0"/>
              </a:spcAft>
              <a:buClr>
                <a:srgbClr val="0C0C0C"/>
              </a:buClr>
              <a:buSzPts val="3100"/>
              <a:buFont typeface="Arial"/>
              <a:buChar char="➔"/>
            </a:pPr>
            <a:r>
              <a:rPr lang="en-GB" sz="3100">
                <a:solidFill>
                  <a:srgbClr val="0C0C0C"/>
                </a:solidFill>
              </a:rPr>
              <a:t>The global human population is expected to reach 9.7 billion people by the year 2050. </a:t>
            </a:r>
            <a:endParaRPr sz="2700">
              <a:solidFill>
                <a:schemeClr val="dk1"/>
              </a:solidFill>
            </a:endParaRPr>
          </a:p>
          <a:p>
            <a:pPr indent="-368300" lvl="0" marL="285750" rtl="0" algn="just">
              <a:lnSpc>
                <a:spcPct val="150000"/>
              </a:lnSpc>
              <a:spcBef>
                <a:spcPts val="0"/>
              </a:spcBef>
              <a:spcAft>
                <a:spcPts val="0"/>
              </a:spcAft>
              <a:buClr>
                <a:srgbClr val="0C0C0C"/>
              </a:buClr>
              <a:buSzPts val="3100"/>
              <a:buFont typeface="Arial"/>
              <a:buChar char="➔"/>
            </a:pPr>
            <a:r>
              <a:rPr lang="en-GB" sz="3100">
                <a:solidFill>
                  <a:srgbClr val="0C0C0C"/>
                </a:solidFill>
              </a:rPr>
              <a:t>By the year 2050, food production will need to increase by more than 50% of 2012 production levels to meet demand.</a:t>
            </a:r>
            <a:endParaRPr sz="3100">
              <a:solidFill>
                <a:srgbClr val="0C0C0C"/>
              </a:solidFill>
            </a:endParaRPr>
          </a:p>
          <a:p>
            <a:pPr indent="-368300" lvl="0" marL="285750" rtl="0" algn="just">
              <a:lnSpc>
                <a:spcPct val="150000"/>
              </a:lnSpc>
              <a:spcBef>
                <a:spcPts val="0"/>
              </a:spcBef>
              <a:spcAft>
                <a:spcPts val="0"/>
              </a:spcAft>
              <a:buClr>
                <a:srgbClr val="0C0C0C"/>
              </a:buClr>
              <a:buSzPts val="3100"/>
              <a:buFont typeface="Arial"/>
              <a:buChar char="➔"/>
            </a:pPr>
            <a:r>
              <a:rPr lang="en-GB" sz="3100">
                <a:solidFill>
                  <a:srgbClr val="0C0C0C"/>
                </a:solidFill>
              </a:rPr>
              <a:t>Likewise, consumers in developed countries have developed preferences for specialized products that are marketed as organic, fair-trade, or locally grown (</a:t>
            </a:r>
            <a:r>
              <a:rPr lang="en-GB" sz="3100" u="sng">
                <a:solidFill>
                  <a:srgbClr val="0C0C0C"/>
                </a:solidFill>
                <a:hlinkClick r:id="rId3">
                  <a:extLst>
                    <a:ext uri="{A12FA001-AC4F-418D-AE19-62706E023703}">
                      <ahyp:hlinkClr val="tx"/>
                    </a:ext>
                  </a:extLst>
                </a:hlinkClick>
              </a:rPr>
              <a:t>Bellows et al., 2010</a:t>
            </a:r>
            <a:r>
              <a:rPr lang="en-GB" sz="3100">
                <a:solidFill>
                  <a:srgbClr val="0C0C0C"/>
                </a:solidFill>
              </a:rPr>
              <a:t>; </a:t>
            </a:r>
            <a:r>
              <a:rPr lang="en-GB" sz="3100" u="sng">
                <a:solidFill>
                  <a:srgbClr val="0C0C0C"/>
                </a:solidFill>
                <a:hlinkClick r:id="rId4">
                  <a:extLst>
                    <a:ext uri="{A12FA001-AC4F-418D-AE19-62706E023703}">
                      <ahyp:hlinkClr val="tx"/>
                    </a:ext>
                  </a:extLst>
                </a:hlinkClick>
              </a:rPr>
              <a:t>Feldmann and Hamm, 2015</a:t>
            </a:r>
            <a:r>
              <a:rPr lang="en-GB" sz="3100">
                <a:solidFill>
                  <a:srgbClr val="0C0C0C"/>
                </a:solidFill>
              </a:rPr>
              <a:t>; </a:t>
            </a:r>
            <a:r>
              <a:rPr lang="en-GB" sz="3100" u="sng">
                <a:solidFill>
                  <a:srgbClr val="0C0C0C"/>
                </a:solidFill>
                <a:hlinkClick r:id="rId5">
                  <a:extLst>
                    <a:ext uri="{A12FA001-AC4F-418D-AE19-62706E023703}">
                      <ahyp:hlinkClr val="tx"/>
                    </a:ext>
                  </a:extLst>
                </a:hlinkClick>
              </a:rPr>
              <a:t>O'Connor et al., 2017</a:t>
            </a:r>
            <a:r>
              <a:rPr lang="en-GB" sz="3100">
                <a:solidFill>
                  <a:srgbClr val="0C0C0C"/>
                </a:solidFill>
              </a:rPr>
              <a:t>). </a:t>
            </a:r>
            <a:endParaRPr sz="2700">
              <a:solidFill>
                <a:schemeClr val="dk1"/>
              </a:solidFill>
            </a:endParaRPr>
          </a:p>
          <a:p>
            <a:pPr indent="-171450" lvl="0" marL="285750" rtl="0" algn="just">
              <a:lnSpc>
                <a:spcPct val="150000"/>
              </a:lnSpc>
              <a:spcBef>
                <a:spcPts val="0"/>
              </a:spcBef>
              <a:spcAft>
                <a:spcPts val="0"/>
              </a:spcAft>
              <a:buClr>
                <a:schemeClr val="dk1"/>
              </a:buClr>
              <a:buSzPts val="1800"/>
              <a:buFont typeface="Arial"/>
              <a:buNone/>
            </a:pPr>
            <a:r>
              <a:t/>
            </a:r>
            <a:endParaRPr sz="3100">
              <a:solidFill>
                <a:srgbClr val="0C0C0C"/>
              </a:solidFill>
            </a:endParaRPr>
          </a:p>
          <a:p>
            <a:pPr indent="0" lvl="0" marL="0" rtl="0" algn="l">
              <a:spcBef>
                <a:spcPts val="1067"/>
              </a:spcBef>
              <a:spcAft>
                <a:spcPts val="0"/>
              </a:spcAft>
              <a:buNone/>
            </a:pPr>
            <a:r>
              <a:t/>
            </a:r>
            <a:endParaRPr sz="4100"/>
          </a:p>
        </p:txBody>
      </p:sp>
      <p:sp>
        <p:nvSpPr>
          <p:cNvPr id="238" name="Google Shape;238;g37dd4b55400_0_153"/>
          <p:cNvSpPr txBox="1"/>
          <p:nvPr>
            <p:ph type="title"/>
          </p:nvPr>
        </p:nvSpPr>
        <p:spPr>
          <a:xfrm>
            <a:off x="346200" y="472708"/>
            <a:ext cx="10053300" cy="657600"/>
          </a:xfrm>
          <a:prstGeom prst="rect">
            <a:avLst/>
          </a:prstGeom>
        </p:spPr>
        <p:txBody>
          <a:bodyPr anchorCtr="0" anchor="ctr" bIns="34275" lIns="0" spcFirstLastPara="1" rIns="68575" wrap="square" tIns="34275">
            <a:noAutofit/>
          </a:bodyPr>
          <a:lstStyle/>
          <a:p>
            <a:pPr indent="0" lvl="0" marL="0" rtl="0" algn="l">
              <a:lnSpc>
                <a:spcPct val="100000"/>
              </a:lnSpc>
              <a:spcBef>
                <a:spcPts val="0"/>
              </a:spcBef>
              <a:spcAft>
                <a:spcPts val="0"/>
              </a:spcAft>
              <a:buClr>
                <a:schemeClr val="dk1"/>
              </a:buClr>
              <a:buFont typeface="Arial"/>
              <a:buNone/>
            </a:pPr>
            <a:r>
              <a:rPr lang="en-GB" sz="3400"/>
              <a:t>Food Safety, Food Security and Sustainable food production in One Health</a:t>
            </a:r>
            <a:endParaRPr sz="3400"/>
          </a:p>
          <a:p>
            <a:pPr indent="0" lvl="0" marL="457200" rtl="0" algn="l">
              <a:lnSpc>
                <a:spcPct val="100000"/>
              </a:lnSpc>
              <a:spcBef>
                <a:spcPts val="0"/>
              </a:spcBef>
              <a:spcAft>
                <a:spcPts val="0"/>
              </a:spcAft>
              <a:buNone/>
            </a:pPr>
            <a:r>
              <a:t/>
            </a:r>
            <a:endParaRPr sz="3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7e4ba9282b_0_13"/>
          <p:cNvSpPr txBox="1"/>
          <p:nvPr>
            <p:ph idx="1" type="body"/>
          </p:nvPr>
        </p:nvSpPr>
        <p:spPr>
          <a:xfrm>
            <a:off x="357801" y="1130300"/>
            <a:ext cx="11389800" cy="5543700"/>
          </a:xfrm>
          <a:prstGeom prst="rect">
            <a:avLst/>
          </a:prstGeom>
        </p:spPr>
        <p:txBody>
          <a:bodyPr anchorCtr="0" anchor="t" bIns="34275" lIns="0" spcFirstLastPara="1" rIns="68575" wrap="square" tIns="34275">
            <a:noAutofit/>
          </a:bodyPr>
          <a:lstStyle/>
          <a:p>
            <a:pPr indent="-393700" lvl="0" marL="457200" rtl="0" algn="just">
              <a:lnSpc>
                <a:spcPct val="150000"/>
              </a:lnSpc>
              <a:spcBef>
                <a:spcPts val="0"/>
              </a:spcBef>
              <a:spcAft>
                <a:spcPts val="0"/>
              </a:spcAft>
              <a:buClr>
                <a:srgbClr val="0C0C0C"/>
              </a:buClr>
              <a:buSzPts val="2600"/>
              <a:buFont typeface="Arial"/>
              <a:buChar char="➔"/>
            </a:pPr>
            <a:r>
              <a:rPr lang="en-GB" sz="2600">
                <a:solidFill>
                  <a:srgbClr val="0C0C0C"/>
                </a:solidFill>
              </a:rPr>
              <a:t>Natural disasters such as fires and floods create routes in which pathogens, chemicals, heavy metals, and other pollutants can contaminate air, water, and the environment in which we live and grow food (</a:t>
            </a:r>
            <a:r>
              <a:rPr lang="en-GB" sz="2600" u="sng">
                <a:solidFill>
                  <a:srgbClr val="0C0C0C"/>
                </a:solidFill>
                <a:hlinkClick r:id="rId3">
                  <a:extLst>
                    <a:ext uri="{A12FA001-AC4F-418D-AE19-62706E023703}">
                      <ahyp:hlinkClr val="tx"/>
                    </a:ext>
                  </a:extLst>
                </a:hlinkClick>
              </a:rPr>
              <a:t>Watson et al., 2007</a:t>
            </a:r>
            <a:r>
              <a:rPr lang="en-GB" sz="2600">
                <a:solidFill>
                  <a:srgbClr val="0C0C0C"/>
                </a:solidFill>
              </a:rPr>
              <a:t>; </a:t>
            </a:r>
            <a:r>
              <a:rPr lang="en-GB" sz="2600" u="sng">
                <a:solidFill>
                  <a:srgbClr val="0C0C0C"/>
                </a:solidFill>
                <a:hlinkClick r:id="rId4">
                  <a:extLst>
                    <a:ext uri="{A12FA001-AC4F-418D-AE19-62706E023703}">
                      <ahyp:hlinkClr val="tx"/>
                    </a:ext>
                  </a:extLst>
                </a:hlinkClick>
              </a:rPr>
              <a:t>Knorr et al., 2017</a:t>
            </a:r>
            <a:r>
              <a:rPr lang="en-GB" sz="2600">
                <a:solidFill>
                  <a:srgbClr val="0C0C0C"/>
                </a:solidFill>
              </a:rPr>
              <a:t>; </a:t>
            </a:r>
            <a:r>
              <a:rPr lang="en-GB" sz="2600" u="sng">
                <a:solidFill>
                  <a:srgbClr val="0C0C0C"/>
                </a:solidFill>
                <a:hlinkClick r:id="rId5">
                  <a:extLst>
                    <a:ext uri="{A12FA001-AC4F-418D-AE19-62706E023703}">
                      <ahyp:hlinkClr val="tx"/>
                    </a:ext>
                  </a:extLst>
                </a:hlinkClick>
              </a:rPr>
              <a:t>Wu et al., 2017</a:t>
            </a:r>
            <a:r>
              <a:rPr lang="en-GB" sz="2600">
                <a:solidFill>
                  <a:srgbClr val="0C0C0C"/>
                </a:solidFill>
              </a:rPr>
              <a:t>; </a:t>
            </a:r>
            <a:r>
              <a:rPr lang="en-GB" sz="2600" u="sng">
                <a:solidFill>
                  <a:srgbClr val="0C0C0C"/>
                </a:solidFill>
                <a:hlinkClick r:id="rId6">
                  <a:extLst>
                    <a:ext uri="{A12FA001-AC4F-418D-AE19-62706E023703}">
                      <ahyp:hlinkClr val="tx"/>
                    </a:ext>
                  </a:extLst>
                </a:hlinkClick>
              </a:rPr>
              <a:t>Andrade et al., 2018</a:t>
            </a:r>
            <a:r>
              <a:rPr lang="en-GB" sz="2600">
                <a:solidFill>
                  <a:srgbClr val="0C0C0C"/>
                </a:solidFill>
              </a:rPr>
              <a:t>). </a:t>
            </a:r>
            <a:endParaRPr sz="2200">
              <a:solidFill>
                <a:schemeClr val="dk1"/>
              </a:solidFill>
            </a:endParaRPr>
          </a:p>
          <a:p>
            <a:pPr indent="-393700" lvl="0" marL="457200" rtl="0" algn="just">
              <a:lnSpc>
                <a:spcPct val="150000"/>
              </a:lnSpc>
              <a:spcBef>
                <a:spcPts val="0"/>
              </a:spcBef>
              <a:spcAft>
                <a:spcPts val="0"/>
              </a:spcAft>
              <a:buClr>
                <a:srgbClr val="0C0C0C"/>
              </a:buClr>
              <a:buSzPts val="2600"/>
              <a:buFont typeface="Arial"/>
              <a:buChar char="➔"/>
            </a:pPr>
            <a:r>
              <a:rPr lang="en-GB" sz="2600">
                <a:solidFill>
                  <a:srgbClr val="0C0C0C"/>
                </a:solidFill>
              </a:rPr>
              <a:t>Globalization and easy access to rapid travel has made transboundary diseases a top concern for food safety and food security. (</a:t>
            </a:r>
            <a:r>
              <a:rPr lang="en-GB" sz="2600" u="sng">
                <a:solidFill>
                  <a:srgbClr val="0C0C0C"/>
                </a:solidFill>
                <a:hlinkClick r:id="rId7">
                  <a:extLst>
                    <a:ext uri="{A12FA001-AC4F-418D-AE19-62706E023703}">
                      <ahyp:hlinkClr val="tx"/>
                    </a:ext>
                  </a:extLst>
                </a:hlinkClick>
              </a:rPr>
              <a:t>Otte et al., 2004</a:t>
            </a:r>
            <a:r>
              <a:rPr lang="en-GB" sz="2600">
                <a:solidFill>
                  <a:srgbClr val="0C0C0C"/>
                </a:solidFill>
              </a:rPr>
              <a:t>). </a:t>
            </a:r>
            <a:endParaRPr sz="2600">
              <a:solidFill>
                <a:srgbClr val="0C0C0C"/>
              </a:solidFill>
            </a:endParaRPr>
          </a:p>
          <a:p>
            <a:pPr indent="-393700" lvl="0" marL="457200" rtl="0" algn="just">
              <a:lnSpc>
                <a:spcPct val="150000"/>
              </a:lnSpc>
              <a:spcBef>
                <a:spcPts val="0"/>
              </a:spcBef>
              <a:spcAft>
                <a:spcPts val="0"/>
              </a:spcAft>
              <a:buClr>
                <a:srgbClr val="0C0C0C"/>
              </a:buClr>
              <a:buSzPts val="2600"/>
              <a:buFont typeface="Arial"/>
              <a:buChar char="➔"/>
            </a:pPr>
            <a:r>
              <a:rPr lang="en-GB" sz="2600">
                <a:solidFill>
                  <a:srgbClr val="0C0C0C"/>
                </a:solidFill>
              </a:rPr>
              <a:t>Sometimes these diseases can be zoonotic and pose a public health risk.</a:t>
            </a:r>
            <a:endParaRPr sz="2600">
              <a:solidFill>
                <a:srgbClr val="0C0C0C"/>
              </a:solidFill>
            </a:endParaRPr>
          </a:p>
          <a:p>
            <a:pPr indent="0" lvl="0" marL="0" rtl="0" algn="l">
              <a:spcBef>
                <a:spcPts val="1067"/>
              </a:spcBef>
              <a:spcAft>
                <a:spcPts val="0"/>
              </a:spcAft>
              <a:buNone/>
            </a:pPr>
            <a:r>
              <a:t/>
            </a:r>
            <a:endParaRPr sz="4900"/>
          </a:p>
        </p:txBody>
      </p:sp>
      <p:sp>
        <p:nvSpPr>
          <p:cNvPr id="244" name="Google Shape;244;g37e4ba9282b_0_13"/>
          <p:cNvSpPr txBox="1"/>
          <p:nvPr>
            <p:ph type="title"/>
          </p:nvPr>
        </p:nvSpPr>
        <p:spPr>
          <a:xfrm>
            <a:off x="346200" y="472708"/>
            <a:ext cx="10053300" cy="657600"/>
          </a:xfrm>
          <a:prstGeom prst="rect">
            <a:avLst/>
          </a:prstGeom>
        </p:spPr>
        <p:txBody>
          <a:bodyPr anchorCtr="0" anchor="ctr" bIns="34275" lIns="0" spcFirstLastPara="1" rIns="68575" wrap="square" tIns="34275">
            <a:noAutofit/>
          </a:bodyPr>
          <a:lstStyle/>
          <a:p>
            <a:pPr indent="0" lvl="0" marL="0" rtl="0" algn="l">
              <a:lnSpc>
                <a:spcPct val="100000"/>
              </a:lnSpc>
              <a:spcBef>
                <a:spcPts val="0"/>
              </a:spcBef>
              <a:spcAft>
                <a:spcPts val="0"/>
              </a:spcAft>
              <a:buClr>
                <a:schemeClr val="dk1"/>
              </a:buClr>
              <a:buFont typeface="Arial"/>
              <a:buNone/>
            </a:pPr>
            <a:r>
              <a:rPr lang="en-GB" sz="3400"/>
              <a:t>Food Safety, Food Security and Sustainable food production in One Health</a:t>
            </a:r>
            <a:endParaRPr sz="3400"/>
          </a:p>
          <a:p>
            <a:pPr indent="0" lvl="0" marL="0" rtl="0" algn="l">
              <a:lnSpc>
                <a:spcPct val="100000"/>
              </a:lnSpc>
              <a:spcBef>
                <a:spcPts val="0"/>
              </a:spcBef>
              <a:spcAft>
                <a:spcPts val="0"/>
              </a:spcAft>
              <a:buNone/>
            </a:pPr>
            <a:r>
              <a:t/>
            </a:r>
            <a:endParaRPr sz="3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37e4ba9282b_0_7"/>
          <p:cNvSpPr txBox="1"/>
          <p:nvPr>
            <p:ph idx="1" type="body"/>
          </p:nvPr>
        </p:nvSpPr>
        <p:spPr>
          <a:xfrm>
            <a:off x="346200" y="967500"/>
            <a:ext cx="10448400" cy="5706600"/>
          </a:xfrm>
          <a:prstGeom prst="rect">
            <a:avLst/>
          </a:prstGeom>
        </p:spPr>
        <p:txBody>
          <a:bodyPr anchorCtr="0" anchor="t" bIns="34275" lIns="0" spcFirstLastPara="1" rIns="68575" wrap="square" tIns="34275">
            <a:noAutofit/>
          </a:bodyPr>
          <a:lstStyle/>
          <a:p>
            <a:pPr indent="-361950" lvl="0" marL="457200" rtl="0" algn="l">
              <a:lnSpc>
                <a:spcPct val="150000"/>
              </a:lnSpc>
              <a:spcBef>
                <a:spcPts val="0"/>
              </a:spcBef>
              <a:spcAft>
                <a:spcPts val="0"/>
              </a:spcAft>
              <a:buClr>
                <a:schemeClr val="dk1"/>
              </a:buClr>
              <a:buSzPts val="2100"/>
              <a:buChar char="➔"/>
            </a:pPr>
            <a:r>
              <a:rPr lang="en-GB" sz="2100">
                <a:solidFill>
                  <a:schemeClr val="dk1"/>
                </a:solidFill>
              </a:rPr>
              <a:t>WHO data indicate that only a small number of factors related to food handling are responsible for a large proportion of foodborne disease episodes everywhere. </a:t>
            </a:r>
            <a:endParaRPr sz="1700">
              <a:solidFill>
                <a:schemeClr val="dk1"/>
              </a:solidFill>
            </a:endParaRPr>
          </a:p>
          <a:p>
            <a:pPr indent="-361950" lvl="0" marL="457200" rtl="0" algn="l">
              <a:lnSpc>
                <a:spcPct val="150000"/>
              </a:lnSpc>
              <a:spcBef>
                <a:spcPts val="0"/>
              </a:spcBef>
              <a:spcAft>
                <a:spcPts val="0"/>
              </a:spcAft>
              <a:buClr>
                <a:schemeClr val="dk1"/>
              </a:buClr>
              <a:buSzPts val="2100"/>
              <a:buChar char="➔"/>
            </a:pPr>
            <a:r>
              <a:rPr lang="en-GB" sz="2100">
                <a:solidFill>
                  <a:schemeClr val="dk1"/>
                </a:solidFill>
              </a:rPr>
              <a:t>Common errors include:</a:t>
            </a:r>
            <a:endParaRPr sz="1700">
              <a:solidFill>
                <a:schemeClr val="dk1"/>
              </a:solidFill>
            </a:endParaRPr>
          </a:p>
          <a:p>
            <a:pPr indent="-304800" lvl="1" marL="742950" rtl="0" algn="l">
              <a:lnSpc>
                <a:spcPct val="150000"/>
              </a:lnSpc>
              <a:spcBef>
                <a:spcPts val="0"/>
              </a:spcBef>
              <a:spcAft>
                <a:spcPts val="0"/>
              </a:spcAft>
              <a:buClr>
                <a:schemeClr val="dk1"/>
              </a:buClr>
              <a:buSzPts val="2100"/>
              <a:buFont typeface="Arial"/>
              <a:buChar char="◆"/>
            </a:pPr>
            <a:r>
              <a:rPr lang="en-GB" sz="2100">
                <a:solidFill>
                  <a:schemeClr val="dk1"/>
                </a:solidFill>
              </a:rPr>
              <a:t>preparation of food several hours prior to consumption, combined with its storage at temperatures which favour growth of pathogenic bacteria and/or formation of toxins;</a:t>
            </a:r>
            <a:endParaRPr sz="1700">
              <a:solidFill>
                <a:schemeClr val="dk1"/>
              </a:solidFill>
            </a:endParaRPr>
          </a:p>
          <a:p>
            <a:pPr indent="-304800" lvl="1" marL="742950" rtl="0" algn="l">
              <a:lnSpc>
                <a:spcPct val="150000"/>
              </a:lnSpc>
              <a:spcBef>
                <a:spcPts val="0"/>
              </a:spcBef>
              <a:spcAft>
                <a:spcPts val="0"/>
              </a:spcAft>
              <a:buClr>
                <a:schemeClr val="dk1"/>
              </a:buClr>
              <a:buSzPts val="2100"/>
              <a:buFont typeface="Arial"/>
              <a:buChar char="◆"/>
            </a:pPr>
            <a:r>
              <a:rPr lang="en-GB" sz="2100">
                <a:solidFill>
                  <a:schemeClr val="dk1"/>
                </a:solidFill>
              </a:rPr>
              <a:t>insufficient cooking or reheating of food to reduce or eliminate pathogens; </a:t>
            </a:r>
            <a:endParaRPr sz="1700">
              <a:solidFill>
                <a:schemeClr val="dk1"/>
              </a:solidFill>
            </a:endParaRPr>
          </a:p>
          <a:p>
            <a:pPr indent="-304800" lvl="1" marL="742950" rtl="0" algn="l">
              <a:lnSpc>
                <a:spcPct val="150000"/>
              </a:lnSpc>
              <a:spcBef>
                <a:spcPts val="0"/>
              </a:spcBef>
              <a:spcAft>
                <a:spcPts val="0"/>
              </a:spcAft>
              <a:buClr>
                <a:schemeClr val="dk1"/>
              </a:buClr>
              <a:buSzPts val="2100"/>
              <a:buFont typeface="Arial"/>
              <a:buChar char="◆"/>
            </a:pPr>
            <a:r>
              <a:rPr lang="en-GB" sz="2100">
                <a:solidFill>
                  <a:schemeClr val="dk1"/>
                </a:solidFill>
              </a:rPr>
              <a:t>cross contamination; and </a:t>
            </a:r>
            <a:endParaRPr sz="1700">
              <a:solidFill>
                <a:schemeClr val="dk1"/>
              </a:solidFill>
            </a:endParaRPr>
          </a:p>
          <a:p>
            <a:pPr indent="-304800" lvl="1" marL="742950" rtl="0" algn="l">
              <a:lnSpc>
                <a:spcPct val="150000"/>
              </a:lnSpc>
              <a:spcBef>
                <a:spcPts val="0"/>
              </a:spcBef>
              <a:spcAft>
                <a:spcPts val="0"/>
              </a:spcAft>
              <a:buClr>
                <a:schemeClr val="dk1"/>
              </a:buClr>
              <a:buSzPts val="2100"/>
              <a:buFont typeface="Arial"/>
              <a:buChar char="◆"/>
            </a:pPr>
            <a:r>
              <a:rPr lang="en-GB" sz="2100">
                <a:solidFill>
                  <a:schemeClr val="dk1"/>
                </a:solidFill>
              </a:rPr>
              <a:t>people with poor personal hygiene handling the food.</a:t>
            </a:r>
            <a:endParaRPr sz="1700">
              <a:solidFill>
                <a:schemeClr val="dk1"/>
              </a:solidFill>
            </a:endParaRPr>
          </a:p>
          <a:p>
            <a:pPr indent="-361950" lvl="0" marL="457200" rtl="0" algn="l">
              <a:lnSpc>
                <a:spcPct val="150000"/>
              </a:lnSpc>
              <a:spcBef>
                <a:spcPts val="0"/>
              </a:spcBef>
              <a:spcAft>
                <a:spcPts val="0"/>
              </a:spcAft>
              <a:buClr>
                <a:schemeClr val="dk1"/>
              </a:buClr>
              <a:buSzPts val="2100"/>
              <a:buChar char="➔"/>
            </a:pPr>
            <a:r>
              <a:rPr lang="en-GB" sz="2100">
                <a:solidFill>
                  <a:schemeClr val="dk1"/>
                </a:solidFill>
              </a:rPr>
              <a:t>The Ten Golden Rules respond to these errors, offering advice that can reduce the risk that foodborne pathogens will be able to contaminate, to survive or to multiply.</a:t>
            </a:r>
            <a:endParaRPr sz="1700">
              <a:solidFill>
                <a:schemeClr val="dk1"/>
              </a:solidFill>
            </a:endParaRPr>
          </a:p>
          <a:p>
            <a:pPr indent="-171450" lvl="0" marL="285750" rtl="0" algn="l">
              <a:lnSpc>
                <a:spcPct val="150000"/>
              </a:lnSpc>
              <a:spcBef>
                <a:spcPts val="0"/>
              </a:spcBef>
              <a:spcAft>
                <a:spcPts val="0"/>
              </a:spcAft>
              <a:buClr>
                <a:schemeClr val="dk1"/>
              </a:buClr>
              <a:buSzPts val="1800"/>
              <a:buFont typeface="Arial"/>
              <a:buNone/>
            </a:pPr>
            <a:r>
              <a:t/>
            </a:r>
            <a:endParaRPr sz="2100">
              <a:solidFill>
                <a:schemeClr val="dk1"/>
              </a:solidFill>
            </a:endParaRPr>
          </a:p>
          <a:p>
            <a:pPr indent="0" lvl="0" marL="0" rtl="0" algn="l">
              <a:spcBef>
                <a:spcPts val="1067"/>
              </a:spcBef>
              <a:spcAft>
                <a:spcPts val="0"/>
              </a:spcAft>
              <a:buNone/>
            </a:pPr>
            <a:r>
              <a:t/>
            </a:r>
            <a:endParaRPr sz="3100"/>
          </a:p>
        </p:txBody>
      </p:sp>
      <p:sp>
        <p:nvSpPr>
          <p:cNvPr id="250" name="Google Shape;250;g37e4ba9282b_0_7"/>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lnSpc>
                <a:spcPct val="100000"/>
              </a:lnSpc>
              <a:spcBef>
                <a:spcPts val="0"/>
              </a:spcBef>
              <a:spcAft>
                <a:spcPts val="0"/>
              </a:spcAft>
              <a:buClr>
                <a:schemeClr val="dk1"/>
              </a:buClr>
              <a:buFont typeface="Arial"/>
              <a:buNone/>
            </a:pPr>
            <a:r>
              <a:t/>
            </a:r>
            <a:endParaRPr b="0" sz="1400">
              <a:solidFill>
                <a:schemeClr val="dk1"/>
              </a:solidFill>
            </a:endParaRPr>
          </a:p>
          <a:p>
            <a:pPr indent="0" lvl="0" marL="0" rtl="0" algn="l">
              <a:spcBef>
                <a:spcPts val="0"/>
              </a:spcBef>
              <a:spcAft>
                <a:spcPts val="0"/>
              </a:spcAft>
              <a:buNone/>
            </a:pPr>
            <a:r>
              <a:rPr lang="en-GB"/>
              <a:t>WHO 10 Golden Rules for Safe Food Preparation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7e4ba9282b_0_18"/>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lnSpc>
                <a:spcPct val="100000"/>
              </a:lnSpc>
              <a:spcBef>
                <a:spcPts val="0"/>
              </a:spcBef>
              <a:spcAft>
                <a:spcPts val="0"/>
              </a:spcAft>
              <a:buNone/>
            </a:pPr>
            <a:r>
              <a:t/>
            </a:r>
            <a:endParaRPr b="0" sz="1400">
              <a:solidFill>
                <a:schemeClr val="dk1"/>
              </a:solidFill>
            </a:endParaRPr>
          </a:p>
          <a:p>
            <a:pPr indent="0" lvl="0" marL="0" rtl="0" algn="l">
              <a:spcBef>
                <a:spcPts val="0"/>
              </a:spcBef>
              <a:spcAft>
                <a:spcPts val="0"/>
              </a:spcAft>
              <a:buNone/>
            </a:pPr>
            <a:r>
              <a:rPr lang="en-GB"/>
              <a:t>WHO 10 Golden Rules for Safe Food Preparation</a:t>
            </a:r>
            <a:endParaRPr/>
          </a:p>
        </p:txBody>
      </p:sp>
      <p:grpSp>
        <p:nvGrpSpPr>
          <p:cNvPr id="256" name="Google Shape;256;g37e4ba9282b_0_18"/>
          <p:cNvGrpSpPr/>
          <p:nvPr/>
        </p:nvGrpSpPr>
        <p:grpSpPr>
          <a:xfrm>
            <a:off x="1525399" y="1035327"/>
            <a:ext cx="8223296" cy="5635842"/>
            <a:chOff x="0" y="41872"/>
            <a:chExt cx="7785000" cy="5335456"/>
          </a:xfrm>
        </p:grpSpPr>
        <p:sp>
          <p:nvSpPr>
            <p:cNvPr id="257" name="Google Shape;257;g37e4ba9282b_0_18"/>
            <p:cNvSpPr/>
            <p:nvPr/>
          </p:nvSpPr>
          <p:spPr>
            <a:xfrm>
              <a:off x="0" y="41872"/>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58" name="Google Shape;258;g37e4ba9282b_0_18"/>
            <p:cNvSpPr txBox="1"/>
            <p:nvPr/>
          </p:nvSpPr>
          <p:spPr>
            <a:xfrm>
              <a:off x="23388" y="65260"/>
              <a:ext cx="7738500" cy="432300"/>
            </a:xfrm>
            <a:prstGeom prst="rect">
              <a:avLst/>
            </a:prstGeom>
            <a:solidFill>
              <a:schemeClr val="dk2"/>
            </a:solidFill>
            <a:ln>
              <a:noFill/>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Choose food processed for safety</a:t>
              </a:r>
              <a:endParaRPr sz="1478"/>
            </a:p>
          </p:txBody>
        </p:sp>
        <p:sp>
          <p:nvSpPr>
            <p:cNvPr id="259" name="Google Shape;259;g37e4ba9282b_0_18"/>
            <p:cNvSpPr/>
            <p:nvPr/>
          </p:nvSpPr>
          <p:spPr>
            <a:xfrm>
              <a:off x="0" y="581467"/>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60" name="Google Shape;260;g37e4ba9282b_0_18"/>
            <p:cNvSpPr txBox="1"/>
            <p:nvPr/>
          </p:nvSpPr>
          <p:spPr>
            <a:xfrm>
              <a:off x="23388" y="604855"/>
              <a:ext cx="7738500" cy="432300"/>
            </a:xfrm>
            <a:prstGeom prst="rect">
              <a:avLst/>
            </a:prstGeom>
            <a:solidFill>
              <a:srgbClr val="9FC5E8"/>
            </a:solidFill>
            <a:ln>
              <a:noFill/>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Cook food thoroughly</a:t>
              </a:r>
              <a:endParaRPr sz="1478"/>
            </a:p>
          </p:txBody>
        </p:sp>
        <p:sp>
          <p:nvSpPr>
            <p:cNvPr id="261" name="Google Shape;261;g37e4ba9282b_0_18"/>
            <p:cNvSpPr/>
            <p:nvPr/>
          </p:nvSpPr>
          <p:spPr>
            <a:xfrm>
              <a:off x="0" y="1121062"/>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62" name="Google Shape;262;g37e4ba9282b_0_18"/>
            <p:cNvSpPr txBox="1"/>
            <p:nvPr/>
          </p:nvSpPr>
          <p:spPr>
            <a:xfrm>
              <a:off x="23388" y="1144450"/>
              <a:ext cx="7738500" cy="432300"/>
            </a:xfrm>
            <a:prstGeom prst="rect">
              <a:avLst/>
            </a:prstGeom>
            <a:solidFill>
              <a:schemeClr val="dk2"/>
            </a:solidFill>
            <a:ln>
              <a:noFill/>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Eat cooked foods immediately</a:t>
              </a:r>
              <a:endParaRPr sz="1478"/>
            </a:p>
          </p:txBody>
        </p:sp>
        <p:sp>
          <p:nvSpPr>
            <p:cNvPr id="263" name="Google Shape;263;g37e4ba9282b_0_18"/>
            <p:cNvSpPr/>
            <p:nvPr/>
          </p:nvSpPr>
          <p:spPr>
            <a:xfrm>
              <a:off x="0" y="1660657"/>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64" name="Google Shape;264;g37e4ba9282b_0_18"/>
            <p:cNvSpPr txBox="1"/>
            <p:nvPr/>
          </p:nvSpPr>
          <p:spPr>
            <a:xfrm>
              <a:off x="23388" y="1684045"/>
              <a:ext cx="7738500" cy="432300"/>
            </a:xfrm>
            <a:prstGeom prst="rect">
              <a:avLst/>
            </a:prstGeom>
            <a:solidFill>
              <a:srgbClr val="9FC5E8"/>
            </a:solidFill>
            <a:ln>
              <a:noFill/>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Store cooked foods carefully</a:t>
              </a:r>
              <a:endParaRPr sz="1478"/>
            </a:p>
          </p:txBody>
        </p:sp>
        <p:sp>
          <p:nvSpPr>
            <p:cNvPr id="265" name="Google Shape;265;g37e4ba9282b_0_18"/>
            <p:cNvSpPr/>
            <p:nvPr/>
          </p:nvSpPr>
          <p:spPr>
            <a:xfrm>
              <a:off x="0" y="2200252"/>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66" name="Google Shape;266;g37e4ba9282b_0_18"/>
            <p:cNvSpPr txBox="1"/>
            <p:nvPr/>
          </p:nvSpPr>
          <p:spPr>
            <a:xfrm>
              <a:off x="23388" y="2223640"/>
              <a:ext cx="7738500" cy="432300"/>
            </a:xfrm>
            <a:prstGeom prst="rect">
              <a:avLst/>
            </a:prstGeom>
            <a:solidFill>
              <a:schemeClr val="dk2"/>
            </a:solidFill>
            <a:ln>
              <a:noFill/>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Reheat cooked foods thoroughly</a:t>
              </a:r>
              <a:endParaRPr sz="1478"/>
            </a:p>
          </p:txBody>
        </p:sp>
        <p:sp>
          <p:nvSpPr>
            <p:cNvPr id="267" name="Google Shape;267;g37e4ba9282b_0_18"/>
            <p:cNvSpPr/>
            <p:nvPr/>
          </p:nvSpPr>
          <p:spPr>
            <a:xfrm>
              <a:off x="0" y="2739847"/>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68" name="Google Shape;268;g37e4ba9282b_0_18"/>
            <p:cNvSpPr txBox="1"/>
            <p:nvPr/>
          </p:nvSpPr>
          <p:spPr>
            <a:xfrm>
              <a:off x="23388" y="2763235"/>
              <a:ext cx="7738500" cy="432300"/>
            </a:xfrm>
            <a:prstGeom prst="rect">
              <a:avLst/>
            </a:prstGeom>
            <a:solidFill>
              <a:srgbClr val="9FC5E8"/>
            </a:solidFill>
            <a:ln cap="flat" cmpd="sng" w="9525">
              <a:solidFill>
                <a:srgbClr val="9FC5E8"/>
              </a:solidFill>
              <a:prstDash val="solid"/>
              <a:round/>
              <a:headEnd len="sm" w="sm" type="none"/>
              <a:tailEnd len="sm" w="sm" type="none"/>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Avoid contact between raw foods and cooked foods</a:t>
              </a:r>
              <a:endParaRPr sz="1478"/>
            </a:p>
          </p:txBody>
        </p:sp>
        <p:sp>
          <p:nvSpPr>
            <p:cNvPr id="269" name="Google Shape;269;g37e4ba9282b_0_18"/>
            <p:cNvSpPr/>
            <p:nvPr/>
          </p:nvSpPr>
          <p:spPr>
            <a:xfrm>
              <a:off x="0" y="3279442"/>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70" name="Google Shape;270;g37e4ba9282b_0_18"/>
            <p:cNvSpPr txBox="1"/>
            <p:nvPr/>
          </p:nvSpPr>
          <p:spPr>
            <a:xfrm>
              <a:off x="23388" y="3302830"/>
              <a:ext cx="7738500" cy="432300"/>
            </a:xfrm>
            <a:prstGeom prst="rect">
              <a:avLst/>
            </a:prstGeom>
            <a:solidFill>
              <a:schemeClr val="dk2"/>
            </a:solidFill>
            <a:ln>
              <a:noFill/>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Wash hands repeatedly</a:t>
              </a:r>
              <a:endParaRPr sz="1478"/>
            </a:p>
          </p:txBody>
        </p:sp>
        <p:sp>
          <p:nvSpPr>
            <p:cNvPr id="271" name="Google Shape;271;g37e4ba9282b_0_18"/>
            <p:cNvSpPr/>
            <p:nvPr/>
          </p:nvSpPr>
          <p:spPr>
            <a:xfrm>
              <a:off x="0" y="3819038"/>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72" name="Google Shape;272;g37e4ba9282b_0_18"/>
            <p:cNvSpPr txBox="1"/>
            <p:nvPr/>
          </p:nvSpPr>
          <p:spPr>
            <a:xfrm>
              <a:off x="23388" y="3842426"/>
              <a:ext cx="7738500" cy="432300"/>
            </a:xfrm>
            <a:prstGeom prst="rect">
              <a:avLst/>
            </a:prstGeom>
            <a:solidFill>
              <a:srgbClr val="9FC5E8"/>
            </a:solidFill>
            <a:ln>
              <a:noFill/>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Keep all kitchen surfaces meticulously clean</a:t>
              </a:r>
              <a:endParaRPr sz="1478"/>
            </a:p>
          </p:txBody>
        </p:sp>
        <p:sp>
          <p:nvSpPr>
            <p:cNvPr id="273" name="Google Shape;273;g37e4ba9282b_0_18"/>
            <p:cNvSpPr/>
            <p:nvPr/>
          </p:nvSpPr>
          <p:spPr>
            <a:xfrm>
              <a:off x="0" y="4358633"/>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74" name="Google Shape;274;g37e4ba9282b_0_18"/>
            <p:cNvSpPr txBox="1"/>
            <p:nvPr/>
          </p:nvSpPr>
          <p:spPr>
            <a:xfrm>
              <a:off x="23388" y="4382021"/>
              <a:ext cx="7738500" cy="432300"/>
            </a:xfrm>
            <a:prstGeom prst="rect">
              <a:avLst/>
            </a:prstGeom>
            <a:solidFill>
              <a:schemeClr val="dk2"/>
            </a:solidFill>
            <a:ln>
              <a:noFill/>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Protect foods from insects, rodents and other animals</a:t>
              </a:r>
              <a:endParaRPr sz="1478"/>
            </a:p>
          </p:txBody>
        </p:sp>
        <p:sp>
          <p:nvSpPr>
            <p:cNvPr id="275" name="Google Shape;275;g37e4ba9282b_0_18"/>
            <p:cNvSpPr/>
            <p:nvPr/>
          </p:nvSpPr>
          <p:spPr>
            <a:xfrm>
              <a:off x="0" y="4898228"/>
              <a:ext cx="7785000" cy="479100"/>
            </a:xfrm>
            <a:prstGeom prst="roundRect">
              <a:avLst>
                <a:gd fmla="val 16667" name="adj"/>
              </a:avLst>
            </a:prstGeom>
            <a:noFill/>
            <a:ln cap="flat" cmpd="sng" w="20125">
              <a:solidFill>
                <a:srgbClr val="C00000"/>
              </a:solidFill>
              <a:prstDash val="solid"/>
              <a:round/>
              <a:headEnd len="sm" w="sm" type="none"/>
              <a:tailEnd len="sm" w="sm" type="none"/>
            </a:ln>
          </p:spPr>
          <p:txBody>
            <a:bodyPr anchorCtr="0" anchor="ctr" bIns="96575" lIns="96575" spcFirstLastPara="1" rIns="96575" wrap="square" tIns="96575">
              <a:noAutofit/>
            </a:bodyPr>
            <a:lstStyle/>
            <a:p>
              <a:pPr indent="0" lvl="0" marL="0" rtl="0" algn="l">
                <a:spcBef>
                  <a:spcPts val="0"/>
                </a:spcBef>
                <a:spcAft>
                  <a:spcPts val="0"/>
                </a:spcAft>
                <a:buNone/>
              </a:pPr>
              <a:r>
                <a:t/>
              </a:r>
              <a:endParaRPr/>
            </a:p>
          </p:txBody>
        </p:sp>
        <p:sp>
          <p:nvSpPr>
            <p:cNvPr id="276" name="Google Shape;276;g37e4ba9282b_0_18"/>
            <p:cNvSpPr txBox="1"/>
            <p:nvPr/>
          </p:nvSpPr>
          <p:spPr>
            <a:xfrm>
              <a:off x="23388" y="4921616"/>
              <a:ext cx="7738500" cy="432300"/>
            </a:xfrm>
            <a:prstGeom prst="rect">
              <a:avLst/>
            </a:prstGeom>
            <a:solidFill>
              <a:srgbClr val="9FC5E8"/>
            </a:solidFill>
            <a:ln>
              <a:noFill/>
            </a:ln>
          </p:spPr>
          <p:txBody>
            <a:bodyPr anchorCtr="0" anchor="ctr" bIns="80475" lIns="80475" spcFirstLastPara="1" rIns="80475" wrap="square" tIns="80475">
              <a:noAutofit/>
            </a:bodyPr>
            <a:lstStyle/>
            <a:p>
              <a:pPr indent="0" lvl="0" marL="0" marR="0" rtl="0" algn="ctr">
                <a:lnSpc>
                  <a:spcPct val="90000"/>
                </a:lnSpc>
                <a:spcBef>
                  <a:spcPts val="0"/>
                </a:spcBef>
                <a:spcAft>
                  <a:spcPts val="0"/>
                </a:spcAft>
                <a:buClr>
                  <a:srgbClr val="000000"/>
                </a:buClr>
                <a:buSzPts val="2113"/>
                <a:buFont typeface="Corbel"/>
                <a:buNone/>
              </a:pPr>
              <a:r>
                <a:rPr lang="en-GB" sz="2112">
                  <a:solidFill>
                    <a:srgbClr val="000000"/>
                  </a:solidFill>
                </a:rPr>
                <a:t>Use safe water</a:t>
              </a:r>
              <a:endParaRPr sz="1478"/>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7e4ba9282b_0_44"/>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Veterinarians in One Health</a:t>
            </a:r>
            <a:endParaRPr/>
          </a:p>
        </p:txBody>
      </p:sp>
      <p:graphicFrame>
        <p:nvGraphicFramePr>
          <p:cNvPr id="282" name="Google Shape;282;g37e4ba9282b_0_44"/>
          <p:cNvGraphicFramePr/>
          <p:nvPr/>
        </p:nvGraphicFramePr>
        <p:xfrm>
          <a:off x="208586" y="849143"/>
          <a:ext cx="3000000" cy="3000000"/>
        </p:xfrm>
        <a:graphic>
          <a:graphicData uri="http://schemas.openxmlformats.org/drawingml/2006/table">
            <a:tbl>
              <a:tblPr>
                <a:noFill/>
                <a:tableStyleId>{CD230FEE-88E6-4C08-A6DA-A3DE56CA82E3}</a:tableStyleId>
              </a:tblPr>
              <a:tblGrid>
                <a:gridCol w="2960850"/>
                <a:gridCol w="8697100"/>
              </a:tblGrid>
              <a:tr h="600100">
                <a:tc>
                  <a:txBody>
                    <a:bodyPr/>
                    <a:lstStyle/>
                    <a:p>
                      <a:pPr indent="0" lvl="0" marL="0" rtl="0" algn="l">
                        <a:spcBef>
                          <a:spcPts val="0"/>
                        </a:spcBef>
                        <a:spcAft>
                          <a:spcPts val="0"/>
                        </a:spcAft>
                        <a:buNone/>
                      </a:pPr>
                      <a:r>
                        <a:rPr b="1" lang="en-GB" sz="1900"/>
                        <a:t>Role of Veterinarians </a:t>
                      </a:r>
                      <a:endParaRPr b="1" sz="1900"/>
                    </a:p>
                  </a:txBody>
                  <a:tcPr marT="91425" marB="91425" marR="91425" marL="91425"/>
                </a:tc>
                <a:tc>
                  <a:txBody>
                    <a:bodyPr/>
                    <a:lstStyle/>
                    <a:p>
                      <a:pPr indent="0" lvl="0" marL="0" rtl="0" algn="l">
                        <a:spcBef>
                          <a:spcPts val="0"/>
                        </a:spcBef>
                        <a:spcAft>
                          <a:spcPts val="0"/>
                        </a:spcAft>
                        <a:buNone/>
                      </a:pPr>
                      <a:r>
                        <a:rPr lang="en-GB"/>
                        <a:t>They </a:t>
                      </a:r>
                      <a:r>
                        <a:rPr lang="en-GB"/>
                        <a:t>are at the frontline of One Health, bridging human, animal, and environmental health to prevent future pandemics and promote sustainability.</a:t>
                      </a:r>
                      <a:endParaRPr/>
                    </a:p>
                  </a:txBody>
                  <a:tcPr marT="91425" marB="91425" marR="91425" marL="91425"/>
                </a:tc>
              </a:tr>
              <a:tr h="1060825">
                <a:tc>
                  <a:txBody>
                    <a:bodyPr/>
                    <a:lstStyle/>
                    <a:p>
                      <a:pPr indent="0" lvl="0" marL="0" rtl="0" algn="l">
                        <a:spcBef>
                          <a:spcPts val="0"/>
                        </a:spcBef>
                        <a:spcAft>
                          <a:spcPts val="0"/>
                        </a:spcAft>
                        <a:buNone/>
                      </a:pPr>
                      <a:r>
                        <a:rPr lang="en-GB"/>
                        <a:t>Zoonotic Disease Control</a:t>
                      </a:r>
                      <a:endParaRPr/>
                    </a:p>
                  </a:txBody>
                  <a:tcPr marT="91425" marB="91425" marR="91425" marL="91425"/>
                </a:tc>
                <a:tc>
                  <a:txBody>
                    <a:bodyPr/>
                    <a:lstStyle/>
                    <a:p>
                      <a:pPr indent="0" lvl="0" marL="0" rtl="0" algn="l">
                        <a:spcBef>
                          <a:spcPts val="0"/>
                        </a:spcBef>
                        <a:spcAft>
                          <a:spcPts val="0"/>
                        </a:spcAft>
                        <a:buNone/>
                      </a:pPr>
                      <a:r>
                        <a:rPr lang="en-GB"/>
                        <a:t>Detect, prevent, and manage diseases that pass between animals and humans (e.g., rabies, avian influenza, brucellosis).</a:t>
                      </a:r>
                      <a:endParaRPr/>
                    </a:p>
                  </a:txBody>
                  <a:tcPr marT="91425" marB="91425" marR="91425" marL="91425"/>
                </a:tc>
              </a:tr>
              <a:tr h="1060825">
                <a:tc>
                  <a:txBody>
                    <a:bodyPr/>
                    <a:lstStyle/>
                    <a:p>
                      <a:pPr indent="0" lvl="0" marL="0" rtl="0" algn="l">
                        <a:spcBef>
                          <a:spcPts val="0"/>
                        </a:spcBef>
                        <a:spcAft>
                          <a:spcPts val="0"/>
                        </a:spcAft>
                        <a:buNone/>
                      </a:pPr>
                      <a:r>
                        <a:rPr lang="en-GB"/>
                        <a:t>Food Safety &amp; Security</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500"/>
                        <a:t>Ensure safe livestock production, meat inspection, and antimicrobial stewardship.</a:t>
                      </a:r>
                      <a:br>
                        <a:rPr lang="en-GB" sz="1500"/>
                      </a:br>
                      <a:endParaRPr sz="1500"/>
                    </a:p>
                    <a:p>
                      <a:pPr indent="0" lvl="0" marL="0" rtl="0" algn="l">
                        <a:spcBef>
                          <a:spcPts val="0"/>
                        </a:spcBef>
                        <a:spcAft>
                          <a:spcPts val="0"/>
                        </a:spcAft>
                        <a:buClr>
                          <a:schemeClr val="dk1"/>
                        </a:buClr>
                        <a:buSzPts val="1100"/>
                        <a:buFont typeface="Arial"/>
                        <a:buNone/>
                      </a:pPr>
                      <a:r>
                        <a:rPr lang="en-GB" sz="1500"/>
                        <a:t>Support sustainable animal husbandry that contributes to nutrition and livelihoods.</a:t>
                      </a:r>
                      <a:endParaRPr sz="1500"/>
                    </a:p>
                    <a:p>
                      <a:pPr indent="0" lvl="0" marL="0" rtl="0" algn="l">
                        <a:spcBef>
                          <a:spcPts val="0"/>
                        </a:spcBef>
                        <a:spcAft>
                          <a:spcPts val="0"/>
                        </a:spcAft>
                        <a:buNone/>
                      </a:pPr>
                      <a:r>
                        <a:t/>
                      </a:r>
                      <a:endParaRPr sz="1500"/>
                    </a:p>
                  </a:txBody>
                  <a:tcPr marT="91425" marB="91425" marR="91425" marL="91425"/>
                </a:tc>
              </a:tr>
              <a:tr h="1060825">
                <a:tc>
                  <a:txBody>
                    <a:bodyPr/>
                    <a:lstStyle/>
                    <a:p>
                      <a:pPr indent="0" lvl="0" marL="0" rtl="0" algn="l">
                        <a:spcBef>
                          <a:spcPts val="0"/>
                        </a:spcBef>
                        <a:spcAft>
                          <a:spcPts val="0"/>
                        </a:spcAft>
                        <a:buNone/>
                      </a:pPr>
                      <a:r>
                        <a:rPr lang="en-GB"/>
                        <a:t>Environmental Health</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t>Monitor and mitigate impacts of livestock and wildlife on ecosystems.</a:t>
                      </a:r>
                      <a:br>
                        <a:rPr lang="en-GB"/>
                      </a:br>
                      <a:endParaRPr/>
                    </a:p>
                    <a:p>
                      <a:pPr indent="0" lvl="0" marL="0" rtl="0" algn="l">
                        <a:spcBef>
                          <a:spcPts val="0"/>
                        </a:spcBef>
                        <a:spcAft>
                          <a:spcPts val="0"/>
                        </a:spcAft>
                        <a:buClr>
                          <a:schemeClr val="dk1"/>
                        </a:buClr>
                        <a:buSzPts val="1100"/>
                        <a:buFont typeface="Arial"/>
                        <a:buNone/>
                      </a:pPr>
                      <a:r>
                        <a:rPr lang="en-GB"/>
                        <a:t>Contribute to biodiversity conservation and climate change adaptation strategies.</a:t>
                      </a:r>
                      <a:endParaRPr/>
                    </a:p>
                    <a:p>
                      <a:pPr indent="0" lvl="0" marL="0" rtl="0" algn="l">
                        <a:spcBef>
                          <a:spcPts val="0"/>
                        </a:spcBef>
                        <a:spcAft>
                          <a:spcPts val="0"/>
                        </a:spcAft>
                        <a:buNone/>
                      </a:pPr>
                      <a:r>
                        <a:t/>
                      </a:r>
                      <a:endParaRPr/>
                    </a:p>
                  </a:txBody>
                  <a:tcPr marT="91425" marB="91425" marR="91425" marL="91425"/>
                </a:tc>
              </a:tr>
              <a:tr h="1060825">
                <a:tc>
                  <a:txBody>
                    <a:bodyPr/>
                    <a:lstStyle/>
                    <a:p>
                      <a:pPr indent="0" lvl="0" marL="0" rtl="0" algn="l">
                        <a:spcBef>
                          <a:spcPts val="0"/>
                        </a:spcBef>
                        <a:spcAft>
                          <a:spcPts val="0"/>
                        </a:spcAft>
                        <a:buNone/>
                      </a:pPr>
                      <a:r>
                        <a:rPr lang="en-GB"/>
                        <a:t>Public Health Collaboration</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t>Work alongside medical doctors, ecologists, and policymakers to prevent outbreaks.</a:t>
                      </a:r>
                      <a:br>
                        <a:rPr lang="en-GB"/>
                      </a:br>
                      <a:endParaRPr/>
                    </a:p>
                    <a:p>
                      <a:pPr indent="0" lvl="0" marL="0" rtl="0" algn="l">
                        <a:spcBef>
                          <a:spcPts val="0"/>
                        </a:spcBef>
                        <a:spcAft>
                          <a:spcPts val="0"/>
                        </a:spcAft>
                        <a:buClr>
                          <a:schemeClr val="dk1"/>
                        </a:buClr>
                        <a:buSzPts val="1100"/>
                        <a:buFont typeface="Arial"/>
                        <a:buNone/>
                      </a:pPr>
                      <a:r>
                        <a:rPr lang="en-GB"/>
                        <a:t>Participate in surveillance systems and emergency response.</a:t>
                      </a:r>
                      <a:endParaRPr/>
                    </a:p>
                    <a:p>
                      <a:pPr indent="0" lvl="0" marL="0" rtl="0" algn="l">
                        <a:spcBef>
                          <a:spcPts val="0"/>
                        </a:spcBef>
                        <a:spcAft>
                          <a:spcPts val="0"/>
                        </a:spcAft>
                        <a:buNone/>
                      </a:pPr>
                      <a:r>
                        <a:t/>
                      </a:r>
                      <a:endParaRPr/>
                    </a:p>
                  </a:txBody>
                  <a:tcPr marT="91425" marB="91425" marR="91425" marL="91425"/>
                </a:tc>
              </a:tr>
              <a:tr h="1060825">
                <a:tc>
                  <a:txBody>
                    <a:bodyPr/>
                    <a:lstStyle/>
                    <a:p>
                      <a:pPr indent="0" lvl="0" marL="0" rtl="0" algn="l">
                        <a:spcBef>
                          <a:spcPts val="0"/>
                        </a:spcBef>
                        <a:spcAft>
                          <a:spcPts val="0"/>
                        </a:spcAft>
                        <a:buNone/>
                      </a:pPr>
                      <a:r>
                        <a:rPr lang="en-GB"/>
                        <a:t>E</a:t>
                      </a:r>
                      <a:r>
                        <a:rPr lang="en-GB"/>
                        <a:t>ducation &amp; Community Engagement</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a:t>Train farmers and communities on biosecurity, vaccination, and responsible antibiotic use.</a:t>
                      </a:r>
                      <a:br>
                        <a:rPr lang="en-GB"/>
                      </a:br>
                      <a:endParaRPr/>
                    </a:p>
                    <a:p>
                      <a:pPr indent="0" lvl="0" marL="0" rtl="0" algn="l">
                        <a:spcBef>
                          <a:spcPts val="0"/>
                        </a:spcBef>
                        <a:spcAft>
                          <a:spcPts val="0"/>
                        </a:spcAft>
                        <a:buClr>
                          <a:schemeClr val="dk1"/>
                        </a:buClr>
                        <a:buSzPts val="1100"/>
                        <a:buFont typeface="Arial"/>
                        <a:buNone/>
                      </a:pPr>
                      <a:r>
                        <a:rPr lang="en-GB"/>
                        <a:t>Advocate for integrated One Health policies.</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g37dd4b55400_0_0"/>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sz="3600"/>
              <a:t>Challenges</a:t>
            </a:r>
            <a:r>
              <a:rPr lang="en-GB" sz="3600"/>
              <a:t> </a:t>
            </a:r>
            <a:endParaRPr sz="3600"/>
          </a:p>
        </p:txBody>
      </p:sp>
      <p:graphicFrame>
        <p:nvGraphicFramePr>
          <p:cNvPr id="288" name="Google Shape;288;g37dd4b55400_0_0"/>
          <p:cNvGraphicFramePr/>
          <p:nvPr/>
        </p:nvGraphicFramePr>
        <p:xfrm>
          <a:off x="369447" y="967511"/>
          <a:ext cx="3000000" cy="3000000"/>
        </p:xfrm>
        <a:graphic>
          <a:graphicData uri="http://schemas.openxmlformats.org/drawingml/2006/table">
            <a:tbl>
              <a:tblPr>
                <a:noFill/>
                <a:tableStyleId>{CD230FEE-88E6-4C08-A6DA-A3DE56CA82E3}</a:tableStyleId>
              </a:tblPr>
              <a:tblGrid>
                <a:gridCol w="3521350"/>
                <a:gridCol w="7882750"/>
              </a:tblGrid>
              <a:tr h="761775">
                <a:tc>
                  <a:txBody>
                    <a:bodyPr/>
                    <a:lstStyle/>
                    <a:p>
                      <a:pPr indent="0" lvl="0" marL="0" rtl="0" algn="l">
                        <a:spcBef>
                          <a:spcPts val="0"/>
                        </a:spcBef>
                        <a:spcAft>
                          <a:spcPts val="0"/>
                        </a:spcAft>
                        <a:buNone/>
                      </a:pPr>
                      <a:r>
                        <a:rPr lang="en-GB" sz="1800"/>
                        <a:t>High Human–Animal Contact</a:t>
                      </a:r>
                      <a:endParaRPr sz="1800"/>
                    </a:p>
                  </a:txBody>
                  <a:tcPr marT="91425" marB="91425" marR="91425" marL="91425"/>
                </a:tc>
                <a:tc>
                  <a:txBody>
                    <a:bodyPr/>
                    <a:lstStyle/>
                    <a:p>
                      <a:pPr indent="-342900" lvl="0" marL="457200" rtl="0" algn="l">
                        <a:spcBef>
                          <a:spcPts val="0"/>
                        </a:spcBef>
                        <a:spcAft>
                          <a:spcPts val="0"/>
                        </a:spcAft>
                        <a:buSzPts val="1800"/>
                        <a:buChar char="●"/>
                      </a:pPr>
                      <a:r>
                        <a:rPr lang="en-GB" sz="1800"/>
                        <a:t>Large populations interact closely with pets and farm animals, creating hotspots for emerging zoonotic diseases.</a:t>
                      </a:r>
                      <a:endParaRPr sz="1800"/>
                    </a:p>
                  </a:txBody>
                  <a:tcPr marT="91425" marB="91425" marR="91425" marL="91425"/>
                </a:tc>
              </a:tr>
              <a:tr h="1347800">
                <a:tc>
                  <a:txBody>
                    <a:bodyPr/>
                    <a:lstStyle/>
                    <a:p>
                      <a:pPr indent="0" lvl="0" marL="0" rtl="0" algn="l">
                        <a:spcBef>
                          <a:spcPts val="0"/>
                        </a:spcBef>
                        <a:spcAft>
                          <a:spcPts val="0"/>
                        </a:spcAft>
                        <a:buNone/>
                      </a:pPr>
                      <a:r>
                        <a:rPr lang="en-GB" sz="1800"/>
                        <a:t>Weak Surveillance Systems</a:t>
                      </a:r>
                      <a:endParaRPr sz="1800"/>
                    </a:p>
                  </a:txBody>
                  <a:tcPr marT="91425" marB="91425" marR="91425" marL="91425"/>
                </a:tc>
                <a:tc>
                  <a:txBody>
                    <a:bodyPr/>
                    <a:lstStyle/>
                    <a:p>
                      <a:pPr indent="-342900" lvl="0" marL="457200" rtl="0" algn="l">
                        <a:spcBef>
                          <a:spcPts val="0"/>
                        </a:spcBef>
                        <a:spcAft>
                          <a:spcPts val="0"/>
                        </a:spcAft>
                        <a:buSzPts val="1800"/>
                        <a:buChar char="●"/>
                      </a:pPr>
                      <a:r>
                        <a:rPr lang="en-GB" sz="1800"/>
                        <a:t>L</a:t>
                      </a:r>
                      <a:r>
                        <a:rPr lang="en-GB" sz="1800"/>
                        <a:t>imited monitoring and reporting of animal diseases.</a:t>
                      </a:r>
                      <a:br>
                        <a:rPr lang="en-GB" sz="1800"/>
                      </a:br>
                      <a:endParaRPr sz="1800"/>
                    </a:p>
                    <a:p>
                      <a:pPr indent="-342900" lvl="0" marL="457200" rtl="0" algn="l">
                        <a:spcBef>
                          <a:spcPts val="0"/>
                        </a:spcBef>
                        <a:spcAft>
                          <a:spcPts val="0"/>
                        </a:spcAft>
                        <a:buSzPts val="1800"/>
                        <a:buChar char="●"/>
                      </a:pPr>
                      <a:r>
                        <a:rPr lang="en-GB" sz="1800"/>
                        <a:t>Insufficient laboratory capacity for timely diagnosis.</a:t>
                      </a:r>
                      <a:endParaRPr sz="1800"/>
                    </a:p>
                    <a:p>
                      <a:pPr indent="0" lvl="0" marL="0" rtl="0" algn="l">
                        <a:spcBef>
                          <a:spcPts val="0"/>
                        </a:spcBef>
                        <a:spcAft>
                          <a:spcPts val="0"/>
                        </a:spcAft>
                        <a:buNone/>
                      </a:pPr>
                      <a:r>
                        <a:t/>
                      </a:r>
                      <a:endParaRPr sz="1800"/>
                    </a:p>
                  </a:txBody>
                  <a:tcPr marT="91425" marB="91425" marR="91425" marL="91425"/>
                </a:tc>
              </a:tr>
              <a:tr h="761775">
                <a:tc>
                  <a:txBody>
                    <a:bodyPr/>
                    <a:lstStyle/>
                    <a:p>
                      <a:pPr indent="0" lvl="0" marL="0" rtl="0" algn="l">
                        <a:spcBef>
                          <a:spcPts val="0"/>
                        </a:spcBef>
                        <a:spcAft>
                          <a:spcPts val="0"/>
                        </a:spcAft>
                        <a:buNone/>
                      </a:pPr>
                      <a:r>
                        <a:rPr lang="en-GB" sz="1800"/>
                        <a:t>Limited Cross-Sector Support</a:t>
                      </a:r>
                      <a:endParaRPr sz="1800"/>
                    </a:p>
                  </a:txBody>
                  <a:tcPr marT="91425" marB="91425" marR="91425" marL="91425"/>
                </a:tc>
                <a:tc>
                  <a:txBody>
                    <a:bodyPr/>
                    <a:lstStyle/>
                    <a:p>
                      <a:pPr indent="-342900" lvl="0" marL="457200" rtl="0" algn="l">
                        <a:spcBef>
                          <a:spcPts val="0"/>
                        </a:spcBef>
                        <a:spcAft>
                          <a:spcPts val="0"/>
                        </a:spcAft>
                        <a:buSzPts val="1800"/>
                        <a:buChar char="●"/>
                      </a:pPr>
                      <a:r>
                        <a:rPr lang="en-GB" sz="1800"/>
                        <a:t>Weak involvement of medical professionals in setting up animal and zoonotic disease surveillance programs.</a:t>
                      </a:r>
                      <a:endParaRPr sz="1800"/>
                    </a:p>
                  </a:txBody>
                  <a:tcPr marT="91425" marB="91425" marR="91425" marL="91425"/>
                </a:tc>
              </a:tr>
              <a:tr h="1054775">
                <a:tc>
                  <a:txBody>
                    <a:bodyPr/>
                    <a:lstStyle/>
                    <a:p>
                      <a:pPr indent="0" lvl="0" marL="0" rtl="0" algn="l">
                        <a:spcBef>
                          <a:spcPts val="0"/>
                        </a:spcBef>
                        <a:spcAft>
                          <a:spcPts val="0"/>
                        </a:spcAft>
                        <a:buNone/>
                      </a:pPr>
                      <a:r>
                        <a:rPr lang="en-GB" sz="1800"/>
                        <a:t>Neglected Zoonoses</a:t>
                      </a:r>
                      <a:endParaRPr sz="1800"/>
                    </a:p>
                  </a:txBody>
                  <a:tcPr marT="91425" marB="91425" marR="91425" marL="91425"/>
                </a:tc>
                <a:tc>
                  <a:txBody>
                    <a:bodyPr/>
                    <a:lstStyle/>
                    <a:p>
                      <a:pPr indent="-342900" lvl="0" marL="457200" rtl="0" algn="l">
                        <a:spcBef>
                          <a:spcPts val="0"/>
                        </a:spcBef>
                        <a:spcAft>
                          <a:spcPts val="0"/>
                        </a:spcAft>
                        <a:buSzPts val="1800"/>
                        <a:buChar char="●"/>
                      </a:pPr>
                      <a:r>
                        <a:rPr lang="en-GB" sz="1800"/>
                        <a:t>Mild or low-to-medium risk zoonotic diseases often go unmonitored, yet can escalate into major outbreaks if ignored.</a:t>
                      </a:r>
                      <a:endParaRPr sz="1800"/>
                    </a:p>
                    <a:p>
                      <a:pPr indent="-342900" lvl="0" marL="457200" rtl="0" algn="l">
                        <a:spcBef>
                          <a:spcPts val="0"/>
                        </a:spcBef>
                        <a:spcAft>
                          <a:spcPts val="0"/>
                        </a:spcAft>
                        <a:buSzPts val="1800"/>
                        <a:buChar char="●"/>
                      </a:pPr>
                      <a:r>
                        <a:rPr lang="en-GB" sz="1800"/>
                        <a:t>Wildlife-related zoonoses receive little attention.</a:t>
                      </a:r>
                      <a:endParaRPr sz="1800"/>
                    </a:p>
                  </a:txBody>
                  <a:tcPr marT="91425" marB="91425" marR="91425" marL="91425"/>
                </a:tc>
              </a:tr>
              <a:tr h="761775">
                <a:tc>
                  <a:txBody>
                    <a:bodyPr/>
                    <a:lstStyle/>
                    <a:p>
                      <a:pPr indent="0" lvl="0" marL="0" rtl="0" algn="l">
                        <a:spcBef>
                          <a:spcPts val="0"/>
                        </a:spcBef>
                        <a:spcAft>
                          <a:spcPts val="0"/>
                        </a:spcAft>
                        <a:buNone/>
                      </a:pPr>
                      <a:r>
                        <a:rPr lang="en-GB" sz="1800"/>
                        <a:t>Low Awareness</a:t>
                      </a:r>
                      <a:endParaRPr sz="1800"/>
                    </a:p>
                  </a:txBody>
                  <a:tcPr marT="91425" marB="91425" marR="91425" marL="91425"/>
                </a:tc>
                <a:tc>
                  <a:txBody>
                    <a:bodyPr/>
                    <a:lstStyle/>
                    <a:p>
                      <a:pPr indent="-342900" lvl="0" marL="457200" rtl="0" algn="l">
                        <a:spcBef>
                          <a:spcPts val="0"/>
                        </a:spcBef>
                        <a:spcAft>
                          <a:spcPts val="0"/>
                        </a:spcAft>
                        <a:buSzPts val="1800"/>
                        <a:buChar char="●"/>
                      </a:pPr>
                      <a:r>
                        <a:rPr lang="en-GB" sz="1800"/>
                        <a:t>Communities and even professionals often lack awareness of zoonotic risks and preventive measures.</a:t>
                      </a:r>
                      <a:endParaRPr sz="1800"/>
                    </a:p>
                  </a:txBody>
                  <a:tcPr marT="91425" marB="91425" marR="91425" marL="91425"/>
                </a:tc>
              </a:tr>
              <a:tr h="1142700">
                <a:tc>
                  <a:txBody>
                    <a:bodyPr/>
                    <a:lstStyle/>
                    <a:p>
                      <a:pPr indent="0" lvl="0" marL="0" rtl="0" algn="l">
                        <a:spcBef>
                          <a:spcPts val="0"/>
                        </a:spcBef>
                        <a:spcAft>
                          <a:spcPts val="0"/>
                        </a:spcAft>
                        <a:buNone/>
                      </a:pPr>
                      <a:r>
                        <a:rPr lang="en-GB" sz="1800"/>
                        <a:t>Poor Coordination</a:t>
                      </a:r>
                      <a:endParaRPr sz="1800"/>
                    </a:p>
                  </a:txBody>
                  <a:tcPr marT="91425" marB="91425" marR="91425" marL="91425"/>
                </a:tc>
                <a:tc>
                  <a:txBody>
                    <a:bodyPr/>
                    <a:lstStyle/>
                    <a:p>
                      <a:pPr indent="-342900" lvl="0" marL="457200" rtl="0" algn="l">
                        <a:lnSpc>
                          <a:spcPct val="115000"/>
                        </a:lnSpc>
                        <a:spcBef>
                          <a:spcPts val="1200"/>
                        </a:spcBef>
                        <a:spcAft>
                          <a:spcPts val="0"/>
                        </a:spcAft>
                        <a:buSzPts val="1800"/>
                        <a:buChar char="●"/>
                      </a:pPr>
                      <a:r>
                        <a:rPr lang="en-GB" sz="1800"/>
                        <a:t>Insufficient collaboration among stakeholders.</a:t>
                      </a:r>
                      <a:endParaRPr sz="1800"/>
                    </a:p>
                    <a:p>
                      <a:pPr indent="-342900" lvl="0" marL="457200" rtl="0" algn="l">
                        <a:lnSpc>
                          <a:spcPct val="115000"/>
                        </a:lnSpc>
                        <a:spcBef>
                          <a:spcPts val="0"/>
                        </a:spcBef>
                        <a:spcAft>
                          <a:spcPts val="0"/>
                        </a:spcAft>
                        <a:buSzPts val="1800"/>
                        <a:buChar char="●"/>
                      </a:pPr>
                      <a:r>
                        <a:rPr lang="en-GB" sz="1800"/>
                        <a:t>No standardized One Health protocols widely adopted or implemented.</a:t>
                      </a:r>
                      <a:endParaRPr sz="1800"/>
                    </a:p>
                  </a:txBody>
                  <a:tcPr marT="91425" marB="91425" marR="91425" marL="91425"/>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g37e4ba9282b_0_64"/>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sz="3800"/>
              <a:t>Wayforward </a:t>
            </a:r>
            <a:endParaRPr sz="3800"/>
          </a:p>
        </p:txBody>
      </p:sp>
      <p:sp>
        <p:nvSpPr>
          <p:cNvPr id="294" name="Google Shape;294;g37e4ba9282b_0_64"/>
          <p:cNvSpPr txBox="1"/>
          <p:nvPr>
            <p:ph idx="1" type="body"/>
          </p:nvPr>
        </p:nvSpPr>
        <p:spPr>
          <a:xfrm>
            <a:off x="170475" y="1108124"/>
            <a:ext cx="6177300" cy="6030900"/>
          </a:xfrm>
          <a:prstGeom prst="rect">
            <a:avLst/>
          </a:prstGeom>
        </p:spPr>
        <p:txBody>
          <a:bodyPr anchorCtr="0" anchor="t" bIns="34275" lIns="0" spcFirstLastPara="1" rIns="68575" wrap="square" tIns="34275">
            <a:noAutofit/>
          </a:bodyPr>
          <a:lstStyle/>
          <a:p>
            <a:pPr indent="0" lvl="0" marL="0" rtl="0" algn="l">
              <a:spcBef>
                <a:spcPts val="1067"/>
              </a:spcBef>
              <a:spcAft>
                <a:spcPts val="0"/>
              </a:spcAft>
              <a:buClr>
                <a:schemeClr val="dk1"/>
              </a:buClr>
              <a:buSzPts val="1100"/>
              <a:buFont typeface="Arial"/>
              <a:buNone/>
            </a:pPr>
            <a:r>
              <a:rPr b="1" lang="en-GB" sz="1900">
                <a:solidFill>
                  <a:schemeClr val="dk1"/>
                </a:solidFill>
              </a:rPr>
              <a:t>Strengthen Surveillance</a:t>
            </a:r>
            <a:endParaRPr b="1" sz="1900">
              <a:solidFill>
                <a:schemeClr val="dk1"/>
              </a:solidFill>
            </a:endParaRPr>
          </a:p>
          <a:p>
            <a:pPr indent="-349250" lvl="0" marL="457200" rtl="0" algn="l">
              <a:spcBef>
                <a:spcPts val="1200"/>
              </a:spcBef>
              <a:spcAft>
                <a:spcPts val="0"/>
              </a:spcAft>
              <a:buClr>
                <a:schemeClr val="dk1"/>
              </a:buClr>
              <a:buSzPts val="1900"/>
              <a:buFont typeface="Arial"/>
              <a:buChar char="●"/>
            </a:pPr>
            <a:r>
              <a:rPr lang="en-GB" sz="1900">
                <a:solidFill>
                  <a:schemeClr val="dk1"/>
                </a:solidFill>
              </a:rPr>
              <a:t>Ensure strict monitoring of animal health.</a:t>
            </a:r>
            <a:endParaRPr sz="1900">
              <a:solidFill>
                <a:schemeClr val="dk1"/>
              </a:solidFill>
            </a:endParaRPr>
          </a:p>
          <a:p>
            <a:pPr indent="-349250" lvl="0" marL="457200" rtl="0" algn="l">
              <a:spcBef>
                <a:spcPts val="0"/>
              </a:spcBef>
              <a:spcAft>
                <a:spcPts val="0"/>
              </a:spcAft>
              <a:buClr>
                <a:schemeClr val="dk1"/>
              </a:buClr>
              <a:buSzPts val="1900"/>
              <a:buFont typeface="Arial"/>
              <a:buChar char="●"/>
            </a:pPr>
            <a:r>
              <a:rPr lang="en-GB" sz="1900">
                <a:solidFill>
                  <a:schemeClr val="dk1"/>
                </a:solidFill>
              </a:rPr>
              <a:t>Track emerging outbreaks at national, regional, and global levels.</a:t>
            </a:r>
            <a:endParaRPr sz="1900">
              <a:solidFill>
                <a:schemeClr val="dk1"/>
              </a:solidFill>
            </a:endParaRPr>
          </a:p>
          <a:p>
            <a:pPr indent="0" lvl="0" marL="0" rtl="0" algn="l">
              <a:spcBef>
                <a:spcPts val="1200"/>
              </a:spcBef>
              <a:spcAft>
                <a:spcPts val="0"/>
              </a:spcAft>
              <a:buClr>
                <a:schemeClr val="dk1"/>
              </a:buClr>
              <a:buSzPts val="1100"/>
              <a:buFont typeface="Arial"/>
              <a:buNone/>
            </a:pPr>
            <a:r>
              <a:rPr b="1" lang="en-GB" sz="1900">
                <a:solidFill>
                  <a:schemeClr val="dk1"/>
                </a:solidFill>
              </a:rPr>
              <a:t>Build Interdisciplinary Networks</a:t>
            </a:r>
            <a:endParaRPr b="1" sz="1900">
              <a:solidFill>
                <a:schemeClr val="dk1"/>
              </a:solidFill>
            </a:endParaRPr>
          </a:p>
          <a:p>
            <a:pPr indent="-349250" lvl="0" marL="457200" rtl="0" algn="l">
              <a:spcBef>
                <a:spcPts val="1200"/>
              </a:spcBef>
              <a:spcAft>
                <a:spcPts val="0"/>
              </a:spcAft>
              <a:buClr>
                <a:schemeClr val="dk1"/>
              </a:buClr>
              <a:buSzPts val="1900"/>
              <a:buFont typeface="Arial"/>
              <a:buChar char="●"/>
            </a:pPr>
            <a:r>
              <a:rPr lang="en-GB" sz="1900">
                <a:solidFill>
                  <a:schemeClr val="dk1"/>
                </a:solidFill>
              </a:rPr>
              <a:t>Foster collaboration among veterinarians, medical doctors, environmental scientists, and policymakers.</a:t>
            </a:r>
            <a:endParaRPr sz="1900">
              <a:solidFill>
                <a:schemeClr val="dk1"/>
              </a:solidFill>
            </a:endParaRPr>
          </a:p>
          <a:p>
            <a:pPr indent="-349250" lvl="0" marL="457200" rtl="0" algn="l">
              <a:spcBef>
                <a:spcPts val="0"/>
              </a:spcBef>
              <a:spcAft>
                <a:spcPts val="0"/>
              </a:spcAft>
              <a:buClr>
                <a:schemeClr val="dk1"/>
              </a:buClr>
              <a:buSzPts val="1900"/>
              <a:buFont typeface="Arial"/>
              <a:buChar char="●"/>
            </a:pPr>
            <a:r>
              <a:rPr lang="en-GB" sz="1900">
                <a:solidFill>
                  <a:schemeClr val="dk1"/>
                </a:solidFill>
              </a:rPr>
              <a:t>Improve surveillance and response through coordinated partnerships.</a:t>
            </a:r>
            <a:endParaRPr sz="1900">
              <a:solidFill>
                <a:schemeClr val="dk1"/>
              </a:solidFill>
            </a:endParaRPr>
          </a:p>
          <a:p>
            <a:pPr indent="0" lvl="0" marL="0" rtl="0" algn="l">
              <a:spcBef>
                <a:spcPts val="1200"/>
              </a:spcBef>
              <a:spcAft>
                <a:spcPts val="0"/>
              </a:spcAft>
              <a:buClr>
                <a:schemeClr val="dk1"/>
              </a:buClr>
              <a:buSzPts val="1100"/>
              <a:buFont typeface="Arial"/>
              <a:buNone/>
            </a:pPr>
            <a:r>
              <a:rPr b="1" lang="en-GB" sz="1900">
                <a:solidFill>
                  <a:schemeClr val="dk1"/>
                </a:solidFill>
              </a:rPr>
              <a:t>Raise Awareness</a:t>
            </a:r>
            <a:endParaRPr b="1" sz="1900">
              <a:solidFill>
                <a:schemeClr val="dk1"/>
              </a:solidFill>
            </a:endParaRPr>
          </a:p>
          <a:p>
            <a:pPr indent="-349250" lvl="0" marL="457200" rtl="0" algn="l">
              <a:spcBef>
                <a:spcPts val="1200"/>
              </a:spcBef>
              <a:spcAft>
                <a:spcPts val="0"/>
              </a:spcAft>
              <a:buClr>
                <a:schemeClr val="dk1"/>
              </a:buClr>
              <a:buSzPts val="1900"/>
              <a:buFont typeface="Arial"/>
              <a:buChar char="●"/>
            </a:pPr>
            <a:r>
              <a:rPr lang="en-GB" sz="1900">
                <a:solidFill>
                  <a:schemeClr val="dk1"/>
                </a:solidFill>
              </a:rPr>
              <a:t>Promote the One Health approach among farmers, livestock managers, and environmental practitioners.</a:t>
            </a:r>
            <a:endParaRPr sz="1900">
              <a:solidFill>
                <a:schemeClr val="dk1"/>
              </a:solidFill>
            </a:endParaRPr>
          </a:p>
          <a:p>
            <a:pPr indent="-349250" lvl="0" marL="457200" rtl="0" algn="l">
              <a:spcBef>
                <a:spcPts val="0"/>
              </a:spcBef>
              <a:spcAft>
                <a:spcPts val="0"/>
              </a:spcAft>
              <a:buClr>
                <a:schemeClr val="dk1"/>
              </a:buClr>
              <a:buSzPts val="1900"/>
              <a:buFont typeface="Arial"/>
              <a:buChar char="●"/>
            </a:pPr>
            <a:r>
              <a:rPr lang="en-GB" sz="1900">
                <a:solidFill>
                  <a:schemeClr val="dk1"/>
                </a:solidFill>
              </a:rPr>
              <a:t>Engage communities through training and outreach programs.</a:t>
            </a:r>
            <a:endParaRPr sz="1900">
              <a:solidFill>
                <a:schemeClr val="dk1"/>
              </a:solidFill>
            </a:endParaRPr>
          </a:p>
          <a:p>
            <a:pPr indent="0" lvl="0" marL="0" rtl="0" algn="l">
              <a:spcBef>
                <a:spcPts val="1200"/>
              </a:spcBef>
              <a:spcAft>
                <a:spcPts val="0"/>
              </a:spcAft>
              <a:buNone/>
            </a:pPr>
            <a:r>
              <a:t/>
            </a:r>
            <a:endParaRPr sz="1900"/>
          </a:p>
        </p:txBody>
      </p:sp>
      <p:sp>
        <p:nvSpPr>
          <p:cNvPr id="295" name="Google Shape;295;g37e4ba9282b_0_64"/>
          <p:cNvSpPr txBox="1"/>
          <p:nvPr>
            <p:ph idx="2" type="body"/>
          </p:nvPr>
        </p:nvSpPr>
        <p:spPr>
          <a:xfrm>
            <a:off x="6307812" y="1201399"/>
            <a:ext cx="5811900" cy="5532600"/>
          </a:xfrm>
          <a:prstGeom prst="rect">
            <a:avLst/>
          </a:prstGeom>
        </p:spPr>
        <p:txBody>
          <a:bodyPr anchorCtr="0" anchor="t" bIns="34275" lIns="0" spcFirstLastPara="1" rIns="68575" wrap="square" tIns="34275">
            <a:noAutofit/>
          </a:bodyPr>
          <a:lstStyle/>
          <a:p>
            <a:pPr indent="0" lvl="0" marL="0" rtl="0" algn="l">
              <a:spcBef>
                <a:spcPts val="1067"/>
              </a:spcBef>
              <a:spcAft>
                <a:spcPts val="0"/>
              </a:spcAft>
              <a:buClr>
                <a:schemeClr val="dk1"/>
              </a:buClr>
              <a:buSzPts val="1100"/>
              <a:buFont typeface="Arial"/>
              <a:buNone/>
            </a:pPr>
            <a:r>
              <a:rPr b="1" lang="en-GB" sz="1800">
                <a:solidFill>
                  <a:schemeClr val="dk1"/>
                </a:solidFill>
              </a:rPr>
              <a:t>Develop a National Zoonotic Disease Registry</a:t>
            </a:r>
            <a:endParaRPr b="1" sz="1800">
              <a:solidFill>
                <a:schemeClr val="dk1"/>
              </a:solidFill>
            </a:endParaRPr>
          </a:p>
          <a:p>
            <a:pPr indent="-342900" lvl="0" marL="457200" rtl="0" algn="l">
              <a:spcBef>
                <a:spcPts val="1200"/>
              </a:spcBef>
              <a:spcAft>
                <a:spcPts val="0"/>
              </a:spcAft>
              <a:buClr>
                <a:schemeClr val="dk1"/>
              </a:buClr>
              <a:buSzPts val="1800"/>
              <a:buFont typeface="Arial"/>
              <a:buChar char="●"/>
            </a:pPr>
            <a:r>
              <a:rPr lang="en-GB" sz="1800">
                <a:solidFill>
                  <a:schemeClr val="dk1"/>
                </a:solidFill>
              </a:rPr>
              <a:t>Standardize data collection, reporting, and sharing.</a:t>
            </a:r>
            <a:endParaRPr sz="1800">
              <a:solidFill>
                <a:schemeClr val="dk1"/>
              </a:solidFill>
            </a:endParaRPr>
          </a:p>
          <a:p>
            <a:pPr indent="-342900" lvl="0" marL="457200" rtl="0" algn="l">
              <a:spcBef>
                <a:spcPts val="0"/>
              </a:spcBef>
              <a:spcAft>
                <a:spcPts val="0"/>
              </a:spcAft>
              <a:buClr>
                <a:schemeClr val="dk1"/>
              </a:buClr>
              <a:buSzPts val="1800"/>
              <a:buFont typeface="Arial"/>
              <a:buChar char="●"/>
            </a:pPr>
            <a:r>
              <a:rPr lang="en-GB" sz="1800">
                <a:solidFill>
                  <a:schemeClr val="dk1"/>
                </a:solidFill>
              </a:rPr>
              <a:t>Strengthen evidence-based decision-making.</a:t>
            </a:r>
            <a:endParaRPr sz="1800">
              <a:solidFill>
                <a:schemeClr val="dk1"/>
              </a:solidFill>
            </a:endParaRPr>
          </a:p>
          <a:p>
            <a:pPr indent="0" lvl="0" marL="0" rtl="0" algn="l">
              <a:spcBef>
                <a:spcPts val="1200"/>
              </a:spcBef>
              <a:spcAft>
                <a:spcPts val="0"/>
              </a:spcAft>
              <a:buClr>
                <a:schemeClr val="dk1"/>
              </a:buClr>
              <a:buSzPts val="1100"/>
              <a:buFont typeface="Arial"/>
              <a:buNone/>
            </a:pPr>
            <a:r>
              <a:rPr b="1" lang="en-GB" sz="1800">
                <a:solidFill>
                  <a:schemeClr val="dk1"/>
                </a:solidFill>
              </a:rPr>
              <a:t>Leverage Technology</a:t>
            </a:r>
            <a:endParaRPr b="1" sz="1800">
              <a:solidFill>
                <a:schemeClr val="dk1"/>
              </a:solidFill>
            </a:endParaRPr>
          </a:p>
          <a:p>
            <a:pPr indent="-342900" lvl="0" marL="457200" rtl="0" algn="l">
              <a:spcBef>
                <a:spcPts val="1200"/>
              </a:spcBef>
              <a:spcAft>
                <a:spcPts val="0"/>
              </a:spcAft>
              <a:buClr>
                <a:schemeClr val="dk1"/>
              </a:buClr>
              <a:buSzPts val="1800"/>
              <a:buFont typeface="Arial"/>
              <a:buChar char="●"/>
            </a:pPr>
            <a:r>
              <a:rPr lang="en-GB" sz="1800">
                <a:solidFill>
                  <a:schemeClr val="dk1"/>
                </a:solidFill>
              </a:rPr>
              <a:t>Use digital platforms, mobile apps, and GIS tools for early detection, reporting, and rapid response.</a:t>
            </a:r>
            <a:endParaRPr sz="1800">
              <a:solidFill>
                <a:schemeClr val="dk1"/>
              </a:solidFill>
            </a:endParaRPr>
          </a:p>
          <a:p>
            <a:pPr indent="0" lvl="0" marL="0" rtl="0" algn="l">
              <a:spcBef>
                <a:spcPts val="1200"/>
              </a:spcBef>
              <a:spcAft>
                <a:spcPts val="0"/>
              </a:spcAft>
              <a:buClr>
                <a:schemeClr val="dk1"/>
              </a:buClr>
              <a:buSzPts val="1100"/>
              <a:buFont typeface="Arial"/>
              <a:buNone/>
            </a:pPr>
            <a:r>
              <a:rPr b="1" lang="en-GB" sz="1800">
                <a:solidFill>
                  <a:schemeClr val="dk1"/>
                </a:solidFill>
              </a:rPr>
              <a:t>Focus on Prevention</a:t>
            </a:r>
            <a:endParaRPr b="1" sz="1800">
              <a:solidFill>
                <a:schemeClr val="dk1"/>
              </a:solidFill>
            </a:endParaRPr>
          </a:p>
          <a:p>
            <a:pPr indent="-342900" lvl="0" marL="457200" rtl="0" algn="l">
              <a:spcBef>
                <a:spcPts val="1200"/>
              </a:spcBef>
              <a:spcAft>
                <a:spcPts val="0"/>
              </a:spcAft>
              <a:buClr>
                <a:schemeClr val="dk1"/>
              </a:buClr>
              <a:buSzPts val="1800"/>
              <a:buFont typeface="Arial"/>
              <a:buChar char="●"/>
            </a:pPr>
            <a:r>
              <a:rPr lang="en-GB" sz="1800">
                <a:solidFill>
                  <a:schemeClr val="dk1"/>
                </a:solidFill>
              </a:rPr>
              <a:t>Expand vaccination coverage for animals and at-risk human populations.</a:t>
            </a:r>
            <a:endParaRPr sz="1800">
              <a:solidFill>
                <a:schemeClr val="dk1"/>
              </a:solidFill>
            </a:endParaRPr>
          </a:p>
          <a:p>
            <a:pPr indent="-342900" lvl="0" marL="457200" rtl="0" algn="l">
              <a:spcBef>
                <a:spcPts val="0"/>
              </a:spcBef>
              <a:spcAft>
                <a:spcPts val="0"/>
              </a:spcAft>
              <a:buClr>
                <a:schemeClr val="dk1"/>
              </a:buClr>
              <a:buSzPts val="1800"/>
              <a:buFont typeface="Arial"/>
              <a:buChar char="●"/>
            </a:pPr>
            <a:r>
              <a:rPr lang="en-GB" sz="1800">
                <a:solidFill>
                  <a:schemeClr val="dk1"/>
                </a:solidFill>
              </a:rPr>
              <a:t>Promote biosecurity and hygiene practices in farms and households.</a:t>
            </a:r>
            <a:endParaRPr sz="1800">
              <a:solidFill>
                <a:schemeClr val="dk1"/>
              </a:solidFill>
            </a:endParaRPr>
          </a:p>
          <a:p>
            <a:pPr indent="0" lvl="0" marL="0" rtl="0" algn="l">
              <a:spcBef>
                <a:spcPts val="1200"/>
              </a:spcBef>
              <a:spcAft>
                <a:spcPts val="0"/>
              </a:spcAft>
              <a:buClr>
                <a:schemeClr val="dk1"/>
              </a:buClr>
              <a:buSzPts val="1100"/>
              <a:buFont typeface="Arial"/>
              <a:buNone/>
            </a:pPr>
            <a:r>
              <a:rPr b="1" lang="en-GB" sz="1800">
                <a:solidFill>
                  <a:schemeClr val="dk1"/>
                </a:solidFill>
              </a:rPr>
              <a:t>Adopt Best Practices</a:t>
            </a:r>
            <a:endParaRPr b="1" sz="1800">
              <a:solidFill>
                <a:schemeClr val="dk1"/>
              </a:solidFill>
            </a:endParaRPr>
          </a:p>
          <a:p>
            <a:pPr indent="-342900" lvl="0" marL="457200" rtl="0" algn="l">
              <a:spcBef>
                <a:spcPts val="1200"/>
              </a:spcBef>
              <a:spcAft>
                <a:spcPts val="0"/>
              </a:spcAft>
              <a:buClr>
                <a:schemeClr val="dk1"/>
              </a:buClr>
              <a:buSzPts val="1800"/>
              <a:buFont typeface="Arial"/>
              <a:buChar char="●"/>
            </a:pPr>
            <a:r>
              <a:rPr lang="en-GB" sz="1800">
                <a:solidFill>
                  <a:schemeClr val="dk1"/>
                </a:solidFill>
              </a:rPr>
              <a:t>Develop context-specific One Health guidelines.</a:t>
            </a:r>
            <a:endParaRPr sz="1800">
              <a:solidFill>
                <a:schemeClr val="dk1"/>
              </a:solidFill>
            </a:endParaRPr>
          </a:p>
          <a:p>
            <a:pPr indent="-342900" lvl="0" marL="457200" rtl="0" algn="l">
              <a:spcBef>
                <a:spcPts val="0"/>
              </a:spcBef>
              <a:spcAft>
                <a:spcPts val="0"/>
              </a:spcAft>
              <a:buClr>
                <a:schemeClr val="dk1"/>
              </a:buClr>
              <a:buSzPts val="1800"/>
              <a:buFont typeface="Arial"/>
              <a:buChar char="●"/>
            </a:pPr>
            <a:r>
              <a:rPr lang="en-GB" sz="1800">
                <a:solidFill>
                  <a:schemeClr val="dk1"/>
                </a:solidFill>
              </a:rPr>
              <a:t>Institutionalize protocols across all sectors.</a:t>
            </a:r>
            <a:endParaRPr sz="1800">
              <a:solidFill>
                <a:schemeClr val="dk1"/>
              </a:solidFill>
            </a:endParaRPr>
          </a:p>
          <a:p>
            <a:pPr indent="0" lvl="0" marL="0" rtl="0" algn="l">
              <a:spcBef>
                <a:spcPts val="1200"/>
              </a:spcBef>
              <a:spcAft>
                <a:spcPts val="0"/>
              </a:spcAft>
              <a:buNone/>
            </a:pPr>
            <a:r>
              <a:t/>
            </a:r>
            <a:endParaRPr sz="35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37dd4b55400_0_140"/>
          <p:cNvSpPr txBox="1"/>
          <p:nvPr>
            <p:ph idx="1" type="body"/>
          </p:nvPr>
        </p:nvSpPr>
        <p:spPr>
          <a:xfrm>
            <a:off x="357800" y="1084873"/>
            <a:ext cx="5833800" cy="5380200"/>
          </a:xfrm>
          <a:prstGeom prst="rect">
            <a:avLst/>
          </a:prstGeom>
        </p:spPr>
        <p:txBody>
          <a:bodyPr anchorCtr="0" anchor="t" bIns="34275" lIns="0" spcFirstLastPara="1" rIns="68575" wrap="square" tIns="34275">
            <a:noAutofit/>
          </a:bodyPr>
          <a:lstStyle/>
          <a:p>
            <a:pPr indent="0" lvl="0" marL="0" rtl="0" algn="l">
              <a:spcBef>
                <a:spcPts val="1400"/>
              </a:spcBef>
              <a:spcAft>
                <a:spcPts val="0"/>
              </a:spcAft>
              <a:buClr>
                <a:schemeClr val="dk1"/>
              </a:buClr>
              <a:buSzPts val="1100"/>
              <a:buFont typeface="Arial"/>
              <a:buNone/>
            </a:pPr>
            <a:r>
              <a:rPr b="1" lang="en-GB" sz="2700">
                <a:solidFill>
                  <a:schemeClr val="dk1"/>
                </a:solidFill>
              </a:rPr>
              <a:t>Infrastructure &amp; Expertise</a:t>
            </a:r>
            <a:endParaRPr b="1" sz="2700">
              <a:solidFill>
                <a:schemeClr val="dk1"/>
              </a:solidFill>
            </a:endParaRPr>
          </a:p>
          <a:p>
            <a:pPr indent="-387350" lvl="0" marL="457200" rtl="0" algn="l">
              <a:spcBef>
                <a:spcPts val="1200"/>
              </a:spcBef>
              <a:spcAft>
                <a:spcPts val="0"/>
              </a:spcAft>
              <a:buClr>
                <a:schemeClr val="dk1"/>
              </a:buClr>
              <a:buSzPts val="2500"/>
              <a:buFont typeface="Arial"/>
              <a:buChar char="●"/>
            </a:pPr>
            <a:r>
              <a:rPr lang="en-GB" sz="2500">
                <a:solidFill>
                  <a:schemeClr val="dk1"/>
                </a:solidFill>
              </a:rPr>
              <a:t>Adequate infrastructure &amp; expertise (national, local, entry points)</a:t>
            </a:r>
            <a:endParaRPr sz="2500">
              <a:solidFill>
                <a:schemeClr val="dk1"/>
              </a:solidFill>
            </a:endParaRPr>
          </a:p>
          <a:p>
            <a:pPr indent="-387350" lvl="0" marL="457200" rtl="0" algn="l">
              <a:spcBef>
                <a:spcPts val="0"/>
              </a:spcBef>
              <a:spcAft>
                <a:spcPts val="0"/>
              </a:spcAft>
              <a:buClr>
                <a:schemeClr val="dk1"/>
              </a:buClr>
              <a:buSzPts val="2500"/>
              <a:buFont typeface="Arial"/>
              <a:buChar char="●"/>
            </a:pPr>
            <a:r>
              <a:rPr lang="en-GB" sz="2500">
                <a:solidFill>
                  <a:schemeClr val="dk1"/>
                </a:solidFill>
              </a:rPr>
              <a:t>Sustainable laboratory capacity + quality assurance</a:t>
            </a:r>
            <a:endParaRPr sz="2500">
              <a:solidFill>
                <a:schemeClr val="dk1"/>
              </a:solidFill>
            </a:endParaRPr>
          </a:p>
          <a:p>
            <a:pPr indent="0" lvl="0" marL="0" rtl="0" algn="l">
              <a:spcBef>
                <a:spcPts val="1200"/>
              </a:spcBef>
              <a:spcAft>
                <a:spcPts val="0"/>
              </a:spcAft>
              <a:buNone/>
            </a:pPr>
            <a:r>
              <a:rPr b="1" lang="en-GB" sz="2700">
                <a:solidFill>
                  <a:schemeClr val="dk1"/>
                </a:solidFill>
              </a:rPr>
              <a:t>Surveillance &amp; Monitoring</a:t>
            </a:r>
            <a:endParaRPr b="1" sz="2700">
              <a:solidFill>
                <a:schemeClr val="dk1"/>
              </a:solidFill>
            </a:endParaRPr>
          </a:p>
          <a:p>
            <a:pPr indent="-387350" lvl="0" marL="457200" rtl="0" algn="l">
              <a:spcBef>
                <a:spcPts val="1200"/>
              </a:spcBef>
              <a:spcAft>
                <a:spcPts val="0"/>
              </a:spcAft>
              <a:buClr>
                <a:schemeClr val="dk1"/>
              </a:buClr>
              <a:buSzPts val="2500"/>
              <a:buFont typeface="Arial"/>
              <a:buChar char="●"/>
            </a:pPr>
            <a:r>
              <a:rPr lang="en-GB" sz="2500">
                <a:solidFill>
                  <a:schemeClr val="dk1"/>
                </a:solidFill>
              </a:rPr>
              <a:t>Timely animal &amp; human surveillance systems</a:t>
            </a:r>
            <a:endParaRPr sz="2500">
              <a:solidFill>
                <a:schemeClr val="dk1"/>
              </a:solidFill>
            </a:endParaRPr>
          </a:p>
          <a:p>
            <a:pPr indent="-387350" lvl="0" marL="457200" rtl="0" algn="l">
              <a:spcBef>
                <a:spcPts val="0"/>
              </a:spcBef>
              <a:spcAft>
                <a:spcPts val="0"/>
              </a:spcAft>
              <a:buClr>
                <a:schemeClr val="dk1"/>
              </a:buClr>
              <a:buSzPts val="2500"/>
              <a:buFont typeface="Arial"/>
              <a:buChar char="●"/>
            </a:pPr>
            <a:r>
              <a:rPr lang="en-GB" sz="2500">
                <a:solidFill>
                  <a:schemeClr val="dk1"/>
                </a:solidFill>
              </a:rPr>
              <a:t>Monitoring &amp; evaluation for Vet &amp; Public Health</a:t>
            </a:r>
            <a:endParaRPr sz="2500">
              <a:solidFill>
                <a:schemeClr val="dk1"/>
              </a:solidFill>
            </a:endParaRPr>
          </a:p>
          <a:p>
            <a:pPr indent="-387350" lvl="0" marL="457200" rtl="0" algn="l">
              <a:spcBef>
                <a:spcPts val="0"/>
              </a:spcBef>
              <a:spcAft>
                <a:spcPts val="0"/>
              </a:spcAft>
              <a:buClr>
                <a:schemeClr val="dk1"/>
              </a:buClr>
              <a:buSzPts val="2500"/>
              <a:buFont typeface="Arial"/>
              <a:buChar char="●"/>
            </a:pPr>
            <a:r>
              <a:rPr lang="en-GB" sz="2500">
                <a:solidFill>
                  <a:schemeClr val="dk1"/>
                </a:solidFill>
              </a:rPr>
              <a:t>Communication protocol across sectors</a:t>
            </a:r>
            <a:br>
              <a:rPr lang="en-GB" sz="2500">
                <a:solidFill>
                  <a:schemeClr val="dk1"/>
                </a:solidFill>
              </a:rPr>
            </a:br>
            <a:endParaRPr sz="2500">
              <a:solidFill>
                <a:schemeClr val="dk1"/>
              </a:solidFill>
            </a:endParaRPr>
          </a:p>
          <a:p>
            <a:pPr indent="0" lvl="0" marL="0" rtl="0" algn="l">
              <a:spcBef>
                <a:spcPts val="1400"/>
              </a:spcBef>
              <a:spcAft>
                <a:spcPts val="0"/>
              </a:spcAft>
              <a:buNone/>
            </a:pPr>
            <a:r>
              <a:t/>
            </a:r>
            <a:endParaRPr sz="2500">
              <a:solidFill>
                <a:schemeClr val="dk1"/>
              </a:solidFill>
            </a:endParaRPr>
          </a:p>
          <a:p>
            <a:pPr indent="0" lvl="0" marL="0" rtl="0" algn="l">
              <a:spcBef>
                <a:spcPts val="1067"/>
              </a:spcBef>
              <a:spcAft>
                <a:spcPts val="0"/>
              </a:spcAft>
              <a:buNone/>
            </a:pPr>
            <a:r>
              <a:t/>
            </a:r>
            <a:endParaRPr sz="4200"/>
          </a:p>
        </p:txBody>
      </p:sp>
      <p:sp>
        <p:nvSpPr>
          <p:cNvPr id="301" name="Google Shape;301;g37dd4b55400_0_140"/>
          <p:cNvSpPr txBox="1"/>
          <p:nvPr>
            <p:ph idx="2" type="body"/>
          </p:nvPr>
        </p:nvSpPr>
        <p:spPr>
          <a:xfrm>
            <a:off x="6347801" y="1177875"/>
            <a:ext cx="5981100" cy="5496300"/>
          </a:xfrm>
          <a:prstGeom prst="rect">
            <a:avLst/>
          </a:prstGeom>
        </p:spPr>
        <p:txBody>
          <a:bodyPr anchorCtr="0" anchor="t" bIns="34275" lIns="0" spcFirstLastPara="1" rIns="68575" wrap="square" tIns="34275">
            <a:noAutofit/>
          </a:bodyPr>
          <a:lstStyle/>
          <a:p>
            <a:pPr indent="0" lvl="0" marL="0" rtl="0" algn="l">
              <a:spcBef>
                <a:spcPts val="1400"/>
              </a:spcBef>
              <a:spcAft>
                <a:spcPts val="0"/>
              </a:spcAft>
              <a:buClr>
                <a:schemeClr val="dk1"/>
              </a:buClr>
              <a:buSzPts val="1100"/>
              <a:buFont typeface="Arial"/>
              <a:buNone/>
            </a:pPr>
            <a:r>
              <a:rPr b="1" lang="en-GB" sz="2900">
                <a:solidFill>
                  <a:schemeClr val="dk1"/>
                </a:solidFill>
              </a:rPr>
              <a:t> Preparedness &amp; Response</a:t>
            </a:r>
            <a:endParaRPr b="1" sz="2900">
              <a:solidFill>
                <a:schemeClr val="dk1"/>
              </a:solidFill>
            </a:endParaRPr>
          </a:p>
          <a:p>
            <a:pPr indent="-400050" lvl="0" marL="457200" rtl="0" algn="l">
              <a:spcBef>
                <a:spcPts val="1200"/>
              </a:spcBef>
              <a:spcAft>
                <a:spcPts val="0"/>
              </a:spcAft>
              <a:buClr>
                <a:schemeClr val="dk1"/>
              </a:buClr>
              <a:buSzPts val="2700"/>
              <a:buFont typeface="Arial"/>
              <a:buChar char="●"/>
            </a:pPr>
            <a:r>
              <a:rPr lang="en-GB" sz="2700">
                <a:solidFill>
                  <a:schemeClr val="dk1"/>
                </a:solidFill>
              </a:rPr>
              <a:t>Up-to-date emergency response plans</a:t>
            </a:r>
            <a:endParaRPr sz="2700">
              <a:solidFill>
                <a:schemeClr val="dk1"/>
              </a:solidFill>
            </a:endParaRPr>
          </a:p>
          <a:p>
            <a:pPr indent="-400050" lvl="0" marL="457200" rtl="0" algn="l">
              <a:spcBef>
                <a:spcPts val="0"/>
              </a:spcBef>
              <a:spcAft>
                <a:spcPts val="0"/>
              </a:spcAft>
              <a:buClr>
                <a:schemeClr val="dk1"/>
              </a:buClr>
              <a:buSzPts val="2700"/>
              <a:buFont typeface="Arial"/>
              <a:buChar char="●"/>
            </a:pPr>
            <a:r>
              <a:rPr lang="en-GB" sz="2700">
                <a:solidFill>
                  <a:schemeClr val="dk1"/>
                </a:solidFill>
              </a:rPr>
              <a:t>Continuous biosecurity evaluation &amp; improvement</a:t>
            </a:r>
            <a:endParaRPr sz="2700">
              <a:solidFill>
                <a:schemeClr val="dk1"/>
              </a:solidFill>
            </a:endParaRPr>
          </a:p>
          <a:p>
            <a:pPr indent="0" lvl="0" marL="0" rtl="0" algn="l">
              <a:spcBef>
                <a:spcPts val="1400"/>
              </a:spcBef>
              <a:spcAft>
                <a:spcPts val="0"/>
              </a:spcAft>
              <a:buClr>
                <a:schemeClr val="dk1"/>
              </a:buClr>
              <a:buSzPts val="1100"/>
              <a:buFont typeface="Arial"/>
              <a:buNone/>
            </a:pPr>
            <a:r>
              <a:rPr b="1" lang="en-GB" sz="2900">
                <a:solidFill>
                  <a:schemeClr val="dk1"/>
                </a:solidFill>
              </a:rPr>
              <a:t>Governance &amp; Standards</a:t>
            </a:r>
            <a:endParaRPr b="1" sz="2900">
              <a:solidFill>
                <a:schemeClr val="dk1"/>
              </a:solidFill>
            </a:endParaRPr>
          </a:p>
          <a:p>
            <a:pPr indent="-400050" lvl="0" marL="457200" rtl="0" algn="l">
              <a:spcBef>
                <a:spcPts val="1200"/>
              </a:spcBef>
              <a:spcAft>
                <a:spcPts val="0"/>
              </a:spcAft>
              <a:buClr>
                <a:schemeClr val="dk1"/>
              </a:buClr>
              <a:buSzPts val="2700"/>
              <a:buFont typeface="Arial"/>
              <a:buChar char="●"/>
            </a:pPr>
            <a:r>
              <a:rPr lang="en-GB" sz="2700">
                <a:solidFill>
                  <a:schemeClr val="dk1"/>
                </a:solidFill>
              </a:rPr>
              <a:t>Apply international agreements &amp; standards (IHR, OIE, Codex)</a:t>
            </a:r>
            <a:endParaRPr sz="2700">
              <a:solidFill>
                <a:schemeClr val="dk1"/>
              </a:solidFill>
            </a:endParaRPr>
          </a:p>
          <a:p>
            <a:pPr indent="-400050" lvl="0" marL="457200" rtl="0" algn="l">
              <a:spcBef>
                <a:spcPts val="0"/>
              </a:spcBef>
              <a:spcAft>
                <a:spcPts val="0"/>
              </a:spcAft>
              <a:buClr>
                <a:schemeClr val="dk1"/>
              </a:buClr>
              <a:buSzPts val="2700"/>
              <a:buFont typeface="Arial"/>
              <a:buChar char="●"/>
            </a:pPr>
            <a:r>
              <a:rPr lang="en-GB" sz="2700">
                <a:solidFill>
                  <a:schemeClr val="dk1"/>
                </a:solidFill>
              </a:rPr>
              <a:t>Governance &amp; legislation aligned with global standards</a:t>
            </a:r>
            <a:br>
              <a:rPr lang="en-GB" sz="2700">
                <a:solidFill>
                  <a:schemeClr val="dk1"/>
                </a:solidFill>
              </a:rPr>
            </a:br>
            <a:endParaRPr sz="4400"/>
          </a:p>
        </p:txBody>
      </p:sp>
      <p:sp>
        <p:nvSpPr>
          <p:cNvPr id="302" name="Google Shape;302;g37dd4b55400_0_140"/>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sz="4500"/>
              <a:t>Conclusion</a:t>
            </a:r>
            <a:endParaRPr sz="45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37e4ba9282b_0_0"/>
          <p:cNvSpPr txBox="1"/>
          <p:nvPr>
            <p:ph idx="1" type="body"/>
          </p:nvPr>
        </p:nvSpPr>
        <p:spPr>
          <a:xfrm>
            <a:off x="346200" y="2014775"/>
            <a:ext cx="11378400" cy="4254300"/>
          </a:xfrm>
          <a:prstGeom prst="rect">
            <a:avLst/>
          </a:prstGeom>
        </p:spPr>
        <p:txBody>
          <a:bodyPr anchorCtr="0" anchor="t" bIns="34275" lIns="0" spcFirstLastPara="1" rIns="68575" wrap="square" tIns="34275">
            <a:noAutofit/>
          </a:bodyPr>
          <a:lstStyle/>
          <a:p>
            <a:pPr indent="-419100" lvl="0" marL="342900" rtl="0" algn="l">
              <a:lnSpc>
                <a:spcPct val="90000"/>
              </a:lnSpc>
              <a:spcBef>
                <a:spcPts val="0"/>
              </a:spcBef>
              <a:spcAft>
                <a:spcPts val="0"/>
              </a:spcAft>
              <a:buClr>
                <a:schemeClr val="dk1"/>
              </a:buClr>
              <a:buSzPts val="4000"/>
              <a:buFont typeface="Arial"/>
              <a:buChar char="•"/>
            </a:pPr>
            <a:r>
              <a:rPr lang="en-GB" sz="4000">
                <a:solidFill>
                  <a:schemeClr val="dk1"/>
                </a:solidFill>
                <a:latin typeface="Calibri"/>
                <a:ea typeface="Calibri"/>
                <a:cs typeface="Calibri"/>
                <a:sym typeface="Calibri"/>
              </a:rPr>
              <a:t>Today’s health problems are frequently complex, transboundary, multifactorial, and across species</a:t>
            </a:r>
            <a:endParaRPr sz="3600">
              <a:solidFill>
                <a:schemeClr val="dk1"/>
              </a:solidFill>
              <a:latin typeface="Calibri"/>
              <a:ea typeface="Calibri"/>
              <a:cs typeface="Calibri"/>
              <a:sym typeface="Calibri"/>
            </a:endParaRPr>
          </a:p>
          <a:p>
            <a:pPr indent="-419100" lvl="0" marL="342900" rtl="0" algn="l">
              <a:lnSpc>
                <a:spcPct val="90000"/>
              </a:lnSpc>
              <a:spcBef>
                <a:spcPts val="1000"/>
              </a:spcBef>
              <a:spcAft>
                <a:spcPts val="0"/>
              </a:spcAft>
              <a:buClr>
                <a:schemeClr val="dk1"/>
              </a:buClr>
              <a:buSzPts val="4000"/>
              <a:buFont typeface="Arial"/>
              <a:buChar char="•"/>
            </a:pPr>
            <a:r>
              <a:rPr lang="en-GB" sz="4000">
                <a:solidFill>
                  <a:schemeClr val="dk1"/>
                </a:solidFill>
                <a:latin typeface="Calibri"/>
                <a:ea typeface="Calibri"/>
                <a:cs typeface="Calibri"/>
                <a:sym typeface="Calibri"/>
              </a:rPr>
              <a:t>If approached from a purely medical, veterinary, or ecological standpoint, it is unlikely that sustainable mitigation strategies will be produced</a:t>
            </a:r>
            <a:endParaRPr sz="3600">
              <a:solidFill>
                <a:schemeClr val="dk1"/>
              </a:solidFill>
              <a:latin typeface="Calibri"/>
              <a:ea typeface="Calibri"/>
              <a:cs typeface="Calibri"/>
              <a:sym typeface="Calibri"/>
            </a:endParaRPr>
          </a:p>
          <a:p>
            <a:pPr indent="-419100" lvl="0" marL="342900" rtl="0" algn="l">
              <a:lnSpc>
                <a:spcPct val="90000"/>
              </a:lnSpc>
              <a:spcBef>
                <a:spcPts val="1000"/>
              </a:spcBef>
              <a:spcAft>
                <a:spcPts val="0"/>
              </a:spcAft>
              <a:buClr>
                <a:schemeClr val="dk1"/>
              </a:buClr>
              <a:buSzPts val="4000"/>
              <a:buFont typeface="Arial"/>
              <a:buChar char="•"/>
            </a:pPr>
            <a:r>
              <a:rPr lang="en-GB" sz="4000">
                <a:solidFill>
                  <a:schemeClr val="dk1"/>
                </a:solidFill>
                <a:latin typeface="Calibri"/>
                <a:ea typeface="Calibri"/>
                <a:cs typeface="Calibri"/>
                <a:sym typeface="Calibri"/>
              </a:rPr>
              <a:t>One Health Approach is the only way forward to solve these issues</a:t>
            </a:r>
            <a:endParaRPr sz="4000">
              <a:solidFill>
                <a:schemeClr val="dk1"/>
              </a:solidFill>
              <a:latin typeface="Calibri"/>
              <a:ea typeface="Calibri"/>
              <a:cs typeface="Calibri"/>
              <a:sym typeface="Calibri"/>
            </a:endParaRPr>
          </a:p>
          <a:p>
            <a:pPr indent="0" lvl="0" marL="0" rtl="0" algn="l">
              <a:spcBef>
                <a:spcPts val="1067"/>
              </a:spcBef>
              <a:spcAft>
                <a:spcPts val="0"/>
              </a:spcAft>
              <a:buNone/>
            </a:pPr>
            <a:r>
              <a:t/>
            </a:r>
            <a:endParaRPr sz="4000"/>
          </a:p>
        </p:txBody>
      </p:sp>
      <p:sp>
        <p:nvSpPr>
          <p:cNvPr id="308" name="Google Shape;308;g37e4ba9282b_0_0"/>
          <p:cNvSpPr txBox="1"/>
          <p:nvPr>
            <p:ph type="title"/>
          </p:nvPr>
        </p:nvSpPr>
        <p:spPr>
          <a:xfrm>
            <a:off x="346205" y="464950"/>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sz="4200"/>
              <a:t>Take Home Message</a:t>
            </a:r>
            <a:endParaRPr sz="4200"/>
          </a:p>
        </p:txBody>
      </p:sp>
      <p:pic>
        <p:nvPicPr>
          <p:cNvPr id="309" name="Google Shape;309;g37e4ba9282b_0_0"/>
          <p:cNvPicPr preferRelativeResize="0"/>
          <p:nvPr/>
        </p:nvPicPr>
        <p:blipFill rotWithShape="1">
          <a:blip r:embed="rId3">
            <a:alphaModFix/>
          </a:blip>
          <a:srcRect b="0" l="0" r="0" t="0"/>
          <a:stretch/>
        </p:blipFill>
        <p:spPr>
          <a:xfrm>
            <a:off x="6537991" y="146442"/>
            <a:ext cx="1671432" cy="15547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372cf2a922c_0_0"/>
          <p:cNvSpPr txBox="1"/>
          <p:nvPr>
            <p:ph type="title"/>
          </p:nvPr>
        </p:nvSpPr>
        <p:spPr>
          <a:xfrm>
            <a:off x="346205" y="1"/>
            <a:ext cx="9513300" cy="967500"/>
          </a:xfrm>
          <a:prstGeom prst="rect">
            <a:avLst/>
          </a:prstGeom>
          <a:noFill/>
          <a:ln>
            <a:noFill/>
          </a:ln>
        </p:spPr>
        <p:txBody>
          <a:bodyPr anchorCtr="0" anchor="ctr" bIns="34275" lIns="0" spcFirstLastPara="1" rIns="68575" wrap="square" tIns="34275">
            <a:normAutofit/>
          </a:bodyPr>
          <a:lstStyle/>
          <a:p>
            <a:pPr indent="0" lvl="0" marL="0" rtl="0" algn="l">
              <a:lnSpc>
                <a:spcPct val="90000"/>
              </a:lnSpc>
              <a:spcBef>
                <a:spcPts val="0"/>
              </a:spcBef>
              <a:spcAft>
                <a:spcPts val="0"/>
              </a:spcAft>
              <a:buSzPts val="2400"/>
              <a:buNone/>
            </a:pPr>
            <a:r>
              <a:rPr lang="en-GB"/>
              <a:t>Introduction</a:t>
            </a:r>
            <a:endParaRPr/>
          </a:p>
        </p:txBody>
      </p:sp>
      <p:sp>
        <p:nvSpPr>
          <p:cNvPr id="61" name="Google Shape;61;g372cf2a922c_0_0"/>
          <p:cNvSpPr txBox="1"/>
          <p:nvPr>
            <p:ph idx="1" type="body"/>
          </p:nvPr>
        </p:nvSpPr>
        <p:spPr>
          <a:xfrm>
            <a:off x="357801" y="967500"/>
            <a:ext cx="5833800" cy="5706600"/>
          </a:xfrm>
          <a:prstGeom prst="rect">
            <a:avLst/>
          </a:prstGeom>
          <a:noFill/>
          <a:ln>
            <a:noFill/>
          </a:ln>
        </p:spPr>
        <p:txBody>
          <a:bodyPr anchorCtr="0" anchor="t" bIns="34275" lIns="0" spcFirstLastPara="1" rIns="68575" wrap="square" tIns="34275">
            <a:noAutofit/>
          </a:bodyPr>
          <a:lstStyle/>
          <a:p>
            <a:pPr indent="0" lvl="0" marL="0" rtl="0" algn="just">
              <a:lnSpc>
                <a:spcPct val="115000"/>
              </a:lnSpc>
              <a:spcBef>
                <a:spcPts val="0"/>
              </a:spcBef>
              <a:spcAft>
                <a:spcPts val="0"/>
              </a:spcAft>
              <a:buNone/>
            </a:pPr>
            <a:r>
              <a:rPr b="1" lang="en-GB" sz="2500">
                <a:solidFill>
                  <a:schemeClr val="dk1"/>
                </a:solidFill>
              </a:rPr>
              <a:t>One Health  </a:t>
            </a:r>
            <a:r>
              <a:rPr lang="en-GB" sz="2500">
                <a:solidFill>
                  <a:schemeClr val="dk1"/>
                </a:solidFill>
              </a:rPr>
              <a:t>is a “collaborative, multisectoral, and transdisciplinary approach—working at the local, regional, national, and global levels—with the goal of achieving optimal health outcomes recognizing the interconnection between people, animals, plants, and their shared environment ”. </a:t>
            </a:r>
            <a:endParaRPr sz="3000">
              <a:solidFill>
                <a:schemeClr val="dk1"/>
              </a:solidFill>
            </a:endParaRPr>
          </a:p>
          <a:p>
            <a:pPr indent="0" lvl="0" marL="0" rtl="0" algn="l">
              <a:lnSpc>
                <a:spcPct val="100000"/>
              </a:lnSpc>
              <a:spcBef>
                <a:spcPts val="0"/>
              </a:spcBef>
              <a:spcAft>
                <a:spcPts val="0"/>
              </a:spcAft>
              <a:buClr>
                <a:schemeClr val="dk1"/>
              </a:buClr>
              <a:buSzPts val="4000"/>
              <a:buFont typeface="Arial"/>
              <a:buNone/>
            </a:pPr>
            <a:r>
              <a:t/>
            </a:r>
            <a:endParaRPr sz="3000">
              <a:solidFill>
                <a:schemeClr val="dk1"/>
              </a:solidFill>
            </a:endParaRPr>
          </a:p>
          <a:p>
            <a:pPr indent="0" lvl="0" marL="0" rtl="0" algn="l">
              <a:lnSpc>
                <a:spcPct val="100000"/>
              </a:lnSpc>
              <a:spcBef>
                <a:spcPts val="0"/>
              </a:spcBef>
              <a:spcAft>
                <a:spcPts val="0"/>
              </a:spcAft>
              <a:buClr>
                <a:schemeClr val="dk1"/>
              </a:buClr>
              <a:buSzPts val="4000"/>
              <a:buFont typeface="Arial"/>
              <a:buNone/>
            </a:pPr>
            <a:r>
              <a:t/>
            </a:r>
            <a:endParaRPr sz="1600">
              <a:solidFill>
                <a:schemeClr val="dk1"/>
              </a:solidFill>
            </a:endParaRPr>
          </a:p>
          <a:p>
            <a:pPr indent="0" lvl="0" marL="0" rtl="0" algn="l">
              <a:lnSpc>
                <a:spcPct val="100000"/>
              </a:lnSpc>
              <a:spcBef>
                <a:spcPts val="0"/>
              </a:spcBef>
              <a:spcAft>
                <a:spcPts val="0"/>
              </a:spcAft>
              <a:buClr>
                <a:schemeClr val="dk1"/>
              </a:buClr>
              <a:buSzPts val="3429"/>
              <a:buFont typeface="Arial"/>
              <a:buNone/>
            </a:pPr>
            <a:r>
              <a:rPr lang="en-GB" sz="2000">
                <a:solidFill>
                  <a:schemeClr val="dk1"/>
                </a:solidFill>
              </a:rPr>
              <a:t>OHHLEP, 2021</a:t>
            </a:r>
            <a:endParaRPr sz="1200">
              <a:solidFill>
                <a:schemeClr val="dk1"/>
              </a:solidFill>
            </a:endParaRPr>
          </a:p>
          <a:p>
            <a:pPr indent="0" lvl="0" marL="0" rtl="0" algn="l">
              <a:lnSpc>
                <a:spcPct val="100000"/>
              </a:lnSpc>
              <a:spcBef>
                <a:spcPts val="0"/>
              </a:spcBef>
              <a:spcAft>
                <a:spcPts val="0"/>
              </a:spcAft>
              <a:buClr>
                <a:schemeClr val="dk1"/>
              </a:buClr>
              <a:buSzPts val="1714"/>
              <a:buFont typeface="Arial"/>
              <a:buNone/>
            </a:pPr>
            <a:r>
              <a:rPr lang="en-GB" sz="2000" u="sng">
                <a:solidFill>
                  <a:srgbClr val="0563C1"/>
                </a:solidFill>
                <a:hlinkClick r:id="rId3">
                  <a:extLst>
                    <a:ext uri="{A12FA001-AC4F-418D-AE19-62706E023703}">
                      <ahyp:hlinkClr val="tx"/>
                    </a:ext>
                  </a:extLst>
                </a:hlinkClick>
              </a:rPr>
              <a:t>https://www.who.int/publications/m/item/one-health-high-level-expert-panel-annual-report-2021</a:t>
            </a:r>
            <a:endParaRPr sz="2000">
              <a:solidFill>
                <a:schemeClr val="dk1"/>
              </a:solidFill>
            </a:endParaRPr>
          </a:p>
          <a:p>
            <a:pPr indent="-104140" lvl="0" marL="228600" rtl="0" algn="l">
              <a:lnSpc>
                <a:spcPct val="90000"/>
              </a:lnSpc>
              <a:spcBef>
                <a:spcPts val="1000"/>
              </a:spcBef>
              <a:spcAft>
                <a:spcPts val="0"/>
              </a:spcAft>
              <a:buClr>
                <a:schemeClr val="dk1"/>
              </a:buClr>
              <a:buSzPts val="2800"/>
              <a:buFont typeface="Arial"/>
              <a:buNone/>
            </a:pPr>
            <a:r>
              <a:t/>
            </a:r>
            <a:endParaRPr sz="3000">
              <a:solidFill>
                <a:schemeClr val="dk1"/>
              </a:solidFill>
            </a:endParaRPr>
          </a:p>
          <a:p>
            <a:pPr indent="0" lvl="0" marL="0" rtl="0" algn="just">
              <a:lnSpc>
                <a:spcPct val="115000"/>
              </a:lnSpc>
              <a:spcBef>
                <a:spcPts val="0"/>
              </a:spcBef>
              <a:spcAft>
                <a:spcPts val="0"/>
              </a:spcAft>
              <a:buClr>
                <a:schemeClr val="dk1"/>
              </a:buClr>
              <a:buFont typeface="Arial"/>
              <a:buNone/>
            </a:pPr>
            <a:r>
              <a:t/>
            </a:r>
            <a:endParaRPr sz="2500">
              <a:solidFill>
                <a:schemeClr val="dk1"/>
              </a:solidFill>
            </a:endParaRPr>
          </a:p>
          <a:p>
            <a:pPr indent="0" lvl="0" marL="0" rtl="0" algn="just">
              <a:lnSpc>
                <a:spcPct val="115000"/>
              </a:lnSpc>
              <a:spcBef>
                <a:spcPts val="1067"/>
              </a:spcBef>
              <a:spcAft>
                <a:spcPts val="0"/>
              </a:spcAft>
              <a:buSzPts val="1700"/>
              <a:buNone/>
            </a:pPr>
            <a:r>
              <a:t/>
            </a:r>
            <a:endParaRPr sz="3300"/>
          </a:p>
        </p:txBody>
      </p:sp>
      <p:pic>
        <p:nvPicPr>
          <p:cNvPr id="62" name="Google Shape;62;g372cf2a922c_0_0"/>
          <p:cNvPicPr preferRelativeResize="0"/>
          <p:nvPr/>
        </p:nvPicPr>
        <p:blipFill rotWithShape="1">
          <a:blip r:embed="rId4">
            <a:alphaModFix/>
          </a:blip>
          <a:srcRect b="0" l="0" r="0" t="0"/>
          <a:stretch/>
        </p:blipFill>
        <p:spPr>
          <a:xfrm>
            <a:off x="6876405" y="1546111"/>
            <a:ext cx="4755075" cy="4157725"/>
          </a:xfrm>
          <a:prstGeom prst="rect">
            <a:avLst/>
          </a:prstGeom>
          <a:noFill/>
          <a:ln>
            <a:noFill/>
          </a:ln>
        </p:spPr>
      </p:pic>
      <p:pic>
        <p:nvPicPr>
          <p:cNvPr id="63" name="Google Shape;63;g372cf2a922c_0_0"/>
          <p:cNvPicPr preferRelativeResize="0"/>
          <p:nvPr/>
        </p:nvPicPr>
        <p:blipFill rotWithShape="1">
          <a:blip r:embed="rId5">
            <a:alphaModFix/>
          </a:blip>
          <a:srcRect b="0" l="0" r="0" t="0"/>
          <a:stretch/>
        </p:blipFill>
        <p:spPr>
          <a:xfrm>
            <a:off x="3381552" y="4129157"/>
            <a:ext cx="1969958" cy="1098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37dd4b55400_0_111"/>
          <p:cNvSpPr txBox="1"/>
          <p:nvPr>
            <p:ph idx="2" type="body"/>
          </p:nvPr>
        </p:nvSpPr>
        <p:spPr>
          <a:xfrm>
            <a:off x="6347792" y="1166191"/>
            <a:ext cx="5579100" cy="5508000"/>
          </a:xfrm>
          <a:prstGeom prst="rect">
            <a:avLst/>
          </a:prstGeom>
        </p:spPr>
        <p:txBody>
          <a:bodyPr anchorCtr="0" anchor="t" bIns="34275" lIns="0" spcFirstLastPara="1" rIns="68575" wrap="square" tIns="34275">
            <a:noAutofit/>
          </a:bodyPr>
          <a:lstStyle/>
          <a:p>
            <a:pPr indent="0" lvl="0" marL="0" rtl="0" algn="l">
              <a:spcBef>
                <a:spcPts val="1067"/>
              </a:spcBef>
              <a:spcAft>
                <a:spcPts val="0"/>
              </a:spcAft>
              <a:buNone/>
            </a:pPr>
            <a:r>
              <a:rPr lang="en-GB"/>
              <a:t>THANK YOU!</a:t>
            </a:r>
            <a:endParaRPr/>
          </a:p>
        </p:txBody>
      </p:sp>
      <p:pic>
        <p:nvPicPr>
          <p:cNvPr id="315" name="Google Shape;315;g37dd4b55400_0_111"/>
          <p:cNvPicPr preferRelativeResize="0"/>
          <p:nvPr/>
        </p:nvPicPr>
        <p:blipFill rotWithShape="1">
          <a:blip r:embed="rId3">
            <a:alphaModFix/>
          </a:blip>
          <a:srcRect b="14753" l="29123" r="40397" t="16593"/>
          <a:stretch/>
        </p:blipFill>
        <p:spPr>
          <a:xfrm>
            <a:off x="373750" y="480438"/>
            <a:ext cx="4972574" cy="6300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pic>
        <p:nvPicPr>
          <p:cNvPr id="68" name="Google Shape;68;g37dd4b55400_0_40"/>
          <p:cNvPicPr preferRelativeResize="0"/>
          <p:nvPr/>
        </p:nvPicPr>
        <p:blipFill rotWithShape="1">
          <a:blip r:embed="rId3">
            <a:alphaModFix/>
          </a:blip>
          <a:srcRect b="0" l="0" r="0" t="0"/>
          <a:stretch/>
        </p:blipFill>
        <p:spPr>
          <a:xfrm>
            <a:off x="783535" y="-2031"/>
            <a:ext cx="10624930" cy="686003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g37dd4b55400_0_103"/>
          <p:cNvPicPr preferRelativeResize="0"/>
          <p:nvPr/>
        </p:nvPicPr>
        <p:blipFill rotWithShape="1">
          <a:blip r:embed="rId3">
            <a:alphaModFix/>
          </a:blip>
          <a:srcRect b="0" l="4623" r="1787" t="0"/>
          <a:stretch/>
        </p:blipFill>
        <p:spPr>
          <a:xfrm>
            <a:off x="464948" y="288507"/>
            <a:ext cx="10337424" cy="62130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g37dce85e54f_1_17"/>
          <p:cNvSpPr txBox="1"/>
          <p:nvPr>
            <p:ph idx="1" type="body"/>
          </p:nvPr>
        </p:nvSpPr>
        <p:spPr>
          <a:xfrm>
            <a:off x="357809" y="1166191"/>
            <a:ext cx="6993900" cy="5508000"/>
          </a:xfrm>
          <a:prstGeom prst="rect">
            <a:avLst/>
          </a:prstGeom>
        </p:spPr>
        <p:txBody>
          <a:bodyPr anchorCtr="0" anchor="t" bIns="34275" lIns="0" spcFirstLastPara="1" rIns="68575" wrap="square" tIns="34275">
            <a:noAutofit/>
          </a:bodyPr>
          <a:lstStyle/>
          <a:p>
            <a:pPr indent="-285750" lvl="0" marL="285750" rtl="0" algn="just">
              <a:lnSpc>
                <a:spcPct val="150000"/>
              </a:lnSpc>
              <a:spcBef>
                <a:spcPts val="0"/>
              </a:spcBef>
              <a:spcAft>
                <a:spcPts val="0"/>
              </a:spcAft>
              <a:buClr>
                <a:schemeClr val="dk1"/>
              </a:buClr>
              <a:buSzPts val="1800"/>
              <a:buFont typeface="Arial"/>
              <a:buChar char="•"/>
            </a:pPr>
            <a:r>
              <a:rPr lang="en-GB" sz="1800">
                <a:solidFill>
                  <a:schemeClr val="dk1"/>
                </a:solidFill>
                <a:latin typeface="Corbel"/>
                <a:ea typeface="Corbel"/>
                <a:cs typeface="Corbel"/>
                <a:sym typeface="Corbel"/>
              </a:rPr>
              <a:t>The One Health Approach gained popularity in zoonotic public health emergencies such as the outbreaks of severe acute respiratory syndrome, Middle East Respiratory Syndrome, H1N1 influenza, Ebola, and Zika. </a:t>
            </a:r>
            <a:endParaRPr sz="1400">
              <a:solidFill>
                <a:schemeClr val="dk1"/>
              </a:solidFill>
            </a:endParaRPr>
          </a:p>
          <a:p>
            <a:pPr indent="-285750" lvl="0" marL="285750" rtl="0" algn="just">
              <a:lnSpc>
                <a:spcPct val="150000"/>
              </a:lnSpc>
              <a:spcBef>
                <a:spcPts val="0"/>
              </a:spcBef>
              <a:spcAft>
                <a:spcPts val="0"/>
              </a:spcAft>
              <a:buClr>
                <a:schemeClr val="dk1"/>
              </a:buClr>
              <a:buSzPts val="1800"/>
              <a:buFont typeface="Arial"/>
              <a:buChar char="•"/>
            </a:pPr>
            <a:r>
              <a:rPr lang="en-GB" sz="1800">
                <a:solidFill>
                  <a:schemeClr val="dk1"/>
                </a:solidFill>
                <a:latin typeface="Corbel"/>
                <a:ea typeface="Corbel"/>
                <a:cs typeface="Corbel"/>
                <a:sym typeface="Corbel"/>
              </a:rPr>
              <a:t>One Health is also prominent in several global commitments and political declarations such as the Sustainable Development Goals, the International Health Regulations, the Global Health Security Agenda, the </a:t>
            </a:r>
            <a:r>
              <a:rPr b="1" lang="en-GB" sz="1800">
                <a:solidFill>
                  <a:schemeClr val="dk1"/>
                </a:solidFill>
                <a:latin typeface="Corbel"/>
                <a:ea typeface="Corbel"/>
                <a:cs typeface="Corbel"/>
                <a:sym typeface="Corbel"/>
              </a:rPr>
              <a:t>UN Paris Agreement on climate change, and the UN Political Declaration on Antimicrobial Resistance. </a:t>
            </a:r>
            <a:endParaRPr sz="1400">
              <a:solidFill>
                <a:schemeClr val="dk1"/>
              </a:solidFill>
            </a:endParaRPr>
          </a:p>
          <a:p>
            <a:pPr indent="-285750" lvl="0" marL="285750" rtl="0" algn="just">
              <a:lnSpc>
                <a:spcPct val="150000"/>
              </a:lnSpc>
              <a:spcBef>
                <a:spcPts val="0"/>
              </a:spcBef>
              <a:spcAft>
                <a:spcPts val="0"/>
              </a:spcAft>
              <a:buClr>
                <a:schemeClr val="dk1"/>
              </a:buClr>
              <a:buSzPts val="1800"/>
              <a:buFont typeface="Arial"/>
              <a:buChar char="•"/>
            </a:pPr>
            <a:r>
              <a:rPr lang="en-GB" sz="1800">
                <a:solidFill>
                  <a:schemeClr val="dk1"/>
                </a:solidFill>
                <a:latin typeface="Corbel"/>
                <a:ea typeface="Corbel"/>
                <a:cs typeface="Corbel"/>
                <a:sym typeface="Corbel"/>
              </a:rPr>
              <a:t>It forms the basis of the </a:t>
            </a:r>
            <a:r>
              <a:rPr b="1" lang="en-GB" sz="1800">
                <a:solidFill>
                  <a:schemeClr val="dk1"/>
                </a:solidFill>
                <a:latin typeface="Corbel"/>
                <a:ea typeface="Corbel"/>
                <a:cs typeface="Corbel"/>
                <a:sym typeface="Corbel"/>
              </a:rPr>
              <a:t>tripartite alliance of WHO, the Food and Agriculture Organization of the United Nations, and the International Organization for Animal Health.</a:t>
            </a:r>
            <a:endParaRPr b="1" sz="1800">
              <a:solidFill>
                <a:schemeClr val="dk1"/>
              </a:solidFill>
              <a:latin typeface="Corbel"/>
              <a:ea typeface="Corbel"/>
              <a:cs typeface="Corbel"/>
              <a:sym typeface="Corbel"/>
            </a:endParaRPr>
          </a:p>
          <a:p>
            <a:pPr indent="0" lvl="0" marL="0" rtl="0" algn="l">
              <a:spcBef>
                <a:spcPts val="1067"/>
              </a:spcBef>
              <a:spcAft>
                <a:spcPts val="0"/>
              </a:spcAft>
              <a:buNone/>
            </a:pPr>
            <a:r>
              <a:t/>
            </a:r>
            <a:endParaRPr/>
          </a:p>
        </p:txBody>
      </p:sp>
      <p:sp>
        <p:nvSpPr>
          <p:cNvPr id="79" name="Google Shape;79;g37dce85e54f_1_17"/>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Introduction cont’</a:t>
            </a:r>
            <a:endParaRPr/>
          </a:p>
        </p:txBody>
      </p:sp>
      <p:pic>
        <p:nvPicPr>
          <p:cNvPr descr="A picture containing text, electronics, screen, screenshot&#10;&#10;Description automatically generated" id="80" name="Google Shape;80;g37dce85e54f_1_17"/>
          <p:cNvPicPr preferRelativeResize="0"/>
          <p:nvPr/>
        </p:nvPicPr>
        <p:blipFill rotWithShape="1">
          <a:blip r:embed="rId3">
            <a:alphaModFix/>
          </a:blip>
          <a:srcRect b="2613" l="3041" r="3088" t="2707"/>
          <a:stretch/>
        </p:blipFill>
        <p:spPr>
          <a:xfrm>
            <a:off x="7593150" y="1270850"/>
            <a:ext cx="4278902" cy="2427551"/>
          </a:xfrm>
          <a:prstGeom prst="rect">
            <a:avLst/>
          </a:prstGeom>
          <a:noFill/>
          <a:ln>
            <a:noFill/>
          </a:ln>
        </p:spPr>
      </p:pic>
      <p:pic>
        <p:nvPicPr>
          <p:cNvPr id="81" name="Google Shape;81;g37dce85e54f_1_17"/>
          <p:cNvPicPr preferRelativeResize="0"/>
          <p:nvPr/>
        </p:nvPicPr>
        <p:blipFill rotWithShape="1">
          <a:blip r:embed="rId4">
            <a:alphaModFix/>
          </a:blip>
          <a:srcRect b="0" l="0" r="47758" t="0"/>
          <a:stretch/>
        </p:blipFill>
        <p:spPr>
          <a:xfrm>
            <a:off x="7579114" y="5139831"/>
            <a:ext cx="4456252" cy="653974"/>
          </a:xfrm>
          <a:prstGeom prst="rect">
            <a:avLst/>
          </a:prstGeom>
          <a:noFill/>
          <a:ln>
            <a:noFill/>
          </a:ln>
        </p:spPr>
      </p:pic>
      <p:pic>
        <p:nvPicPr>
          <p:cNvPr id="82" name="Google Shape;82;g37dce85e54f_1_17"/>
          <p:cNvPicPr preferRelativeResize="0"/>
          <p:nvPr/>
        </p:nvPicPr>
        <p:blipFill rotWithShape="1">
          <a:blip r:embed="rId4">
            <a:alphaModFix/>
          </a:blip>
          <a:srcRect b="0" l="54654" r="0" t="0"/>
          <a:stretch/>
        </p:blipFill>
        <p:spPr>
          <a:xfrm>
            <a:off x="7602656" y="4073584"/>
            <a:ext cx="4348503" cy="7352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g37dce85e54f_1_27"/>
          <p:cNvSpPr txBox="1"/>
          <p:nvPr>
            <p:ph idx="1" type="body"/>
          </p:nvPr>
        </p:nvSpPr>
        <p:spPr>
          <a:xfrm>
            <a:off x="216975" y="967506"/>
            <a:ext cx="7134900" cy="5706900"/>
          </a:xfrm>
          <a:prstGeom prst="rect">
            <a:avLst/>
          </a:prstGeom>
        </p:spPr>
        <p:txBody>
          <a:bodyPr anchorCtr="0" anchor="t" bIns="34275" lIns="0" spcFirstLastPara="1" rIns="68575" wrap="square" tIns="34275">
            <a:noAutofit/>
          </a:bodyPr>
          <a:lstStyle/>
          <a:p>
            <a:pPr indent="-425450" lvl="0" marL="457200" rtl="0" algn="l">
              <a:lnSpc>
                <a:spcPct val="90000"/>
              </a:lnSpc>
              <a:spcBef>
                <a:spcPts val="0"/>
              </a:spcBef>
              <a:spcAft>
                <a:spcPts val="0"/>
              </a:spcAft>
              <a:buClr>
                <a:schemeClr val="dk1"/>
              </a:buClr>
              <a:buSzPts val="3100"/>
              <a:buFont typeface="Calibri"/>
              <a:buChar char="➔"/>
            </a:pPr>
            <a:r>
              <a:rPr lang="en-GB" sz="3100">
                <a:solidFill>
                  <a:schemeClr val="dk1"/>
                </a:solidFill>
                <a:latin typeface="Calibri"/>
                <a:ea typeface="Calibri"/>
                <a:cs typeface="Calibri"/>
                <a:sym typeface="Calibri"/>
              </a:rPr>
              <a:t>1821-1902: Rudolf Virchow Recognizes the Link Between Human and Animal Health</a:t>
            </a:r>
            <a:endParaRPr sz="3100">
              <a:solidFill>
                <a:schemeClr val="dk1"/>
              </a:solidFill>
              <a:latin typeface="Calibri"/>
              <a:ea typeface="Calibri"/>
              <a:cs typeface="Calibri"/>
              <a:sym typeface="Calibri"/>
            </a:endParaRPr>
          </a:p>
          <a:p>
            <a:pPr indent="-425450" lvl="0" marL="457200" rtl="0" algn="l">
              <a:lnSpc>
                <a:spcPct val="90000"/>
              </a:lnSpc>
              <a:spcBef>
                <a:spcPts val="0"/>
              </a:spcBef>
              <a:spcAft>
                <a:spcPts val="0"/>
              </a:spcAft>
              <a:buClr>
                <a:schemeClr val="dk1"/>
              </a:buClr>
              <a:buSzPts val="3100"/>
              <a:buFont typeface="Calibri"/>
              <a:buChar char="➔"/>
            </a:pPr>
            <a:r>
              <a:rPr lang="en-GB" sz="3000">
                <a:solidFill>
                  <a:schemeClr val="dk1"/>
                </a:solidFill>
                <a:latin typeface="Calibri"/>
                <a:ea typeface="Calibri"/>
                <a:cs typeface="Calibri"/>
                <a:sym typeface="Calibri"/>
              </a:rPr>
              <a:t>1849-1919: William Osler, Father of Veterinary Pathology. first publications was titled, “The Relation of Animals to Man.”</a:t>
            </a:r>
            <a:endParaRPr sz="3000">
              <a:solidFill>
                <a:schemeClr val="dk1"/>
              </a:solidFill>
              <a:latin typeface="Calibri"/>
              <a:ea typeface="Calibri"/>
              <a:cs typeface="Calibri"/>
              <a:sym typeface="Calibri"/>
            </a:endParaRPr>
          </a:p>
          <a:p>
            <a:pPr indent="-425450" lvl="0" marL="457200" rtl="0" algn="l">
              <a:lnSpc>
                <a:spcPct val="90000"/>
              </a:lnSpc>
              <a:spcBef>
                <a:spcPts val="0"/>
              </a:spcBef>
              <a:spcAft>
                <a:spcPts val="0"/>
              </a:spcAft>
              <a:buClr>
                <a:schemeClr val="dk1"/>
              </a:buClr>
              <a:buSzPts val="3100"/>
              <a:buFont typeface="Calibri"/>
              <a:buChar char="➔"/>
            </a:pPr>
            <a:r>
              <a:rPr lang="en-GB" sz="3000">
                <a:solidFill>
                  <a:schemeClr val="dk1"/>
                </a:solidFill>
                <a:latin typeface="Calibri"/>
                <a:ea typeface="Calibri"/>
                <a:cs typeface="Calibri"/>
                <a:sym typeface="Calibri"/>
              </a:rPr>
              <a:t>1947 : The Veterinary Public Health Division is Established at CDC</a:t>
            </a:r>
            <a:endParaRPr sz="3000">
              <a:solidFill>
                <a:schemeClr val="dk1"/>
              </a:solidFill>
              <a:latin typeface="Calibri"/>
              <a:ea typeface="Calibri"/>
              <a:cs typeface="Calibri"/>
              <a:sym typeface="Calibri"/>
            </a:endParaRPr>
          </a:p>
          <a:p>
            <a:pPr indent="-425450" lvl="0" marL="457200" rtl="0" algn="l">
              <a:lnSpc>
                <a:spcPct val="90000"/>
              </a:lnSpc>
              <a:spcBef>
                <a:spcPts val="0"/>
              </a:spcBef>
              <a:spcAft>
                <a:spcPts val="0"/>
              </a:spcAft>
              <a:buClr>
                <a:schemeClr val="dk1"/>
              </a:buClr>
              <a:buSzPts val="3100"/>
              <a:buFont typeface="Calibri"/>
              <a:buChar char="➔"/>
            </a:pPr>
            <a:r>
              <a:rPr lang="en-GB" sz="3000">
                <a:solidFill>
                  <a:schemeClr val="dk1"/>
                </a:solidFill>
                <a:latin typeface="Calibri"/>
                <a:ea typeface="Calibri"/>
                <a:cs typeface="Calibri"/>
                <a:sym typeface="Calibri"/>
              </a:rPr>
              <a:t>1927-2006: Calvin Schwabe Coins the Term “One Medicine” and Calls for a Unified Approach Against Zoonoses That Uses Both Human and Veterinary Medicine</a:t>
            </a:r>
            <a:endParaRPr sz="3000">
              <a:solidFill>
                <a:schemeClr val="dk1"/>
              </a:solidFill>
              <a:latin typeface="Calibri"/>
              <a:ea typeface="Calibri"/>
              <a:cs typeface="Calibri"/>
              <a:sym typeface="Calibri"/>
            </a:endParaRPr>
          </a:p>
          <a:p>
            <a:pPr indent="0" lvl="0" marL="0" rtl="0" algn="l">
              <a:spcBef>
                <a:spcPts val="1067"/>
              </a:spcBef>
              <a:spcAft>
                <a:spcPts val="0"/>
              </a:spcAft>
              <a:buNone/>
            </a:pPr>
            <a:r>
              <a:t/>
            </a:r>
            <a:endParaRPr sz="3900">
              <a:solidFill>
                <a:schemeClr val="dk1"/>
              </a:solidFill>
            </a:endParaRPr>
          </a:p>
        </p:txBody>
      </p:sp>
      <p:sp>
        <p:nvSpPr>
          <p:cNvPr id="88" name="Google Shape;88;g37dce85e54f_1_27"/>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Evolution of One Health</a:t>
            </a:r>
            <a:endParaRPr/>
          </a:p>
        </p:txBody>
      </p:sp>
      <p:pic>
        <p:nvPicPr>
          <p:cNvPr id="89" name="Google Shape;89;g37dce85e54f_1_27"/>
          <p:cNvPicPr preferRelativeResize="0"/>
          <p:nvPr/>
        </p:nvPicPr>
        <p:blipFill>
          <a:blip r:embed="rId3">
            <a:alphaModFix/>
          </a:blip>
          <a:stretch>
            <a:fillRect/>
          </a:stretch>
        </p:blipFill>
        <p:spPr>
          <a:xfrm rot="5193258">
            <a:off x="6806851" y="2073045"/>
            <a:ext cx="5156175" cy="3847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37dce85e54f_1_35"/>
          <p:cNvSpPr txBox="1"/>
          <p:nvPr>
            <p:ph type="title"/>
          </p:nvPr>
        </p:nvSpPr>
        <p:spPr>
          <a:xfrm>
            <a:off x="346205" y="1"/>
            <a:ext cx="9513300" cy="967500"/>
          </a:xfrm>
          <a:prstGeom prst="rect">
            <a:avLst/>
          </a:prstGeom>
        </p:spPr>
        <p:txBody>
          <a:bodyPr anchorCtr="0" anchor="ctr" bIns="34275" lIns="0" spcFirstLastPara="1" rIns="68575" wrap="square" tIns="34275">
            <a:normAutofit/>
          </a:bodyPr>
          <a:lstStyle/>
          <a:p>
            <a:pPr indent="0" lvl="0" marL="0" rtl="0" algn="l">
              <a:spcBef>
                <a:spcPts val="0"/>
              </a:spcBef>
              <a:spcAft>
                <a:spcPts val="0"/>
              </a:spcAft>
              <a:buNone/>
            </a:pPr>
            <a:r>
              <a:rPr lang="en-GB"/>
              <a:t>Evolution of One Health</a:t>
            </a:r>
            <a:endParaRPr/>
          </a:p>
        </p:txBody>
      </p:sp>
      <p:pic>
        <p:nvPicPr>
          <p:cNvPr descr="Table&#10;&#10;Description automatically generated" id="95" name="Google Shape;95;g37dce85e54f_1_35"/>
          <p:cNvPicPr preferRelativeResize="0"/>
          <p:nvPr/>
        </p:nvPicPr>
        <p:blipFill rotWithShape="1">
          <a:blip r:embed="rId3">
            <a:alphaModFix/>
          </a:blip>
          <a:srcRect b="84381" l="0" r="0" t="0"/>
          <a:stretch/>
        </p:blipFill>
        <p:spPr>
          <a:xfrm>
            <a:off x="328149" y="964011"/>
            <a:ext cx="10233951" cy="2042101"/>
          </a:xfrm>
          <a:prstGeom prst="rect">
            <a:avLst/>
          </a:prstGeom>
          <a:noFill/>
          <a:ln>
            <a:noFill/>
          </a:ln>
        </p:spPr>
      </p:pic>
      <p:pic>
        <p:nvPicPr>
          <p:cNvPr descr="Table&#10;&#10;Description automatically generated" id="96" name="Google Shape;96;g37dce85e54f_1_35"/>
          <p:cNvPicPr preferRelativeResize="0"/>
          <p:nvPr/>
        </p:nvPicPr>
        <p:blipFill rotWithShape="1">
          <a:blip r:embed="rId3">
            <a:alphaModFix/>
          </a:blip>
          <a:srcRect b="71162" l="0" r="0" t="15767"/>
          <a:stretch/>
        </p:blipFill>
        <p:spPr>
          <a:xfrm>
            <a:off x="328138" y="3026312"/>
            <a:ext cx="11270182" cy="1881810"/>
          </a:xfrm>
          <a:prstGeom prst="rect">
            <a:avLst/>
          </a:prstGeom>
          <a:noFill/>
          <a:ln>
            <a:noFill/>
          </a:ln>
        </p:spPr>
      </p:pic>
      <p:pic>
        <p:nvPicPr>
          <p:cNvPr descr="Table&#10;&#10;Description automatically generated" id="97" name="Google Shape;97;g37dce85e54f_1_35"/>
          <p:cNvPicPr preferRelativeResize="0"/>
          <p:nvPr/>
        </p:nvPicPr>
        <p:blipFill rotWithShape="1">
          <a:blip r:embed="rId3">
            <a:alphaModFix/>
          </a:blip>
          <a:srcRect b="58297" l="0" r="0" t="28838"/>
          <a:stretch/>
        </p:blipFill>
        <p:spPr>
          <a:xfrm>
            <a:off x="351373" y="4942443"/>
            <a:ext cx="10466451" cy="17201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OPHEA">
  <a:themeElements>
    <a:clrScheme name="Benutzerdefiniert 5">
      <a:dk1>
        <a:srgbClr val="000000"/>
      </a:dk1>
      <a:lt1>
        <a:srgbClr val="FFFFFF"/>
      </a:lt1>
      <a:dk2>
        <a:srgbClr val="4F88C2"/>
      </a:dk2>
      <a:lt2>
        <a:srgbClr val="EAF4EE"/>
      </a:lt2>
      <a:accent1>
        <a:srgbClr val="4F88C2"/>
      </a:accent1>
      <a:accent2>
        <a:srgbClr val="5EAE93"/>
      </a:accent2>
      <a:accent3>
        <a:srgbClr val="F08262"/>
      </a:accent3>
      <a:accent4>
        <a:srgbClr val="BB6478"/>
      </a:accent4>
      <a:accent5>
        <a:srgbClr val="4F88C2"/>
      </a:accent5>
      <a:accent6>
        <a:srgbClr val="5EAE93"/>
      </a:accent6>
      <a:hlink>
        <a:srgbClr val="E30613"/>
      </a:hlink>
      <a:folHlink>
        <a:srgbClr val="1343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2023-08-18T10:16:19Z</dcterms:created>
  <dc:creator>Fabio Grieco</dc:creator>
</cp:coreProperties>
</file>