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256" r:id="rId3"/>
    <p:sldId id="257" r:id="rId4"/>
    <p:sldId id="258" r:id="rId5"/>
    <p:sldId id="261" r:id="rId6"/>
    <p:sldId id="262" r:id="rId7"/>
    <p:sldId id="263" r:id="rId8"/>
    <p:sldId id="264" r:id="rId9"/>
    <p:sldId id="259" r:id="rId10"/>
    <p:sldId id="265" r:id="rId11"/>
    <p:sldId id="266" r:id="rId12"/>
    <p:sldId id="267" r:id="rId13"/>
    <p:sldId id="268" r:id="rId14"/>
    <p:sldId id="269" r:id="rId15"/>
    <p:sldId id="270"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p:cViewPr varScale="1">
        <p:scale>
          <a:sx n="53" d="100"/>
          <a:sy n="53" d="100"/>
        </p:scale>
        <p:origin x="84"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F6E91B-C69B-4FEA-9E49-0D4F2FD6588C}" type="doc">
      <dgm:prSet loTypeId="urn:microsoft.com/office/officeart/2018/2/layout/IconVerticalSolidList" loCatId="icon" qsTypeId="urn:microsoft.com/office/officeart/2005/8/quickstyle/simple2" qsCatId="simple" csTypeId="urn:microsoft.com/office/officeart/2005/8/colors/accent2_5" csCatId="accent2" phldr="1"/>
      <dgm:spPr/>
      <dgm:t>
        <a:bodyPr/>
        <a:lstStyle/>
        <a:p>
          <a:endParaRPr lang="en-US"/>
        </a:p>
      </dgm:t>
    </dgm:pt>
    <dgm:pt modelId="{9B70BFBF-8B0D-4455-8C96-11B8A274D78A}">
      <dgm:prSet/>
      <dgm:spPr/>
      <dgm:t>
        <a:bodyPr/>
        <a:lstStyle/>
        <a:p>
          <a:pPr>
            <a:lnSpc>
              <a:spcPct val="100000"/>
            </a:lnSpc>
          </a:pPr>
          <a:r>
            <a:rPr lang="de-DE" b="1" dirty="0"/>
            <a:t>Prüfung der Medikation </a:t>
          </a:r>
          <a:endParaRPr lang="en-US" b="1" dirty="0"/>
        </a:p>
      </dgm:t>
    </dgm:pt>
    <dgm:pt modelId="{943367EE-D335-4F98-B9BB-DDF62529BAD5}" type="parTrans" cxnId="{BC910726-9445-4576-B6FD-5971399A3CA6}">
      <dgm:prSet/>
      <dgm:spPr/>
      <dgm:t>
        <a:bodyPr/>
        <a:lstStyle/>
        <a:p>
          <a:endParaRPr lang="en-US"/>
        </a:p>
      </dgm:t>
    </dgm:pt>
    <dgm:pt modelId="{2CEEF634-76E7-4912-A8E2-223E859B707F}" type="sibTrans" cxnId="{BC910726-9445-4576-B6FD-5971399A3CA6}">
      <dgm:prSet/>
      <dgm:spPr/>
      <dgm:t>
        <a:bodyPr/>
        <a:lstStyle/>
        <a:p>
          <a:endParaRPr lang="en-US"/>
        </a:p>
      </dgm:t>
    </dgm:pt>
    <dgm:pt modelId="{F274BDAB-2F67-4066-8EFF-18549285BA8F}">
      <dgm:prSet/>
      <dgm:spPr/>
      <dgm:t>
        <a:bodyPr/>
        <a:lstStyle/>
        <a:p>
          <a:pPr>
            <a:lnSpc>
              <a:spcPct val="100000"/>
            </a:lnSpc>
          </a:pPr>
          <a:r>
            <a:rPr lang="de-DE" b="1" dirty="0"/>
            <a:t>Identifikation &amp; Monitoring von Risikopatienten, ggf. proaktive Kontaktaufnahme</a:t>
          </a:r>
          <a:endParaRPr lang="en-US" b="1" dirty="0"/>
        </a:p>
      </dgm:t>
    </dgm:pt>
    <dgm:pt modelId="{7D1D2FAD-D3C1-40A4-8403-79ACFD7F51FF}" type="parTrans" cxnId="{198DE794-AEDB-4FBC-8010-B0C55D288B02}">
      <dgm:prSet/>
      <dgm:spPr/>
      <dgm:t>
        <a:bodyPr/>
        <a:lstStyle/>
        <a:p>
          <a:endParaRPr lang="en-US"/>
        </a:p>
      </dgm:t>
    </dgm:pt>
    <dgm:pt modelId="{2C056F23-3316-414F-B301-B7E2175152E5}" type="sibTrans" cxnId="{198DE794-AEDB-4FBC-8010-B0C55D288B02}">
      <dgm:prSet/>
      <dgm:spPr/>
      <dgm:t>
        <a:bodyPr/>
        <a:lstStyle/>
        <a:p>
          <a:endParaRPr lang="en-US"/>
        </a:p>
      </dgm:t>
    </dgm:pt>
    <dgm:pt modelId="{B874E5C4-0208-4EF1-8C7A-02109EADC970}">
      <dgm:prSet/>
      <dgm:spPr/>
      <dgm:t>
        <a:bodyPr/>
        <a:lstStyle/>
        <a:p>
          <a:pPr>
            <a:lnSpc>
              <a:spcPct val="100000"/>
            </a:lnSpc>
          </a:pPr>
          <a:r>
            <a:rPr lang="de-DE" b="1" dirty="0"/>
            <a:t>Anpassung der Praxisabläufe </a:t>
          </a:r>
          <a:endParaRPr lang="en-US" b="1" dirty="0"/>
        </a:p>
      </dgm:t>
    </dgm:pt>
    <dgm:pt modelId="{DCD0FD29-F607-4BAC-B0F9-7ED46B565024}" type="parTrans" cxnId="{80F0EA9E-9A0C-4E7C-A256-DAAB29F154FD}">
      <dgm:prSet/>
      <dgm:spPr/>
      <dgm:t>
        <a:bodyPr/>
        <a:lstStyle/>
        <a:p>
          <a:endParaRPr lang="en-US"/>
        </a:p>
      </dgm:t>
    </dgm:pt>
    <dgm:pt modelId="{E0D5D5E8-598B-4248-9360-F800B0196B56}" type="sibTrans" cxnId="{80F0EA9E-9A0C-4E7C-A256-DAAB29F154FD}">
      <dgm:prSet/>
      <dgm:spPr/>
      <dgm:t>
        <a:bodyPr/>
        <a:lstStyle/>
        <a:p>
          <a:endParaRPr lang="en-US"/>
        </a:p>
      </dgm:t>
    </dgm:pt>
    <dgm:pt modelId="{DCBB3DB1-F32A-45C3-8A18-D18B212DEDC8}">
      <dgm:prSet custT="1"/>
      <dgm:spPr>
        <a:solidFill>
          <a:schemeClr val="bg2">
            <a:lumMod val="75000"/>
          </a:schemeClr>
        </a:solidFill>
      </dgm:spPr>
      <dgm:t>
        <a:bodyPr/>
        <a:lstStyle/>
        <a:p>
          <a:pPr>
            <a:lnSpc>
              <a:spcPct val="100000"/>
            </a:lnSpc>
          </a:pPr>
          <a:r>
            <a:rPr lang="de-DE" sz="1400" b="0" i="0" dirty="0">
              <a:latin typeface="Candara" panose="020E0502030303020204" pitchFamily="34" charset="0"/>
            </a:rPr>
            <a:t>kühles Raumklima vorhalten: Beschattung, Belüftung, Begrünung</a:t>
          </a:r>
          <a:endParaRPr lang="en-US" sz="1400" b="0" i="0" dirty="0">
            <a:latin typeface="Candara" panose="020E0502030303020204" pitchFamily="34" charset="0"/>
          </a:endParaRPr>
        </a:p>
      </dgm:t>
    </dgm:pt>
    <dgm:pt modelId="{52D18068-1730-43FA-B0A5-B797140A3210}" type="parTrans" cxnId="{52F251CE-3CA5-4F61-9935-E9C6E48642D2}">
      <dgm:prSet/>
      <dgm:spPr/>
      <dgm:t>
        <a:bodyPr/>
        <a:lstStyle/>
        <a:p>
          <a:endParaRPr lang="en-US"/>
        </a:p>
      </dgm:t>
    </dgm:pt>
    <dgm:pt modelId="{C5CB3912-CC33-4E1B-9320-DF145D0F90F3}" type="sibTrans" cxnId="{52F251CE-3CA5-4F61-9935-E9C6E48642D2}">
      <dgm:prSet/>
      <dgm:spPr/>
      <dgm:t>
        <a:bodyPr/>
        <a:lstStyle/>
        <a:p>
          <a:endParaRPr lang="en-US"/>
        </a:p>
      </dgm:t>
    </dgm:pt>
    <dgm:pt modelId="{9AEAF8A2-5937-4B8B-98E7-DA8FC0AD0F65}">
      <dgm:prSet custT="1"/>
      <dgm:spPr>
        <a:solidFill>
          <a:schemeClr val="bg2">
            <a:lumMod val="75000"/>
          </a:schemeClr>
        </a:solidFill>
      </dgm:spPr>
      <dgm:t>
        <a:bodyPr/>
        <a:lstStyle/>
        <a:p>
          <a:pPr>
            <a:lnSpc>
              <a:spcPct val="100000"/>
            </a:lnSpc>
          </a:pPr>
          <a:r>
            <a:rPr lang="de-DE" sz="1400" b="0" i="0" dirty="0">
              <a:latin typeface="Candara" panose="020E0502030303020204" pitchFamily="34" charset="0"/>
            </a:rPr>
            <a:t>Wasser anbieten</a:t>
          </a:r>
        </a:p>
        <a:p>
          <a:pPr>
            <a:lnSpc>
              <a:spcPct val="100000"/>
            </a:lnSpc>
          </a:pPr>
          <a:r>
            <a:rPr lang="de-DE" sz="1400" b="0" i="0" dirty="0" err="1">
              <a:latin typeface="Candara" panose="020E0502030303020204" pitchFamily="34" charset="0"/>
            </a:rPr>
            <a:t>RisikopatientInnen</a:t>
          </a:r>
          <a:r>
            <a:rPr lang="de-DE" sz="1400" b="0" i="0" dirty="0">
              <a:latin typeface="Candara" panose="020E0502030303020204" pitchFamily="34" charset="0"/>
            </a:rPr>
            <a:t> nicht mittags einbestellen</a:t>
          </a:r>
          <a:endParaRPr lang="en-US" sz="1400" b="0" i="0" dirty="0">
            <a:latin typeface="Candara" panose="020E0502030303020204" pitchFamily="34" charset="0"/>
          </a:endParaRPr>
        </a:p>
      </dgm:t>
    </dgm:pt>
    <dgm:pt modelId="{DB0DC2AB-83E4-42AE-83DE-3B842A0DBC3F}" type="parTrans" cxnId="{068B4617-901D-4B08-B9A0-BAE9922F26E0}">
      <dgm:prSet/>
      <dgm:spPr/>
      <dgm:t>
        <a:bodyPr/>
        <a:lstStyle/>
        <a:p>
          <a:endParaRPr lang="en-US"/>
        </a:p>
      </dgm:t>
    </dgm:pt>
    <dgm:pt modelId="{FBAA1159-0D6A-4C54-85D2-CD9E1739889C}" type="sibTrans" cxnId="{068B4617-901D-4B08-B9A0-BAE9922F26E0}">
      <dgm:prSet/>
      <dgm:spPr/>
      <dgm:t>
        <a:bodyPr/>
        <a:lstStyle/>
        <a:p>
          <a:endParaRPr lang="en-US"/>
        </a:p>
      </dgm:t>
    </dgm:pt>
    <dgm:pt modelId="{80638FF2-3729-4581-9AAC-9FBDF365CE38}">
      <dgm:prSet/>
      <dgm:spPr/>
      <dgm:t>
        <a:bodyPr/>
        <a:lstStyle/>
        <a:p>
          <a:pPr>
            <a:lnSpc>
              <a:spcPct val="100000"/>
            </a:lnSpc>
          </a:pPr>
          <a:r>
            <a:rPr lang="de-DE" b="1" dirty="0"/>
            <a:t>Kommunikation von Risiken </a:t>
          </a:r>
        </a:p>
        <a:p>
          <a:pPr>
            <a:lnSpc>
              <a:spcPct val="100000"/>
            </a:lnSpc>
          </a:pPr>
          <a:r>
            <a:rPr lang="de-DE" b="1" dirty="0"/>
            <a:t>und Präventionsstrategien </a:t>
          </a:r>
          <a:endParaRPr lang="en-US" b="1" dirty="0"/>
        </a:p>
      </dgm:t>
    </dgm:pt>
    <dgm:pt modelId="{CDA89B5B-A84E-46C5-A2BF-A003FA1BCE0F}" type="parTrans" cxnId="{544EF392-CAB4-4E47-870B-F908D83AA7F9}">
      <dgm:prSet/>
      <dgm:spPr/>
      <dgm:t>
        <a:bodyPr/>
        <a:lstStyle/>
        <a:p>
          <a:endParaRPr lang="en-US"/>
        </a:p>
      </dgm:t>
    </dgm:pt>
    <dgm:pt modelId="{666D540C-6E77-4DB0-8B94-916BAB985740}" type="sibTrans" cxnId="{544EF392-CAB4-4E47-870B-F908D83AA7F9}">
      <dgm:prSet/>
      <dgm:spPr/>
      <dgm:t>
        <a:bodyPr/>
        <a:lstStyle/>
        <a:p>
          <a:endParaRPr lang="en-US"/>
        </a:p>
      </dgm:t>
    </dgm:pt>
    <dgm:pt modelId="{5200FE2D-5728-44F1-B300-FA4A6A97227A}">
      <dgm:prSet custT="1"/>
      <dgm:spPr>
        <a:solidFill>
          <a:schemeClr val="bg2">
            <a:lumMod val="75000"/>
          </a:schemeClr>
        </a:solidFill>
      </dgm:spPr>
      <dgm:t>
        <a:bodyPr/>
        <a:lstStyle/>
        <a:p>
          <a:pPr>
            <a:lnSpc>
              <a:spcPct val="100000"/>
            </a:lnSpc>
            <a:buFont typeface="Courier New" panose="02070309020205020404" pitchFamily="49" charset="0"/>
            <a:buNone/>
          </a:pPr>
          <a:r>
            <a:rPr lang="de-DE" sz="1400" b="0" i="0" dirty="0">
              <a:latin typeface="Candara" panose="020E0502030303020204" pitchFamily="34" charset="0"/>
            </a:rPr>
            <a:t>Infomaterial auslegen und Hitzewarnung einrichten: DWD</a:t>
          </a:r>
          <a:endParaRPr lang="en-US" sz="1400" b="0" i="0" dirty="0">
            <a:latin typeface="Candara" panose="020E0502030303020204" pitchFamily="34" charset="0"/>
          </a:endParaRPr>
        </a:p>
      </dgm:t>
    </dgm:pt>
    <dgm:pt modelId="{60C11609-2DD4-45BE-B684-49AB116BAB84}" type="parTrans" cxnId="{F121454F-A46F-4BF2-AF65-172E81806A82}">
      <dgm:prSet/>
      <dgm:spPr/>
      <dgm:t>
        <a:bodyPr/>
        <a:lstStyle/>
        <a:p>
          <a:endParaRPr lang="en-US"/>
        </a:p>
      </dgm:t>
    </dgm:pt>
    <dgm:pt modelId="{6CF269BD-9D39-4E3E-8476-4C78527B7FD8}" type="sibTrans" cxnId="{F121454F-A46F-4BF2-AF65-172E81806A82}">
      <dgm:prSet/>
      <dgm:spPr/>
      <dgm:t>
        <a:bodyPr/>
        <a:lstStyle/>
        <a:p>
          <a:endParaRPr lang="en-US"/>
        </a:p>
      </dgm:t>
    </dgm:pt>
    <dgm:pt modelId="{AF6C5DEA-D630-4AF3-AD96-02C0CF3CB976}">
      <dgm:prSet custT="1"/>
      <dgm:spPr>
        <a:solidFill>
          <a:schemeClr val="bg2">
            <a:lumMod val="75000"/>
          </a:schemeClr>
        </a:solidFill>
      </dgm:spPr>
      <dgm:t>
        <a:bodyPr/>
        <a:lstStyle/>
        <a:p>
          <a:pPr>
            <a:lnSpc>
              <a:spcPct val="100000"/>
            </a:lnSpc>
            <a:buNone/>
          </a:pPr>
          <a:r>
            <a:rPr lang="de-DE" sz="1400" b="0" i="0" dirty="0">
              <a:latin typeface="Candara" panose="020E0502030303020204" pitchFamily="34" charset="0"/>
            </a:rPr>
            <a:t>Verhaltensmaßnahmen erläutern: Körper kühlen mit Bädern/Tüchern/Wasserspray; Aufenthalt in kühlstem Raum</a:t>
          </a:r>
        </a:p>
        <a:p>
          <a:pPr>
            <a:lnSpc>
              <a:spcPct val="100000"/>
            </a:lnSpc>
            <a:buNone/>
          </a:pPr>
          <a:r>
            <a:rPr lang="de-DE" sz="1400" b="0" i="0" dirty="0">
              <a:latin typeface="Candara" panose="020E0502030303020204" pitchFamily="34" charset="0"/>
            </a:rPr>
            <a:t>Soziale Sicherheitsnetze fördern </a:t>
          </a:r>
          <a:endParaRPr lang="en-US" sz="1400" b="0" i="0" dirty="0">
            <a:latin typeface="Candara" panose="020E0502030303020204" pitchFamily="34" charset="0"/>
          </a:endParaRPr>
        </a:p>
      </dgm:t>
    </dgm:pt>
    <dgm:pt modelId="{00634DDE-4778-4958-9811-2875B257F9F7}" type="parTrans" cxnId="{BFB3908E-DF96-47A0-8355-239C07695DB9}">
      <dgm:prSet/>
      <dgm:spPr/>
      <dgm:t>
        <a:bodyPr/>
        <a:lstStyle/>
        <a:p>
          <a:endParaRPr lang="en-US"/>
        </a:p>
      </dgm:t>
    </dgm:pt>
    <dgm:pt modelId="{50E87DEF-5B5D-4711-B892-B17500081FBD}" type="sibTrans" cxnId="{BFB3908E-DF96-47A0-8355-239C07695DB9}">
      <dgm:prSet/>
      <dgm:spPr/>
      <dgm:t>
        <a:bodyPr/>
        <a:lstStyle/>
        <a:p>
          <a:endParaRPr lang="en-US"/>
        </a:p>
      </dgm:t>
    </dgm:pt>
    <dgm:pt modelId="{3E6D400A-A2A0-F148-B8C5-97D6287FD4F8}">
      <dgm:prSet custT="1"/>
      <dgm:spPr>
        <a:solidFill>
          <a:schemeClr val="bg2">
            <a:lumMod val="75000"/>
          </a:schemeClr>
        </a:solidFill>
      </dgm:spPr>
      <dgm:t>
        <a:bodyPr/>
        <a:lstStyle/>
        <a:p>
          <a:pPr>
            <a:lnSpc>
              <a:spcPct val="100000"/>
            </a:lnSpc>
          </a:pPr>
          <a:r>
            <a:rPr lang="en-US" sz="1400" b="0" i="0" dirty="0" err="1">
              <a:latin typeface="Candara" panose="020E0502030303020204" pitchFamily="34" charset="0"/>
            </a:rPr>
            <a:t>Vorsommerliche</a:t>
          </a:r>
          <a:r>
            <a:rPr lang="en-US" sz="1400" b="0" i="0" dirty="0">
              <a:latin typeface="Candara" panose="020E0502030303020204" pitchFamily="34" charset="0"/>
            </a:rPr>
            <a:t> </a:t>
          </a:r>
          <a:r>
            <a:rPr lang="en-US" sz="1400" b="0" i="0" dirty="0" err="1">
              <a:latin typeface="Candara" panose="020E0502030303020204" pitchFamily="34" charset="0"/>
            </a:rPr>
            <a:t>Hausbesuche</a:t>
          </a:r>
          <a:r>
            <a:rPr lang="en-US" sz="1400" b="0" i="0" dirty="0">
              <a:latin typeface="Candara" panose="020E0502030303020204" pitchFamily="34" charset="0"/>
            </a:rPr>
            <a:t> </a:t>
          </a:r>
          <a:r>
            <a:rPr lang="en-US" sz="1400" b="0" i="0" dirty="0" err="1">
              <a:latin typeface="Candara" panose="020E0502030303020204" pitchFamily="34" charset="0"/>
            </a:rPr>
            <a:t>mit</a:t>
          </a:r>
          <a:r>
            <a:rPr lang="en-US" sz="1400" b="0" i="0" dirty="0">
              <a:latin typeface="Candara" panose="020E0502030303020204" pitchFamily="34" charset="0"/>
            </a:rPr>
            <a:t> Medi-</a:t>
          </a:r>
          <a:r>
            <a:rPr lang="en-US" sz="1400" b="0" i="0" dirty="0" err="1">
              <a:latin typeface="Candara" panose="020E0502030303020204" pitchFamily="34" charset="0"/>
            </a:rPr>
            <a:t>Hitzecheck</a:t>
          </a:r>
          <a:r>
            <a:rPr lang="en-US" sz="1400" b="0" i="0" dirty="0">
              <a:latin typeface="Candara" panose="020E0502030303020204" pitchFamily="34" charset="0"/>
            </a:rPr>
            <a:t>:</a:t>
          </a:r>
        </a:p>
      </dgm:t>
    </dgm:pt>
    <dgm:pt modelId="{A3A3F8E0-E137-914D-A194-6FE43F567400}" type="parTrans" cxnId="{31427799-17F8-4545-8419-7C616F36F4C6}">
      <dgm:prSet/>
      <dgm:spPr/>
      <dgm:t>
        <a:bodyPr/>
        <a:lstStyle/>
        <a:p>
          <a:endParaRPr lang="de-DE"/>
        </a:p>
      </dgm:t>
    </dgm:pt>
    <dgm:pt modelId="{A1177C67-2AA1-2C4A-B380-472CD4978B33}" type="sibTrans" cxnId="{31427799-17F8-4545-8419-7C616F36F4C6}">
      <dgm:prSet/>
      <dgm:spPr/>
      <dgm:t>
        <a:bodyPr/>
        <a:lstStyle/>
        <a:p>
          <a:endParaRPr lang="de-DE"/>
        </a:p>
      </dgm:t>
    </dgm:pt>
    <dgm:pt modelId="{D56F7449-D6AF-584D-A519-66891F8A39CD}">
      <dgm:prSet custT="1"/>
      <dgm:spPr>
        <a:solidFill>
          <a:schemeClr val="bg2">
            <a:lumMod val="75000"/>
          </a:schemeClr>
        </a:solidFill>
      </dgm:spPr>
      <dgm:t>
        <a:bodyPr/>
        <a:lstStyle/>
        <a:p>
          <a:r>
            <a:rPr lang="en-US" sz="1400" b="0" i="0" dirty="0">
              <a:latin typeface="Candara" panose="020E0502030303020204" pitchFamily="34" charset="0"/>
            </a:rPr>
            <a:t>Sind die </a:t>
          </a:r>
          <a:r>
            <a:rPr lang="en-US" sz="1400" b="0" i="0" dirty="0" err="1">
              <a:latin typeface="Candara" panose="020E0502030303020204" pitchFamily="34" charset="0"/>
            </a:rPr>
            <a:t>Substanzen</a:t>
          </a:r>
          <a:r>
            <a:rPr lang="en-US" sz="1400" b="0" i="0" dirty="0">
              <a:latin typeface="Candara" panose="020E0502030303020204" pitchFamily="34" charset="0"/>
            </a:rPr>
            <a:t> </a:t>
          </a:r>
          <a:r>
            <a:rPr lang="en-US" sz="1400" b="0" i="0" dirty="0" err="1">
              <a:latin typeface="Candara" panose="020E0502030303020204" pitchFamily="34" charset="0"/>
            </a:rPr>
            <a:t>Hitze-beständig</a:t>
          </a:r>
          <a:r>
            <a:rPr lang="en-US" sz="1400" b="0" i="0" dirty="0">
              <a:latin typeface="Candara" panose="020E0502030303020204" pitchFamily="34" charset="0"/>
            </a:rPr>
            <a:t>?</a:t>
          </a:r>
        </a:p>
      </dgm:t>
    </dgm:pt>
    <dgm:pt modelId="{328D0620-7ED7-A74E-BED8-64D3B5837315}" type="parTrans" cxnId="{2AFCD428-E24B-1F43-91A3-172F688146AB}">
      <dgm:prSet/>
      <dgm:spPr/>
      <dgm:t>
        <a:bodyPr/>
        <a:lstStyle/>
        <a:p>
          <a:endParaRPr lang="de-DE"/>
        </a:p>
      </dgm:t>
    </dgm:pt>
    <dgm:pt modelId="{CDB397B7-5956-A24E-9E66-189E49EC8BD1}" type="sibTrans" cxnId="{2AFCD428-E24B-1F43-91A3-172F688146AB}">
      <dgm:prSet/>
      <dgm:spPr/>
      <dgm:t>
        <a:bodyPr/>
        <a:lstStyle/>
        <a:p>
          <a:endParaRPr lang="de-DE"/>
        </a:p>
      </dgm:t>
    </dgm:pt>
    <dgm:pt modelId="{87CB243E-9BA3-994C-BC91-519F564B717F}">
      <dgm:prSet custT="1"/>
      <dgm:spPr>
        <a:solidFill>
          <a:schemeClr val="bg2">
            <a:lumMod val="75000"/>
          </a:schemeClr>
        </a:solidFill>
      </dgm:spPr>
      <dgm:t>
        <a:bodyPr/>
        <a:lstStyle/>
        <a:p>
          <a:r>
            <a:rPr lang="en-US" sz="1400" b="0" i="0" dirty="0" err="1">
              <a:latin typeface="Candara" panose="020E0502030303020204" pitchFamily="34" charset="0"/>
            </a:rPr>
            <a:t>Bedingen</a:t>
          </a:r>
          <a:r>
            <a:rPr lang="en-US" sz="1400" b="0" i="0" dirty="0">
              <a:latin typeface="Candara" panose="020E0502030303020204" pitchFamily="34" charset="0"/>
            </a:rPr>
            <a:t> </a:t>
          </a:r>
          <a:r>
            <a:rPr lang="en-US" sz="1400" b="0" i="0" dirty="0" err="1">
              <a:latin typeface="Candara" panose="020E0502030303020204" pitchFamily="34" charset="0"/>
            </a:rPr>
            <a:t>verschriebene</a:t>
          </a:r>
          <a:r>
            <a:rPr lang="en-US" sz="1400" b="0" i="0" dirty="0">
              <a:latin typeface="Candara" panose="020E0502030303020204" pitchFamily="34" charset="0"/>
            </a:rPr>
            <a:t> Med. </a:t>
          </a:r>
          <a:r>
            <a:rPr lang="en-US" sz="1400" b="0" i="0" dirty="0" err="1">
              <a:latin typeface="Candara" panose="020E0502030303020204" pitchFamily="34" charset="0"/>
            </a:rPr>
            <a:t>veränderte</a:t>
          </a:r>
          <a:r>
            <a:rPr lang="en-US" sz="1400" b="0" i="0" dirty="0">
              <a:latin typeface="Candara" panose="020E0502030303020204" pitchFamily="34" charset="0"/>
            </a:rPr>
            <a:t> </a:t>
          </a:r>
          <a:r>
            <a:rPr lang="en-US" sz="1400" b="0" i="0" dirty="0" err="1">
              <a:latin typeface="Candara" panose="020E0502030303020204" pitchFamily="34" charset="0"/>
            </a:rPr>
            <a:t>Physiologie</a:t>
          </a:r>
          <a:r>
            <a:rPr lang="en-US" sz="1400" b="0" i="0" dirty="0">
              <a:latin typeface="Candara" panose="020E0502030303020204" pitchFamily="34" charset="0"/>
            </a:rPr>
            <a:t>? Cave </a:t>
          </a:r>
          <a:r>
            <a:rPr lang="en-US" sz="1400" b="0" i="0" dirty="0" err="1">
              <a:latin typeface="Candara" panose="020E0502030303020204" pitchFamily="34" charset="0"/>
            </a:rPr>
            <a:t>Diuretika</a:t>
          </a:r>
          <a:r>
            <a:rPr lang="en-US" sz="1400" b="0" i="0" dirty="0">
              <a:latin typeface="Candara" panose="020E0502030303020204" pitchFamily="34" charset="0"/>
            </a:rPr>
            <a:t>, </a:t>
          </a:r>
          <a:r>
            <a:rPr lang="en-US" sz="1400" b="0" i="0" dirty="0" err="1">
              <a:latin typeface="Candara" panose="020E0502030303020204" pitchFamily="34" charset="0"/>
            </a:rPr>
            <a:t>Antidepressiva</a:t>
          </a:r>
          <a:r>
            <a:rPr lang="en-US" sz="1400" b="0" i="0" dirty="0">
              <a:latin typeface="Candara" panose="020E0502030303020204" pitchFamily="34" charset="0"/>
            </a:rPr>
            <a:t>, …</a:t>
          </a:r>
        </a:p>
      </dgm:t>
    </dgm:pt>
    <dgm:pt modelId="{505C4DB1-A593-FD4C-AC5C-628492655C6F}" type="parTrans" cxnId="{7738F011-4705-4142-BDBA-0DB6A05E560C}">
      <dgm:prSet/>
      <dgm:spPr/>
      <dgm:t>
        <a:bodyPr/>
        <a:lstStyle/>
        <a:p>
          <a:endParaRPr lang="de-DE"/>
        </a:p>
      </dgm:t>
    </dgm:pt>
    <dgm:pt modelId="{B9B6C2C5-7BBC-5049-98AE-0B212C400144}" type="sibTrans" cxnId="{7738F011-4705-4142-BDBA-0DB6A05E560C}">
      <dgm:prSet/>
      <dgm:spPr/>
      <dgm:t>
        <a:bodyPr/>
        <a:lstStyle/>
        <a:p>
          <a:endParaRPr lang="de-DE"/>
        </a:p>
      </dgm:t>
    </dgm:pt>
    <dgm:pt modelId="{0A7A69D9-D6B3-3448-AB6F-E8C4A8382D37}">
      <dgm:prSet custT="1"/>
      <dgm:spPr>
        <a:solidFill>
          <a:schemeClr val="bg2">
            <a:lumMod val="75000"/>
          </a:schemeClr>
        </a:solidFill>
      </dgm:spPr>
      <dgm:t>
        <a:bodyPr/>
        <a:lstStyle/>
        <a:p>
          <a:r>
            <a:rPr lang="en-US" sz="1400" b="0" i="0" dirty="0" err="1">
              <a:latin typeface="Candara" panose="020E0502030303020204" pitchFamily="34" charset="0"/>
            </a:rPr>
            <a:t>Besteht</a:t>
          </a:r>
          <a:r>
            <a:rPr lang="en-US" sz="1400" b="0" i="0" dirty="0">
              <a:latin typeface="Candara" panose="020E0502030303020204" pitchFamily="34" charset="0"/>
            </a:rPr>
            <a:t> </a:t>
          </a:r>
          <a:r>
            <a:rPr lang="en-US" sz="1400" b="0" i="0" dirty="0" err="1">
              <a:latin typeface="Candara" panose="020E0502030303020204" pitchFamily="34" charset="0"/>
            </a:rPr>
            <a:t>eine</a:t>
          </a:r>
          <a:r>
            <a:rPr lang="en-US" sz="1400" b="0" i="0" dirty="0">
              <a:latin typeface="Candara" panose="020E0502030303020204" pitchFamily="34" charset="0"/>
            </a:rPr>
            <a:t> </a:t>
          </a:r>
          <a:r>
            <a:rPr lang="en-US" sz="1400" b="0" i="0" dirty="0" err="1">
              <a:latin typeface="Candara" panose="020E0502030303020204" pitchFamily="34" charset="0"/>
            </a:rPr>
            <a:t>Hitze-abhängige</a:t>
          </a:r>
          <a:r>
            <a:rPr lang="en-US" sz="1400" b="0" i="0" dirty="0">
              <a:latin typeface="Candara" panose="020E0502030303020204" pitchFamily="34" charset="0"/>
            </a:rPr>
            <a:t> </a:t>
          </a:r>
          <a:r>
            <a:rPr lang="en-US" sz="1400" b="0" i="0" dirty="0" err="1">
              <a:latin typeface="Candara" panose="020E0502030303020204" pitchFamily="34" charset="0"/>
            </a:rPr>
            <a:t>Wirkung</a:t>
          </a:r>
          <a:r>
            <a:rPr lang="en-US" sz="1400" b="0" i="0" dirty="0">
              <a:latin typeface="Candara" panose="020E0502030303020204" pitchFamily="34" charset="0"/>
            </a:rPr>
            <a:t>? Cave Insulin, Opioid-</a:t>
          </a:r>
          <a:r>
            <a:rPr lang="en-US" sz="1400" b="0" i="0" dirty="0" err="1">
              <a:latin typeface="Candara" panose="020E0502030303020204" pitchFamily="34" charset="0"/>
            </a:rPr>
            <a:t>Pflaster</a:t>
          </a:r>
          <a:r>
            <a:rPr lang="en-US" sz="1400" b="0" i="0" dirty="0">
              <a:latin typeface="Candara" panose="020E0502030303020204" pitchFamily="34" charset="0"/>
            </a:rPr>
            <a:t>!</a:t>
          </a:r>
        </a:p>
      </dgm:t>
    </dgm:pt>
    <dgm:pt modelId="{B4789101-1D7B-1141-9AD7-136D598E1A72}" type="parTrans" cxnId="{A1A492D6-FA97-3048-A85B-8FB5DE13A3D2}">
      <dgm:prSet/>
      <dgm:spPr/>
      <dgm:t>
        <a:bodyPr/>
        <a:lstStyle/>
        <a:p>
          <a:endParaRPr lang="de-DE"/>
        </a:p>
      </dgm:t>
    </dgm:pt>
    <dgm:pt modelId="{351F065E-5105-4C4D-A5AD-679E957467E0}" type="sibTrans" cxnId="{A1A492D6-FA97-3048-A85B-8FB5DE13A3D2}">
      <dgm:prSet/>
      <dgm:spPr/>
      <dgm:t>
        <a:bodyPr/>
        <a:lstStyle/>
        <a:p>
          <a:endParaRPr lang="de-DE"/>
        </a:p>
      </dgm:t>
    </dgm:pt>
    <dgm:pt modelId="{E623AB44-8E7F-4312-A5A5-B3B2D14F22F6}" type="pres">
      <dgm:prSet presAssocID="{1FF6E91B-C69B-4FEA-9E49-0D4F2FD6588C}" presName="root" presStyleCnt="0">
        <dgm:presLayoutVars>
          <dgm:dir/>
          <dgm:resizeHandles val="exact"/>
        </dgm:presLayoutVars>
      </dgm:prSet>
      <dgm:spPr/>
      <dgm:t>
        <a:bodyPr/>
        <a:lstStyle/>
        <a:p>
          <a:endParaRPr lang="de-DE"/>
        </a:p>
      </dgm:t>
    </dgm:pt>
    <dgm:pt modelId="{7965E404-399E-46D3-8C10-991DD3C2E697}" type="pres">
      <dgm:prSet presAssocID="{80638FF2-3729-4581-9AAC-9FBDF365CE38}" presName="compNode" presStyleCnt="0"/>
      <dgm:spPr/>
    </dgm:pt>
    <dgm:pt modelId="{A0F89596-3741-4565-AEBB-F5373C01C035}" type="pres">
      <dgm:prSet presAssocID="{80638FF2-3729-4581-9AAC-9FBDF365CE38}" presName="bgRect" presStyleLbl="bgShp" presStyleIdx="0" presStyleCnt="4" custScaleY="168618" custLinFactNeighborY="-16716"/>
      <dgm:spPr/>
    </dgm:pt>
    <dgm:pt modelId="{2A88626C-5954-45E0-8F07-E4859BBF3B9E}" type="pres">
      <dgm:prSet presAssocID="{80638FF2-3729-4581-9AAC-9FBDF365CE38}" presName="iconRect" presStyleLbl="node1" presStyleIdx="0" presStyleCnt="4"/>
      <dgm:spPr/>
    </dgm:pt>
    <dgm:pt modelId="{9A1236CF-B539-4664-A9B7-16247B540D73}" type="pres">
      <dgm:prSet presAssocID="{80638FF2-3729-4581-9AAC-9FBDF365CE38}" presName="spaceRect" presStyleCnt="0"/>
      <dgm:spPr/>
    </dgm:pt>
    <dgm:pt modelId="{8B04F415-C649-47AD-8D1D-6B98B6666E94}" type="pres">
      <dgm:prSet presAssocID="{80638FF2-3729-4581-9AAC-9FBDF365CE38}" presName="parTx" presStyleLbl="revTx" presStyleIdx="0" presStyleCnt="7" custScaleY="132028" custLinFactNeighborY="-2818">
        <dgm:presLayoutVars>
          <dgm:chMax val="0"/>
          <dgm:chPref val="0"/>
        </dgm:presLayoutVars>
      </dgm:prSet>
      <dgm:spPr/>
      <dgm:t>
        <a:bodyPr/>
        <a:lstStyle/>
        <a:p>
          <a:endParaRPr lang="de-DE"/>
        </a:p>
      </dgm:t>
    </dgm:pt>
    <dgm:pt modelId="{663A6808-3B65-4A05-A674-0F4461144678}" type="pres">
      <dgm:prSet presAssocID="{80638FF2-3729-4581-9AAC-9FBDF365CE38}" presName="desTx" presStyleLbl="revTx" presStyleIdx="1" presStyleCnt="7" custScaleX="143048" custScaleY="217998" custLinFactNeighborX="-19623" custLinFactNeighborY="-7120">
        <dgm:presLayoutVars/>
      </dgm:prSet>
      <dgm:spPr/>
      <dgm:t>
        <a:bodyPr/>
        <a:lstStyle/>
        <a:p>
          <a:endParaRPr lang="de-DE"/>
        </a:p>
      </dgm:t>
    </dgm:pt>
    <dgm:pt modelId="{CB4B225C-F207-7E47-BA22-14BAA738BB77}" type="pres">
      <dgm:prSet presAssocID="{666D540C-6E77-4DB0-8B94-916BAB985740}" presName="sibTrans" presStyleCnt="0"/>
      <dgm:spPr/>
    </dgm:pt>
    <dgm:pt modelId="{5B040398-537D-43CC-9FB9-77ACC07D576D}" type="pres">
      <dgm:prSet presAssocID="{9B70BFBF-8B0D-4455-8C96-11B8A274D78A}" presName="compNode" presStyleCnt="0"/>
      <dgm:spPr/>
    </dgm:pt>
    <dgm:pt modelId="{9AE7E715-B01B-4C63-B961-F8AA7470332B}" type="pres">
      <dgm:prSet presAssocID="{9B70BFBF-8B0D-4455-8C96-11B8A274D78A}" presName="bgRect" presStyleLbl="bgShp" presStyleIdx="1" presStyleCnt="4" custScaleY="154718" custLinFactNeighborY="3072"/>
      <dgm:spPr/>
    </dgm:pt>
    <dgm:pt modelId="{5891756E-1CBA-4860-A712-9982386B7DE2}" type="pres">
      <dgm:prSet presAssocID="{9B70BFBF-8B0D-4455-8C96-11B8A274D78A}" presName="iconRect" presStyleLbl="node1" presStyleIdx="1" presStyleCnt="4" custLinFactNeighborY="10404"/>
      <dgm:spPr/>
    </dgm:pt>
    <dgm:pt modelId="{C56A1B1C-6B84-47D9-B2B3-63317272630E}" type="pres">
      <dgm:prSet presAssocID="{9B70BFBF-8B0D-4455-8C96-11B8A274D78A}" presName="spaceRect" presStyleCnt="0"/>
      <dgm:spPr/>
    </dgm:pt>
    <dgm:pt modelId="{2962FFA4-20C1-48A9-93D8-735635709581}" type="pres">
      <dgm:prSet presAssocID="{9B70BFBF-8B0D-4455-8C96-11B8A274D78A}" presName="parTx" presStyleLbl="revTx" presStyleIdx="2" presStyleCnt="7" custLinFactNeighborX="1054" custLinFactNeighborY="9180">
        <dgm:presLayoutVars>
          <dgm:chMax val="0"/>
          <dgm:chPref val="0"/>
        </dgm:presLayoutVars>
      </dgm:prSet>
      <dgm:spPr/>
      <dgm:t>
        <a:bodyPr/>
        <a:lstStyle/>
        <a:p>
          <a:endParaRPr lang="de-DE"/>
        </a:p>
      </dgm:t>
    </dgm:pt>
    <dgm:pt modelId="{7E771199-FD2A-8E40-9EC7-EAA26B287168}" type="pres">
      <dgm:prSet presAssocID="{9B70BFBF-8B0D-4455-8C96-11B8A274D78A}" presName="desTx" presStyleLbl="revTx" presStyleIdx="3" presStyleCnt="7" custScaleX="134192" custScaleY="203033" custLinFactNeighborX="-15661" custLinFactNeighborY="-10768">
        <dgm:presLayoutVars/>
      </dgm:prSet>
      <dgm:spPr/>
      <dgm:t>
        <a:bodyPr/>
        <a:lstStyle/>
        <a:p>
          <a:endParaRPr lang="de-DE"/>
        </a:p>
      </dgm:t>
    </dgm:pt>
    <dgm:pt modelId="{30B05738-622B-4D45-9DE0-E1BAE943E812}" type="pres">
      <dgm:prSet presAssocID="{2CEEF634-76E7-4912-A8E2-223E859B707F}" presName="sibTrans" presStyleCnt="0"/>
      <dgm:spPr/>
    </dgm:pt>
    <dgm:pt modelId="{52169193-9AA8-49AF-A3A5-4BBB13D3671C}" type="pres">
      <dgm:prSet presAssocID="{B874E5C4-0208-4EF1-8C7A-02109EADC970}" presName="compNode" presStyleCnt="0"/>
      <dgm:spPr/>
    </dgm:pt>
    <dgm:pt modelId="{296801F8-62BE-4FBF-ADE0-D19EE88CC6F1}" type="pres">
      <dgm:prSet presAssocID="{B874E5C4-0208-4EF1-8C7A-02109EADC970}" presName="bgRect" presStyleLbl="bgShp" presStyleIdx="2" presStyleCnt="4" custScaleY="165413"/>
      <dgm:spPr/>
    </dgm:pt>
    <dgm:pt modelId="{B0BADEB6-F57B-4C85-9F7E-0CF076B542BB}" type="pres">
      <dgm:prSet presAssocID="{B874E5C4-0208-4EF1-8C7A-02109EADC970}" presName="iconRect" presStyleLbl="node1" presStyleIdx="2" presStyleCnt="4"/>
      <dgm:spPr/>
    </dgm:pt>
    <dgm:pt modelId="{2B609F99-5CD6-4449-A736-2140E171F7CE}" type="pres">
      <dgm:prSet presAssocID="{B874E5C4-0208-4EF1-8C7A-02109EADC970}" presName="spaceRect" presStyleCnt="0"/>
      <dgm:spPr/>
    </dgm:pt>
    <dgm:pt modelId="{691A9F71-9838-4A42-9652-54AF88C41CF5}" type="pres">
      <dgm:prSet presAssocID="{B874E5C4-0208-4EF1-8C7A-02109EADC970}" presName="parTx" presStyleLbl="revTx" presStyleIdx="4" presStyleCnt="7">
        <dgm:presLayoutVars>
          <dgm:chMax val="0"/>
          <dgm:chPref val="0"/>
        </dgm:presLayoutVars>
      </dgm:prSet>
      <dgm:spPr/>
      <dgm:t>
        <a:bodyPr/>
        <a:lstStyle/>
        <a:p>
          <a:endParaRPr lang="de-DE"/>
        </a:p>
      </dgm:t>
    </dgm:pt>
    <dgm:pt modelId="{C1752156-217D-42BC-AE46-01A04F1D55FD}" type="pres">
      <dgm:prSet presAssocID="{B874E5C4-0208-4EF1-8C7A-02109EADC970}" presName="desTx" presStyleLbl="revTx" presStyleIdx="5" presStyleCnt="7" custScaleX="116933" custScaleY="216553" custLinFactNeighborX="-6383" custLinFactNeighborY="-6924">
        <dgm:presLayoutVars/>
      </dgm:prSet>
      <dgm:spPr/>
      <dgm:t>
        <a:bodyPr/>
        <a:lstStyle/>
        <a:p>
          <a:endParaRPr lang="de-DE"/>
        </a:p>
      </dgm:t>
    </dgm:pt>
    <dgm:pt modelId="{BD46CE34-94E0-1A41-ACD3-29AA48D884CA}" type="pres">
      <dgm:prSet presAssocID="{E0D5D5E8-598B-4248-9360-F800B0196B56}" presName="sibTrans" presStyleCnt="0"/>
      <dgm:spPr/>
    </dgm:pt>
    <dgm:pt modelId="{F0C9CF57-7A34-478A-9A60-A6262CF4D5F6}" type="pres">
      <dgm:prSet presAssocID="{F274BDAB-2F67-4066-8EFF-18549285BA8F}" presName="compNode" presStyleCnt="0"/>
      <dgm:spPr/>
    </dgm:pt>
    <dgm:pt modelId="{472DFBAF-2AFD-426D-BFA2-FD6584C378E4}" type="pres">
      <dgm:prSet presAssocID="{F274BDAB-2F67-4066-8EFF-18549285BA8F}" presName="bgRect" presStyleLbl="bgShp" presStyleIdx="3" presStyleCnt="4" custScaleY="154929" custLinFactNeighborX="98" custLinFactNeighborY="1546"/>
      <dgm:spPr/>
    </dgm:pt>
    <dgm:pt modelId="{283CB016-CF8F-4F87-BD7E-A884FB09A4E6}" type="pres">
      <dgm:prSet presAssocID="{F274BDAB-2F67-4066-8EFF-18549285BA8F}" presName="iconRect" presStyleLbl="node1" presStyleIdx="3" presStyleCnt="4" custLinFactNeighborX="-5719" custLinFactNeighborY="-20525"/>
      <dgm:spPr/>
    </dgm:pt>
    <dgm:pt modelId="{4AAF69D8-751E-4593-AC8D-ECBB4796AA39}" type="pres">
      <dgm:prSet presAssocID="{F274BDAB-2F67-4066-8EFF-18549285BA8F}" presName="spaceRect" presStyleCnt="0"/>
      <dgm:spPr/>
    </dgm:pt>
    <dgm:pt modelId="{C97B4766-D5B3-4AD2-809C-AEBF0E657C58}" type="pres">
      <dgm:prSet presAssocID="{F274BDAB-2F67-4066-8EFF-18549285BA8F}" presName="parTx" presStyleLbl="revTx" presStyleIdx="6" presStyleCnt="7" custScaleX="67784" custLinFactNeighborX="-15665" custLinFactNeighborY="6176">
        <dgm:presLayoutVars>
          <dgm:chMax val="0"/>
          <dgm:chPref val="0"/>
        </dgm:presLayoutVars>
      </dgm:prSet>
      <dgm:spPr/>
      <dgm:t>
        <a:bodyPr/>
        <a:lstStyle/>
        <a:p>
          <a:endParaRPr lang="de-DE"/>
        </a:p>
      </dgm:t>
    </dgm:pt>
  </dgm:ptLst>
  <dgm:cxnLst>
    <dgm:cxn modelId="{31427799-17F8-4545-8419-7C616F36F4C6}" srcId="{9B70BFBF-8B0D-4455-8C96-11B8A274D78A}" destId="{3E6D400A-A2A0-F148-B8C5-97D6287FD4F8}" srcOrd="0" destOrd="0" parTransId="{A3A3F8E0-E137-914D-A194-6FE43F567400}" sibTransId="{A1177C67-2AA1-2C4A-B380-472CD4978B33}"/>
    <dgm:cxn modelId="{B1A1C798-C578-FA49-981A-28979ADD05B3}" type="presOf" srcId="{0A7A69D9-D6B3-3448-AB6F-E8C4A8382D37}" destId="{7E771199-FD2A-8E40-9EC7-EAA26B287168}" srcOrd="0" destOrd="3" presId="urn:microsoft.com/office/officeart/2018/2/layout/IconVerticalSolidList"/>
    <dgm:cxn modelId="{544EF392-CAB4-4E47-870B-F908D83AA7F9}" srcId="{1FF6E91B-C69B-4FEA-9E49-0D4F2FD6588C}" destId="{80638FF2-3729-4581-9AAC-9FBDF365CE38}" srcOrd="0" destOrd="0" parTransId="{CDA89B5B-A84E-46C5-A2BF-A003FA1BCE0F}" sibTransId="{666D540C-6E77-4DB0-8B94-916BAB985740}"/>
    <dgm:cxn modelId="{CD66C784-7182-704B-8145-7404FC62E32B}" type="presOf" srcId="{DCBB3DB1-F32A-45C3-8A18-D18B212DEDC8}" destId="{C1752156-217D-42BC-AE46-01A04F1D55FD}" srcOrd="0" destOrd="0" presId="urn:microsoft.com/office/officeart/2018/2/layout/IconVerticalSolidList"/>
    <dgm:cxn modelId="{52F251CE-3CA5-4F61-9935-E9C6E48642D2}" srcId="{B874E5C4-0208-4EF1-8C7A-02109EADC970}" destId="{DCBB3DB1-F32A-45C3-8A18-D18B212DEDC8}" srcOrd="0" destOrd="0" parTransId="{52D18068-1730-43FA-B0A5-B797140A3210}" sibTransId="{C5CB3912-CC33-4E1B-9320-DF145D0F90F3}"/>
    <dgm:cxn modelId="{F121454F-A46F-4BF2-AF65-172E81806A82}" srcId="{80638FF2-3729-4581-9AAC-9FBDF365CE38}" destId="{5200FE2D-5728-44F1-B300-FA4A6A97227A}" srcOrd="0" destOrd="0" parTransId="{60C11609-2DD4-45BE-B684-49AB116BAB84}" sibTransId="{6CF269BD-9D39-4E3E-8476-4C78527B7FD8}"/>
    <dgm:cxn modelId="{7738F011-4705-4142-BDBA-0DB6A05E560C}" srcId="{3E6D400A-A2A0-F148-B8C5-97D6287FD4F8}" destId="{87CB243E-9BA3-994C-BC91-519F564B717F}" srcOrd="1" destOrd="0" parTransId="{505C4DB1-A593-FD4C-AC5C-628492655C6F}" sibTransId="{B9B6C2C5-7BBC-5049-98AE-0B212C400144}"/>
    <dgm:cxn modelId="{974B37F8-607E-E640-BE84-B71EA2991359}" type="presOf" srcId="{80638FF2-3729-4581-9AAC-9FBDF365CE38}" destId="{8B04F415-C649-47AD-8D1D-6B98B6666E94}" srcOrd="0" destOrd="0" presId="urn:microsoft.com/office/officeart/2018/2/layout/IconVerticalSolidList"/>
    <dgm:cxn modelId="{198DE794-AEDB-4FBC-8010-B0C55D288B02}" srcId="{1FF6E91B-C69B-4FEA-9E49-0D4F2FD6588C}" destId="{F274BDAB-2F67-4066-8EFF-18549285BA8F}" srcOrd="3" destOrd="0" parTransId="{7D1D2FAD-D3C1-40A4-8403-79ACFD7F51FF}" sibTransId="{2C056F23-3316-414F-B301-B7E2175152E5}"/>
    <dgm:cxn modelId="{BC910726-9445-4576-B6FD-5971399A3CA6}" srcId="{1FF6E91B-C69B-4FEA-9E49-0D4F2FD6588C}" destId="{9B70BFBF-8B0D-4455-8C96-11B8A274D78A}" srcOrd="1" destOrd="0" parTransId="{943367EE-D335-4F98-B9BB-DDF62529BAD5}" sibTransId="{2CEEF634-76E7-4912-A8E2-223E859B707F}"/>
    <dgm:cxn modelId="{068B4617-901D-4B08-B9A0-BAE9922F26E0}" srcId="{B874E5C4-0208-4EF1-8C7A-02109EADC970}" destId="{9AEAF8A2-5937-4B8B-98E7-DA8FC0AD0F65}" srcOrd="1" destOrd="0" parTransId="{DB0DC2AB-83E4-42AE-83DE-3B842A0DBC3F}" sibTransId="{FBAA1159-0D6A-4C54-85D2-CD9E1739889C}"/>
    <dgm:cxn modelId="{1F928A65-EE89-7B4A-8C42-DF971DA828E2}" type="presOf" srcId="{F274BDAB-2F67-4066-8EFF-18549285BA8F}" destId="{C97B4766-D5B3-4AD2-809C-AEBF0E657C58}" srcOrd="0" destOrd="0" presId="urn:microsoft.com/office/officeart/2018/2/layout/IconVerticalSolidList"/>
    <dgm:cxn modelId="{6E99335E-4CA7-A746-A37E-A9245236C0F7}" type="presOf" srcId="{3E6D400A-A2A0-F148-B8C5-97D6287FD4F8}" destId="{7E771199-FD2A-8E40-9EC7-EAA26B287168}" srcOrd="0" destOrd="0" presId="urn:microsoft.com/office/officeart/2018/2/layout/IconVerticalSolidList"/>
    <dgm:cxn modelId="{80F0EA9E-9A0C-4E7C-A256-DAAB29F154FD}" srcId="{1FF6E91B-C69B-4FEA-9E49-0D4F2FD6588C}" destId="{B874E5C4-0208-4EF1-8C7A-02109EADC970}" srcOrd="2" destOrd="0" parTransId="{DCD0FD29-F607-4BAC-B0F9-7ED46B565024}" sibTransId="{E0D5D5E8-598B-4248-9360-F800B0196B56}"/>
    <dgm:cxn modelId="{D47A869B-74D3-4235-BB88-9ACD15878AE5}" type="presOf" srcId="{1FF6E91B-C69B-4FEA-9E49-0D4F2FD6588C}" destId="{E623AB44-8E7F-4312-A5A5-B3B2D14F22F6}" srcOrd="0" destOrd="0" presId="urn:microsoft.com/office/officeart/2018/2/layout/IconVerticalSolidList"/>
    <dgm:cxn modelId="{BBBF83B6-6DA8-CB4A-A94B-A795414F8D34}" type="presOf" srcId="{5200FE2D-5728-44F1-B300-FA4A6A97227A}" destId="{663A6808-3B65-4A05-A674-0F4461144678}" srcOrd="0" destOrd="0" presId="urn:microsoft.com/office/officeart/2018/2/layout/IconVerticalSolidList"/>
    <dgm:cxn modelId="{BFB3908E-DF96-47A0-8355-239C07695DB9}" srcId="{80638FF2-3729-4581-9AAC-9FBDF365CE38}" destId="{AF6C5DEA-D630-4AF3-AD96-02C0CF3CB976}" srcOrd="1" destOrd="0" parTransId="{00634DDE-4778-4958-9811-2875B257F9F7}" sibTransId="{50E87DEF-5B5D-4711-B892-B17500081FBD}"/>
    <dgm:cxn modelId="{3ABEF23C-2A10-BC4A-97E4-560009D7A1FD}" type="presOf" srcId="{9AEAF8A2-5937-4B8B-98E7-DA8FC0AD0F65}" destId="{C1752156-217D-42BC-AE46-01A04F1D55FD}" srcOrd="0" destOrd="1" presId="urn:microsoft.com/office/officeart/2018/2/layout/IconVerticalSolidList"/>
    <dgm:cxn modelId="{1976DC9C-CD06-C94F-B96B-1BA11123E481}" type="presOf" srcId="{B874E5C4-0208-4EF1-8C7A-02109EADC970}" destId="{691A9F71-9838-4A42-9652-54AF88C41CF5}" srcOrd="0" destOrd="0" presId="urn:microsoft.com/office/officeart/2018/2/layout/IconVerticalSolidList"/>
    <dgm:cxn modelId="{44765304-30E1-FA4C-8F7C-9B8260979B82}" type="presOf" srcId="{AF6C5DEA-D630-4AF3-AD96-02C0CF3CB976}" destId="{663A6808-3B65-4A05-A674-0F4461144678}" srcOrd="0" destOrd="1" presId="urn:microsoft.com/office/officeart/2018/2/layout/IconVerticalSolidList"/>
    <dgm:cxn modelId="{A202E3D4-84EA-6940-A8BD-8C224338AD2A}" type="presOf" srcId="{9B70BFBF-8B0D-4455-8C96-11B8A274D78A}" destId="{2962FFA4-20C1-48A9-93D8-735635709581}" srcOrd="0" destOrd="0" presId="urn:microsoft.com/office/officeart/2018/2/layout/IconVerticalSolidList"/>
    <dgm:cxn modelId="{A1A492D6-FA97-3048-A85B-8FB5DE13A3D2}" srcId="{3E6D400A-A2A0-F148-B8C5-97D6287FD4F8}" destId="{0A7A69D9-D6B3-3448-AB6F-E8C4A8382D37}" srcOrd="2" destOrd="0" parTransId="{B4789101-1D7B-1141-9AD7-136D598E1A72}" sibTransId="{351F065E-5105-4C4D-A5AD-679E957467E0}"/>
    <dgm:cxn modelId="{ED1FA6AE-38E1-C040-B15D-67A7F1E44AF3}" type="presOf" srcId="{D56F7449-D6AF-584D-A519-66891F8A39CD}" destId="{7E771199-FD2A-8E40-9EC7-EAA26B287168}" srcOrd="0" destOrd="1" presId="urn:microsoft.com/office/officeart/2018/2/layout/IconVerticalSolidList"/>
    <dgm:cxn modelId="{2AFCD428-E24B-1F43-91A3-172F688146AB}" srcId="{3E6D400A-A2A0-F148-B8C5-97D6287FD4F8}" destId="{D56F7449-D6AF-584D-A519-66891F8A39CD}" srcOrd="0" destOrd="0" parTransId="{328D0620-7ED7-A74E-BED8-64D3B5837315}" sibTransId="{CDB397B7-5956-A24E-9E66-189E49EC8BD1}"/>
    <dgm:cxn modelId="{93804EE6-2CA1-FB44-A3C1-9ABC898784CD}" type="presOf" srcId="{87CB243E-9BA3-994C-BC91-519F564B717F}" destId="{7E771199-FD2A-8E40-9EC7-EAA26B287168}" srcOrd="0" destOrd="2" presId="urn:microsoft.com/office/officeart/2018/2/layout/IconVerticalSolidList"/>
    <dgm:cxn modelId="{BF36E6F7-6CAC-3D4F-860E-21D73AE984C2}" type="presParOf" srcId="{E623AB44-8E7F-4312-A5A5-B3B2D14F22F6}" destId="{7965E404-399E-46D3-8C10-991DD3C2E697}" srcOrd="0" destOrd="0" presId="urn:microsoft.com/office/officeart/2018/2/layout/IconVerticalSolidList"/>
    <dgm:cxn modelId="{5C0B5249-AD09-EF4F-A3A7-9C0BECF0CAB7}" type="presParOf" srcId="{7965E404-399E-46D3-8C10-991DD3C2E697}" destId="{A0F89596-3741-4565-AEBB-F5373C01C035}" srcOrd="0" destOrd="0" presId="urn:microsoft.com/office/officeart/2018/2/layout/IconVerticalSolidList"/>
    <dgm:cxn modelId="{484FEDF0-8991-C044-BDEA-DD68FE8D906E}" type="presParOf" srcId="{7965E404-399E-46D3-8C10-991DD3C2E697}" destId="{2A88626C-5954-45E0-8F07-E4859BBF3B9E}" srcOrd="1" destOrd="0" presId="urn:microsoft.com/office/officeart/2018/2/layout/IconVerticalSolidList"/>
    <dgm:cxn modelId="{E7061C56-46B7-6949-A8D6-D170A595C2CF}" type="presParOf" srcId="{7965E404-399E-46D3-8C10-991DD3C2E697}" destId="{9A1236CF-B539-4664-A9B7-16247B540D73}" srcOrd="2" destOrd="0" presId="urn:microsoft.com/office/officeart/2018/2/layout/IconVerticalSolidList"/>
    <dgm:cxn modelId="{D989B31A-968A-9642-A3B3-50DD565A30F3}" type="presParOf" srcId="{7965E404-399E-46D3-8C10-991DD3C2E697}" destId="{8B04F415-C649-47AD-8D1D-6B98B6666E94}" srcOrd="3" destOrd="0" presId="urn:microsoft.com/office/officeart/2018/2/layout/IconVerticalSolidList"/>
    <dgm:cxn modelId="{058AB83B-02EA-B646-93B8-0FD2FEA208F0}" type="presParOf" srcId="{7965E404-399E-46D3-8C10-991DD3C2E697}" destId="{663A6808-3B65-4A05-A674-0F4461144678}" srcOrd="4" destOrd="0" presId="urn:microsoft.com/office/officeart/2018/2/layout/IconVerticalSolidList"/>
    <dgm:cxn modelId="{9DBCA3C7-18A8-FF43-8178-92BFCFB3AB14}" type="presParOf" srcId="{E623AB44-8E7F-4312-A5A5-B3B2D14F22F6}" destId="{CB4B225C-F207-7E47-BA22-14BAA738BB77}" srcOrd="1" destOrd="0" presId="urn:microsoft.com/office/officeart/2018/2/layout/IconVerticalSolidList"/>
    <dgm:cxn modelId="{C45F7CC5-C5ED-4744-8DAA-4E9A4EA24B1A}" type="presParOf" srcId="{E623AB44-8E7F-4312-A5A5-B3B2D14F22F6}" destId="{5B040398-537D-43CC-9FB9-77ACC07D576D}" srcOrd="2" destOrd="0" presId="urn:microsoft.com/office/officeart/2018/2/layout/IconVerticalSolidList"/>
    <dgm:cxn modelId="{B7110470-DE52-ED43-9924-1E909A45CEEE}" type="presParOf" srcId="{5B040398-537D-43CC-9FB9-77ACC07D576D}" destId="{9AE7E715-B01B-4C63-B961-F8AA7470332B}" srcOrd="0" destOrd="0" presId="urn:microsoft.com/office/officeart/2018/2/layout/IconVerticalSolidList"/>
    <dgm:cxn modelId="{B28B17A6-7427-1C44-8F83-EC9DC6371711}" type="presParOf" srcId="{5B040398-537D-43CC-9FB9-77ACC07D576D}" destId="{5891756E-1CBA-4860-A712-9982386B7DE2}" srcOrd="1" destOrd="0" presId="urn:microsoft.com/office/officeart/2018/2/layout/IconVerticalSolidList"/>
    <dgm:cxn modelId="{94372F45-EB98-B540-9002-890063AD7165}" type="presParOf" srcId="{5B040398-537D-43CC-9FB9-77ACC07D576D}" destId="{C56A1B1C-6B84-47D9-B2B3-63317272630E}" srcOrd="2" destOrd="0" presId="urn:microsoft.com/office/officeart/2018/2/layout/IconVerticalSolidList"/>
    <dgm:cxn modelId="{9F47C627-D2C7-0F47-9F95-BF8607B8E75E}" type="presParOf" srcId="{5B040398-537D-43CC-9FB9-77ACC07D576D}" destId="{2962FFA4-20C1-48A9-93D8-735635709581}" srcOrd="3" destOrd="0" presId="urn:microsoft.com/office/officeart/2018/2/layout/IconVerticalSolidList"/>
    <dgm:cxn modelId="{3EAA459D-BA96-AE49-A199-C0A00D98591B}" type="presParOf" srcId="{5B040398-537D-43CC-9FB9-77ACC07D576D}" destId="{7E771199-FD2A-8E40-9EC7-EAA26B287168}" srcOrd="4" destOrd="0" presId="urn:microsoft.com/office/officeart/2018/2/layout/IconVerticalSolidList"/>
    <dgm:cxn modelId="{AFDEA792-C859-E743-8397-C8CA347CB72F}" type="presParOf" srcId="{E623AB44-8E7F-4312-A5A5-B3B2D14F22F6}" destId="{30B05738-622B-4D45-9DE0-E1BAE943E812}" srcOrd="3" destOrd="0" presId="urn:microsoft.com/office/officeart/2018/2/layout/IconVerticalSolidList"/>
    <dgm:cxn modelId="{B2C37839-3D56-894E-92CE-72D61520069E}" type="presParOf" srcId="{E623AB44-8E7F-4312-A5A5-B3B2D14F22F6}" destId="{52169193-9AA8-49AF-A3A5-4BBB13D3671C}" srcOrd="4" destOrd="0" presId="urn:microsoft.com/office/officeart/2018/2/layout/IconVerticalSolidList"/>
    <dgm:cxn modelId="{538793D7-22A7-3F47-848E-FDAE0F069A4A}" type="presParOf" srcId="{52169193-9AA8-49AF-A3A5-4BBB13D3671C}" destId="{296801F8-62BE-4FBF-ADE0-D19EE88CC6F1}" srcOrd="0" destOrd="0" presId="urn:microsoft.com/office/officeart/2018/2/layout/IconVerticalSolidList"/>
    <dgm:cxn modelId="{DC6D2E3D-6A4E-1A4A-A1AE-78FEF257195F}" type="presParOf" srcId="{52169193-9AA8-49AF-A3A5-4BBB13D3671C}" destId="{B0BADEB6-F57B-4C85-9F7E-0CF076B542BB}" srcOrd="1" destOrd="0" presId="urn:microsoft.com/office/officeart/2018/2/layout/IconVerticalSolidList"/>
    <dgm:cxn modelId="{ED8738C4-3D52-134E-889E-BB601A0D2FE7}" type="presParOf" srcId="{52169193-9AA8-49AF-A3A5-4BBB13D3671C}" destId="{2B609F99-5CD6-4449-A736-2140E171F7CE}" srcOrd="2" destOrd="0" presId="urn:microsoft.com/office/officeart/2018/2/layout/IconVerticalSolidList"/>
    <dgm:cxn modelId="{2C6432F0-B970-4B4A-91C3-201B19AA3690}" type="presParOf" srcId="{52169193-9AA8-49AF-A3A5-4BBB13D3671C}" destId="{691A9F71-9838-4A42-9652-54AF88C41CF5}" srcOrd="3" destOrd="0" presId="urn:microsoft.com/office/officeart/2018/2/layout/IconVerticalSolidList"/>
    <dgm:cxn modelId="{B28BE648-C06C-0746-9FE5-1135E2CD722A}" type="presParOf" srcId="{52169193-9AA8-49AF-A3A5-4BBB13D3671C}" destId="{C1752156-217D-42BC-AE46-01A04F1D55FD}" srcOrd="4" destOrd="0" presId="urn:microsoft.com/office/officeart/2018/2/layout/IconVerticalSolidList"/>
    <dgm:cxn modelId="{52A737E1-1716-3A43-B458-CD42D1AE3F7F}" type="presParOf" srcId="{E623AB44-8E7F-4312-A5A5-B3B2D14F22F6}" destId="{BD46CE34-94E0-1A41-ACD3-29AA48D884CA}" srcOrd="5" destOrd="0" presId="urn:microsoft.com/office/officeart/2018/2/layout/IconVerticalSolidList"/>
    <dgm:cxn modelId="{F93B3637-9A4D-364D-B1CD-F830B9A8C3D4}" type="presParOf" srcId="{E623AB44-8E7F-4312-A5A5-B3B2D14F22F6}" destId="{F0C9CF57-7A34-478A-9A60-A6262CF4D5F6}" srcOrd="6" destOrd="0" presId="urn:microsoft.com/office/officeart/2018/2/layout/IconVerticalSolidList"/>
    <dgm:cxn modelId="{95145BCD-4600-4341-BEFB-E8C81AC21698}" type="presParOf" srcId="{F0C9CF57-7A34-478A-9A60-A6262CF4D5F6}" destId="{472DFBAF-2AFD-426D-BFA2-FD6584C378E4}" srcOrd="0" destOrd="0" presId="urn:microsoft.com/office/officeart/2018/2/layout/IconVerticalSolidList"/>
    <dgm:cxn modelId="{91DC2CE2-8F77-DF40-81C3-DE90D2C3677E}" type="presParOf" srcId="{F0C9CF57-7A34-478A-9A60-A6262CF4D5F6}" destId="{283CB016-CF8F-4F87-BD7E-A884FB09A4E6}" srcOrd="1" destOrd="0" presId="urn:microsoft.com/office/officeart/2018/2/layout/IconVerticalSolidList"/>
    <dgm:cxn modelId="{A62C22C5-2724-E641-9D2F-9782CAD93284}" type="presParOf" srcId="{F0C9CF57-7A34-478A-9A60-A6262CF4D5F6}" destId="{4AAF69D8-751E-4593-AC8D-ECBB4796AA39}" srcOrd="2" destOrd="0" presId="urn:microsoft.com/office/officeart/2018/2/layout/IconVerticalSolidList"/>
    <dgm:cxn modelId="{5D9EE7D6-E048-DA40-946B-82C20566E062}" type="presParOf" srcId="{F0C9CF57-7A34-478A-9A60-A6262CF4D5F6}" destId="{C97B4766-D5B3-4AD2-809C-AEBF0E657C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89596-3741-4565-AEBB-F5373C01C035}">
      <dsp:nvSpPr>
        <dsp:cNvPr id="0" name=""/>
        <dsp:cNvSpPr/>
      </dsp:nvSpPr>
      <dsp:spPr>
        <a:xfrm>
          <a:off x="-599837" y="54181"/>
          <a:ext cx="11312769" cy="9361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88626C-5954-45E0-8F07-E4859BBF3B9E}">
      <dsp:nvSpPr>
        <dsp:cNvPr id="0" name=""/>
        <dsp:cNvSpPr/>
      </dsp:nvSpPr>
      <dsp:spPr>
        <a:xfrm>
          <a:off x="-431883" y="462406"/>
          <a:ext cx="305370" cy="305370"/>
        </a:xfrm>
        <a:prstGeom prst="rect">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B04F415-C649-47AD-8D1D-6B98B6666E94}">
      <dsp:nvSpPr>
        <dsp:cNvPr id="0" name=""/>
        <dsp:cNvSpPr/>
      </dsp:nvSpPr>
      <dsp:spPr>
        <a:xfrm>
          <a:off x="41440" y="232923"/>
          <a:ext cx="5090746" cy="733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61" tIns="58761" rIns="58761" bIns="58761" numCol="1" spcCol="1270" anchor="ctr" anchorCtr="0">
          <a:noAutofit/>
        </a:bodyPr>
        <a:lstStyle/>
        <a:p>
          <a:pPr lvl="0" algn="l" defTabSz="622300">
            <a:lnSpc>
              <a:spcPct val="100000"/>
            </a:lnSpc>
            <a:spcBef>
              <a:spcPct val="0"/>
            </a:spcBef>
            <a:spcAft>
              <a:spcPct val="35000"/>
            </a:spcAft>
          </a:pPr>
          <a:r>
            <a:rPr lang="de-DE" sz="1400" b="1" kern="1200" dirty="0"/>
            <a:t>Kommunikation von Risiken </a:t>
          </a:r>
        </a:p>
        <a:p>
          <a:pPr lvl="0" algn="l" defTabSz="622300">
            <a:lnSpc>
              <a:spcPct val="100000"/>
            </a:lnSpc>
            <a:spcBef>
              <a:spcPct val="0"/>
            </a:spcBef>
            <a:spcAft>
              <a:spcPct val="35000"/>
            </a:spcAft>
          </a:pPr>
          <a:r>
            <a:rPr lang="de-DE" sz="1400" b="1" kern="1200" dirty="0"/>
            <a:t>und Präventionsstrategien </a:t>
          </a:r>
          <a:endParaRPr lang="en-US" sz="1400" b="1" kern="1200" dirty="0"/>
        </a:p>
      </dsp:txBody>
      <dsp:txXfrm>
        <a:off x="41440" y="232923"/>
        <a:ext cx="5090746" cy="733044"/>
      </dsp:txXfrm>
    </dsp:sp>
    <dsp:sp modelId="{663A6808-3B65-4A05-A674-0F4461144678}">
      <dsp:nvSpPr>
        <dsp:cNvPr id="0" name=""/>
        <dsp:cNvSpPr/>
      </dsp:nvSpPr>
      <dsp:spPr>
        <a:xfrm>
          <a:off x="2836393" y="0"/>
          <a:ext cx="7981349" cy="1210366"/>
        </a:xfrm>
        <a:prstGeom prst="rect">
          <a:avLst/>
        </a:prstGeom>
        <a:solidFill>
          <a:schemeClr val="bg2">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8761" tIns="58761" rIns="58761" bIns="58761" numCol="1" spcCol="1270" anchor="ctr" anchorCtr="0">
          <a:noAutofit/>
        </a:bodyPr>
        <a:lstStyle/>
        <a:p>
          <a:pPr lvl="0" algn="l" defTabSz="622300">
            <a:lnSpc>
              <a:spcPct val="100000"/>
            </a:lnSpc>
            <a:spcBef>
              <a:spcPct val="0"/>
            </a:spcBef>
            <a:spcAft>
              <a:spcPct val="35000"/>
            </a:spcAft>
            <a:buFont typeface="Courier New" panose="02070309020205020404" pitchFamily="49" charset="0"/>
            <a:buNone/>
          </a:pPr>
          <a:r>
            <a:rPr lang="de-DE" sz="1400" b="0" i="0" kern="1200" dirty="0">
              <a:latin typeface="Candara" panose="020E0502030303020204" pitchFamily="34" charset="0"/>
            </a:rPr>
            <a:t>Infomaterial auslegen und Hitzewarnung einrichten: DWD</a:t>
          </a:r>
          <a:endParaRPr lang="en-US" sz="1400" b="0" i="0" kern="1200" dirty="0">
            <a:latin typeface="Candara" panose="020E0502030303020204" pitchFamily="34" charset="0"/>
          </a:endParaRPr>
        </a:p>
        <a:p>
          <a:pPr lvl="0" algn="l" defTabSz="622300">
            <a:lnSpc>
              <a:spcPct val="100000"/>
            </a:lnSpc>
            <a:spcBef>
              <a:spcPct val="0"/>
            </a:spcBef>
            <a:spcAft>
              <a:spcPct val="35000"/>
            </a:spcAft>
            <a:buNone/>
          </a:pPr>
          <a:r>
            <a:rPr lang="de-DE" sz="1400" b="0" i="0" kern="1200" dirty="0">
              <a:latin typeface="Candara" panose="020E0502030303020204" pitchFamily="34" charset="0"/>
            </a:rPr>
            <a:t>Verhaltensmaßnahmen erläutern: Körper kühlen mit Bädern/Tüchern/Wasserspray; Aufenthalt in kühlstem Raum</a:t>
          </a:r>
        </a:p>
        <a:p>
          <a:pPr lvl="0" algn="l" defTabSz="622300">
            <a:lnSpc>
              <a:spcPct val="100000"/>
            </a:lnSpc>
            <a:spcBef>
              <a:spcPct val="0"/>
            </a:spcBef>
            <a:spcAft>
              <a:spcPct val="35000"/>
            </a:spcAft>
            <a:buNone/>
          </a:pPr>
          <a:r>
            <a:rPr lang="de-DE" sz="1400" b="0" i="0" kern="1200" dirty="0">
              <a:latin typeface="Candara" panose="020E0502030303020204" pitchFamily="34" charset="0"/>
            </a:rPr>
            <a:t>Soziale Sicherheitsnetze fördern </a:t>
          </a:r>
          <a:endParaRPr lang="en-US" sz="1400" b="0" i="0" kern="1200" dirty="0">
            <a:latin typeface="Candara" panose="020E0502030303020204" pitchFamily="34" charset="0"/>
          </a:endParaRPr>
        </a:p>
      </dsp:txBody>
      <dsp:txXfrm>
        <a:off x="2836393" y="0"/>
        <a:ext cx="7981349" cy="1210366"/>
      </dsp:txXfrm>
    </dsp:sp>
    <dsp:sp modelId="{9AE7E715-B01B-4C63-B961-F8AA7470332B}">
      <dsp:nvSpPr>
        <dsp:cNvPr id="0" name=""/>
        <dsp:cNvSpPr/>
      </dsp:nvSpPr>
      <dsp:spPr>
        <a:xfrm>
          <a:off x="-599837" y="1510262"/>
          <a:ext cx="11312769" cy="8590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91756E-1CBA-4860-A712-9982386B7DE2}">
      <dsp:nvSpPr>
        <dsp:cNvPr id="0" name=""/>
        <dsp:cNvSpPr/>
      </dsp:nvSpPr>
      <dsp:spPr>
        <a:xfrm>
          <a:off x="-431883" y="1801803"/>
          <a:ext cx="305370" cy="305370"/>
        </a:xfrm>
        <a:prstGeom prst="rect">
          <a:avLst/>
        </a:prstGeom>
        <a:solidFill>
          <a:schemeClr val="accent2">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962FFA4-20C1-48A9-93D8-735635709581}">
      <dsp:nvSpPr>
        <dsp:cNvPr id="0" name=""/>
        <dsp:cNvSpPr/>
      </dsp:nvSpPr>
      <dsp:spPr>
        <a:xfrm>
          <a:off x="95096" y="1696077"/>
          <a:ext cx="5090746" cy="555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61" tIns="58761" rIns="58761" bIns="58761" numCol="1" spcCol="1270" anchor="ctr" anchorCtr="0">
          <a:noAutofit/>
        </a:bodyPr>
        <a:lstStyle/>
        <a:p>
          <a:pPr lvl="0" algn="l" defTabSz="622300">
            <a:lnSpc>
              <a:spcPct val="100000"/>
            </a:lnSpc>
            <a:spcBef>
              <a:spcPct val="0"/>
            </a:spcBef>
            <a:spcAft>
              <a:spcPct val="35000"/>
            </a:spcAft>
          </a:pPr>
          <a:r>
            <a:rPr lang="de-DE" sz="1400" b="1" kern="1200" dirty="0"/>
            <a:t>Prüfung der Medikation </a:t>
          </a:r>
          <a:endParaRPr lang="en-US" sz="1400" b="1" kern="1200" dirty="0"/>
        </a:p>
      </dsp:txBody>
      <dsp:txXfrm>
        <a:off x="95096" y="1696077"/>
        <a:ext cx="5090746" cy="555218"/>
      </dsp:txXfrm>
    </dsp:sp>
    <dsp:sp modelId="{7E771199-FD2A-8E40-9EC7-EAA26B287168}">
      <dsp:nvSpPr>
        <dsp:cNvPr id="0" name=""/>
        <dsp:cNvSpPr/>
      </dsp:nvSpPr>
      <dsp:spPr>
        <a:xfrm>
          <a:off x="3304512" y="1299293"/>
          <a:ext cx="7487230" cy="1127277"/>
        </a:xfrm>
        <a:prstGeom prst="rect">
          <a:avLst/>
        </a:prstGeom>
        <a:solidFill>
          <a:schemeClr val="bg2">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8761" tIns="58761" rIns="58761" bIns="58761" numCol="1" spcCol="1270" anchor="ctr" anchorCtr="0">
          <a:noAutofit/>
        </a:bodyPr>
        <a:lstStyle/>
        <a:p>
          <a:pPr lvl="0" algn="l" defTabSz="622300">
            <a:lnSpc>
              <a:spcPct val="100000"/>
            </a:lnSpc>
            <a:spcBef>
              <a:spcPct val="0"/>
            </a:spcBef>
            <a:spcAft>
              <a:spcPct val="35000"/>
            </a:spcAft>
          </a:pPr>
          <a:r>
            <a:rPr lang="en-US" sz="1400" b="0" i="0" kern="1200" dirty="0" err="1">
              <a:latin typeface="Candara" panose="020E0502030303020204" pitchFamily="34" charset="0"/>
            </a:rPr>
            <a:t>Vorsommerliche</a:t>
          </a:r>
          <a:r>
            <a:rPr lang="en-US" sz="1400" b="0" i="0" kern="1200" dirty="0">
              <a:latin typeface="Candara" panose="020E0502030303020204" pitchFamily="34" charset="0"/>
            </a:rPr>
            <a:t> </a:t>
          </a:r>
          <a:r>
            <a:rPr lang="en-US" sz="1400" b="0" i="0" kern="1200" dirty="0" err="1">
              <a:latin typeface="Candara" panose="020E0502030303020204" pitchFamily="34" charset="0"/>
            </a:rPr>
            <a:t>Hausbesuche</a:t>
          </a:r>
          <a:r>
            <a:rPr lang="en-US" sz="1400" b="0" i="0" kern="1200" dirty="0">
              <a:latin typeface="Candara" panose="020E0502030303020204" pitchFamily="34" charset="0"/>
            </a:rPr>
            <a:t> </a:t>
          </a:r>
          <a:r>
            <a:rPr lang="en-US" sz="1400" b="0" i="0" kern="1200" dirty="0" err="1">
              <a:latin typeface="Candara" panose="020E0502030303020204" pitchFamily="34" charset="0"/>
            </a:rPr>
            <a:t>mit</a:t>
          </a:r>
          <a:r>
            <a:rPr lang="en-US" sz="1400" b="0" i="0" kern="1200" dirty="0">
              <a:latin typeface="Candara" panose="020E0502030303020204" pitchFamily="34" charset="0"/>
            </a:rPr>
            <a:t> Medi-</a:t>
          </a:r>
          <a:r>
            <a:rPr lang="en-US" sz="1400" b="0" i="0" kern="1200" dirty="0" err="1">
              <a:latin typeface="Candara" panose="020E0502030303020204" pitchFamily="34" charset="0"/>
            </a:rPr>
            <a:t>Hitzecheck</a:t>
          </a:r>
          <a:r>
            <a:rPr lang="en-US" sz="1400" b="0" i="0" kern="1200" dirty="0">
              <a:latin typeface="Candara" panose="020E0502030303020204" pitchFamily="34" charset="0"/>
            </a:rPr>
            <a:t>:</a:t>
          </a:r>
        </a:p>
        <a:p>
          <a:pPr marL="114300" lvl="1" indent="-114300" algn="l" defTabSz="622300">
            <a:lnSpc>
              <a:spcPct val="90000"/>
            </a:lnSpc>
            <a:spcBef>
              <a:spcPct val="0"/>
            </a:spcBef>
            <a:spcAft>
              <a:spcPct val="15000"/>
            </a:spcAft>
            <a:buChar char="••"/>
          </a:pPr>
          <a:r>
            <a:rPr lang="en-US" sz="1400" b="0" i="0" kern="1200" dirty="0">
              <a:latin typeface="Candara" panose="020E0502030303020204" pitchFamily="34" charset="0"/>
            </a:rPr>
            <a:t>Sind die </a:t>
          </a:r>
          <a:r>
            <a:rPr lang="en-US" sz="1400" b="0" i="0" kern="1200" dirty="0" err="1">
              <a:latin typeface="Candara" panose="020E0502030303020204" pitchFamily="34" charset="0"/>
            </a:rPr>
            <a:t>Substanzen</a:t>
          </a:r>
          <a:r>
            <a:rPr lang="en-US" sz="1400" b="0" i="0" kern="1200" dirty="0">
              <a:latin typeface="Candara" panose="020E0502030303020204" pitchFamily="34" charset="0"/>
            </a:rPr>
            <a:t> </a:t>
          </a:r>
          <a:r>
            <a:rPr lang="en-US" sz="1400" b="0" i="0" kern="1200" dirty="0" err="1">
              <a:latin typeface="Candara" panose="020E0502030303020204" pitchFamily="34" charset="0"/>
            </a:rPr>
            <a:t>Hitze-beständig</a:t>
          </a:r>
          <a:r>
            <a:rPr lang="en-US" sz="1400" b="0" i="0" kern="1200" dirty="0">
              <a:latin typeface="Candara" panose="020E0502030303020204" pitchFamily="34" charset="0"/>
            </a:rPr>
            <a:t>?</a:t>
          </a:r>
        </a:p>
        <a:p>
          <a:pPr marL="114300" lvl="1" indent="-114300" algn="l" defTabSz="622300">
            <a:lnSpc>
              <a:spcPct val="90000"/>
            </a:lnSpc>
            <a:spcBef>
              <a:spcPct val="0"/>
            </a:spcBef>
            <a:spcAft>
              <a:spcPct val="15000"/>
            </a:spcAft>
            <a:buChar char="••"/>
          </a:pPr>
          <a:r>
            <a:rPr lang="en-US" sz="1400" b="0" i="0" kern="1200" dirty="0" err="1">
              <a:latin typeface="Candara" panose="020E0502030303020204" pitchFamily="34" charset="0"/>
            </a:rPr>
            <a:t>Bedingen</a:t>
          </a:r>
          <a:r>
            <a:rPr lang="en-US" sz="1400" b="0" i="0" kern="1200" dirty="0">
              <a:latin typeface="Candara" panose="020E0502030303020204" pitchFamily="34" charset="0"/>
            </a:rPr>
            <a:t> </a:t>
          </a:r>
          <a:r>
            <a:rPr lang="en-US" sz="1400" b="0" i="0" kern="1200" dirty="0" err="1">
              <a:latin typeface="Candara" panose="020E0502030303020204" pitchFamily="34" charset="0"/>
            </a:rPr>
            <a:t>verschriebene</a:t>
          </a:r>
          <a:r>
            <a:rPr lang="en-US" sz="1400" b="0" i="0" kern="1200" dirty="0">
              <a:latin typeface="Candara" panose="020E0502030303020204" pitchFamily="34" charset="0"/>
            </a:rPr>
            <a:t> Med. </a:t>
          </a:r>
          <a:r>
            <a:rPr lang="en-US" sz="1400" b="0" i="0" kern="1200" dirty="0" err="1">
              <a:latin typeface="Candara" panose="020E0502030303020204" pitchFamily="34" charset="0"/>
            </a:rPr>
            <a:t>veränderte</a:t>
          </a:r>
          <a:r>
            <a:rPr lang="en-US" sz="1400" b="0" i="0" kern="1200" dirty="0">
              <a:latin typeface="Candara" panose="020E0502030303020204" pitchFamily="34" charset="0"/>
            </a:rPr>
            <a:t> </a:t>
          </a:r>
          <a:r>
            <a:rPr lang="en-US" sz="1400" b="0" i="0" kern="1200" dirty="0" err="1">
              <a:latin typeface="Candara" panose="020E0502030303020204" pitchFamily="34" charset="0"/>
            </a:rPr>
            <a:t>Physiologie</a:t>
          </a:r>
          <a:r>
            <a:rPr lang="en-US" sz="1400" b="0" i="0" kern="1200" dirty="0">
              <a:latin typeface="Candara" panose="020E0502030303020204" pitchFamily="34" charset="0"/>
            </a:rPr>
            <a:t>? Cave </a:t>
          </a:r>
          <a:r>
            <a:rPr lang="en-US" sz="1400" b="0" i="0" kern="1200" dirty="0" err="1">
              <a:latin typeface="Candara" panose="020E0502030303020204" pitchFamily="34" charset="0"/>
            </a:rPr>
            <a:t>Diuretika</a:t>
          </a:r>
          <a:r>
            <a:rPr lang="en-US" sz="1400" b="0" i="0" kern="1200" dirty="0">
              <a:latin typeface="Candara" panose="020E0502030303020204" pitchFamily="34" charset="0"/>
            </a:rPr>
            <a:t>, </a:t>
          </a:r>
          <a:r>
            <a:rPr lang="en-US" sz="1400" b="0" i="0" kern="1200" dirty="0" err="1">
              <a:latin typeface="Candara" panose="020E0502030303020204" pitchFamily="34" charset="0"/>
            </a:rPr>
            <a:t>Antidepressiva</a:t>
          </a:r>
          <a:r>
            <a:rPr lang="en-US" sz="1400" b="0" i="0" kern="1200" dirty="0">
              <a:latin typeface="Candara" panose="020E0502030303020204" pitchFamily="34" charset="0"/>
            </a:rPr>
            <a:t>, …</a:t>
          </a:r>
        </a:p>
        <a:p>
          <a:pPr marL="114300" lvl="1" indent="-114300" algn="l" defTabSz="622300">
            <a:lnSpc>
              <a:spcPct val="90000"/>
            </a:lnSpc>
            <a:spcBef>
              <a:spcPct val="0"/>
            </a:spcBef>
            <a:spcAft>
              <a:spcPct val="15000"/>
            </a:spcAft>
            <a:buChar char="••"/>
          </a:pPr>
          <a:r>
            <a:rPr lang="en-US" sz="1400" b="0" i="0" kern="1200" dirty="0" err="1">
              <a:latin typeface="Candara" panose="020E0502030303020204" pitchFamily="34" charset="0"/>
            </a:rPr>
            <a:t>Besteht</a:t>
          </a:r>
          <a:r>
            <a:rPr lang="en-US" sz="1400" b="0" i="0" kern="1200" dirty="0">
              <a:latin typeface="Candara" panose="020E0502030303020204" pitchFamily="34" charset="0"/>
            </a:rPr>
            <a:t> </a:t>
          </a:r>
          <a:r>
            <a:rPr lang="en-US" sz="1400" b="0" i="0" kern="1200" dirty="0" err="1">
              <a:latin typeface="Candara" panose="020E0502030303020204" pitchFamily="34" charset="0"/>
            </a:rPr>
            <a:t>eine</a:t>
          </a:r>
          <a:r>
            <a:rPr lang="en-US" sz="1400" b="0" i="0" kern="1200" dirty="0">
              <a:latin typeface="Candara" panose="020E0502030303020204" pitchFamily="34" charset="0"/>
            </a:rPr>
            <a:t> </a:t>
          </a:r>
          <a:r>
            <a:rPr lang="en-US" sz="1400" b="0" i="0" kern="1200" dirty="0" err="1">
              <a:latin typeface="Candara" panose="020E0502030303020204" pitchFamily="34" charset="0"/>
            </a:rPr>
            <a:t>Hitze-abhängige</a:t>
          </a:r>
          <a:r>
            <a:rPr lang="en-US" sz="1400" b="0" i="0" kern="1200" dirty="0">
              <a:latin typeface="Candara" panose="020E0502030303020204" pitchFamily="34" charset="0"/>
            </a:rPr>
            <a:t> </a:t>
          </a:r>
          <a:r>
            <a:rPr lang="en-US" sz="1400" b="0" i="0" kern="1200" dirty="0" err="1">
              <a:latin typeface="Candara" panose="020E0502030303020204" pitchFamily="34" charset="0"/>
            </a:rPr>
            <a:t>Wirkung</a:t>
          </a:r>
          <a:r>
            <a:rPr lang="en-US" sz="1400" b="0" i="0" kern="1200" dirty="0">
              <a:latin typeface="Candara" panose="020E0502030303020204" pitchFamily="34" charset="0"/>
            </a:rPr>
            <a:t>? Cave Insulin, Opioid-</a:t>
          </a:r>
          <a:r>
            <a:rPr lang="en-US" sz="1400" b="0" i="0" kern="1200" dirty="0" err="1">
              <a:latin typeface="Candara" panose="020E0502030303020204" pitchFamily="34" charset="0"/>
            </a:rPr>
            <a:t>Pflaster</a:t>
          </a:r>
          <a:r>
            <a:rPr lang="en-US" sz="1400" b="0" i="0" kern="1200" dirty="0">
              <a:latin typeface="Candara" panose="020E0502030303020204" pitchFamily="34" charset="0"/>
            </a:rPr>
            <a:t>!</a:t>
          </a:r>
        </a:p>
      </dsp:txBody>
      <dsp:txXfrm>
        <a:off x="3304512" y="1299293"/>
        <a:ext cx="7487230" cy="1127277"/>
      </dsp:txXfrm>
    </dsp:sp>
    <dsp:sp modelId="{296801F8-62BE-4FBF-ADE0-D19EE88CC6F1}">
      <dsp:nvSpPr>
        <dsp:cNvPr id="0" name=""/>
        <dsp:cNvSpPr/>
      </dsp:nvSpPr>
      <dsp:spPr>
        <a:xfrm>
          <a:off x="-599837" y="2767131"/>
          <a:ext cx="11312769" cy="9184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BADEB6-F57B-4C85-9F7E-0CF076B542BB}">
      <dsp:nvSpPr>
        <dsp:cNvPr id="0" name=""/>
        <dsp:cNvSpPr/>
      </dsp:nvSpPr>
      <dsp:spPr>
        <a:xfrm>
          <a:off x="-431883" y="3073647"/>
          <a:ext cx="305370" cy="305370"/>
        </a:xfrm>
        <a:prstGeom prst="rect">
          <a:avLst/>
        </a:prstGeom>
        <a:solidFill>
          <a:schemeClr val="accent2">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91A9F71-9838-4A42-9652-54AF88C41CF5}">
      <dsp:nvSpPr>
        <dsp:cNvPr id="0" name=""/>
        <dsp:cNvSpPr/>
      </dsp:nvSpPr>
      <dsp:spPr>
        <a:xfrm>
          <a:off x="41440" y="2948723"/>
          <a:ext cx="5090746" cy="555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61" tIns="58761" rIns="58761" bIns="58761" numCol="1" spcCol="1270" anchor="ctr" anchorCtr="0">
          <a:noAutofit/>
        </a:bodyPr>
        <a:lstStyle/>
        <a:p>
          <a:pPr lvl="0" algn="l" defTabSz="622300">
            <a:lnSpc>
              <a:spcPct val="100000"/>
            </a:lnSpc>
            <a:spcBef>
              <a:spcPct val="0"/>
            </a:spcBef>
            <a:spcAft>
              <a:spcPct val="35000"/>
            </a:spcAft>
          </a:pPr>
          <a:r>
            <a:rPr lang="de-DE" sz="1400" b="1" kern="1200" dirty="0"/>
            <a:t>Anpassung der Praxisabläufe </a:t>
          </a:r>
          <a:endParaRPr lang="en-US" sz="1400" b="1" kern="1200" dirty="0"/>
        </a:p>
      </dsp:txBody>
      <dsp:txXfrm>
        <a:off x="41440" y="2948723"/>
        <a:ext cx="5090746" cy="555218"/>
      </dsp:txXfrm>
    </dsp:sp>
    <dsp:sp modelId="{C1752156-217D-42BC-AE46-01A04F1D55FD}">
      <dsp:nvSpPr>
        <dsp:cNvPr id="0" name=""/>
        <dsp:cNvSpPr/>
      </dsp:nvSpPr>
      <dsp:spPr>
        <a:xfrm>
          <a:off x="4303659" y="2586718"/>
          <a:ext cx="6524265" cy="1202343"/>
        </a:xfrm>
        <a:prstGeom prst="rect">
          <a:avLst/>
        </a:prstGeom>
        <a:solidFill>
          <a:schemeClr val="bg2">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8761" tIns="58761" rIns="58761" bIns="58761" numCol="1" spcCol="1270" anchor="ctr" anchorCtr="0">
          <a:noAutofit/>
        </a:bodyPr>
        <a:lstStyle/>
        <a:p>
          <a:pPr lvl="0" algn="l" defTabSz="622300">
            <a:lnSpc>
              <a:spcPct val="100000"/>
            </a:lnSpc>
            <a:spcBef>
              <a:spcPct val="0"/>
            </a:spcBef>
            <a:spcAft>
              <a:spcPct val="35000"/>
            </a:spcAft>
          </a:pPr>
          <a:r>
            <a:rPr lang="de-DE" sz="1400" b="0" i="0" kern="1200" dirty="0">
              <a:latin typeface="Candara" panose="020E0502030303020204" pitchFamily="34" charset="0"/>
            </a:rPr>
            <a:t>kühles Raumklima vorhalten: Beschattung, Belüftung, Begrünung</a:t>
          </a:r>
          <a:endParaRPr lang="en-US" sz="1400" b="0" i="0" kern="1200" dirty="0">
            <a:latin typeface="Candara" panose="020E0502030303020204" pitchFamily="34" charset="0"/>
          </a:endParaRPr>
        </a:p>
        <a:p>
          <a:pPr lvl="0" algn="l" defTabSz="622300">
            <a:lnSpc>
              <a:spcPct val="100000"/>
            </a:lnSpc>
            <a:spcBef>
              <a:spcPct val="0"/>
            </a:spcBef>
            <a:spcAft>
              <a:spcPct val="35000"/>
            </a:spcAft>
          </a:pPr>
          <a:r>
            <a:rPr lang="de-DE" sz="1400" b="0" i="0" kern="1200" dirty="0">
              <a:latin typeface="Candara" panose="020E0502030303020204" pitchFamily="34" charset="0"/>
            </a:rPr>
            <a:t>Wasser anbieten</a:t>
          </a:r>
        </a:p>
        <a:p>
          <a:pPr lvl="0" algn="l" defTabSz="622300">
            <a:lnSpc>
              <a:spcPct val="100000"/>
            </a:lnSpc>
            <a:spcBef>
              <a:spcPct val="0"/>
            </a:spcBef>
            <a:spcAft>
              <a:spcPct val="35000"/>
            </a:spcAft>
          </a:pPr>
          <a:r>
            <a:rPr lang="de-DE" sz="1400" b="0" i="0" kern="1200" dirty="0" err="1">
              <a:latin typeface="Candara" panose="020E0502030303020204" pitchFamily="34" charset="0"/>
            </a:rPr>
            <a:t>RisikopatientInnen</a:t>
          </a:r>
          <a:r>
            <a:rPr lang="de-DE" sz="1400" b="0" i="0" kern="1200" dirty="0">
              <a:latin typeface="Candara" panose="020E0502030303020204" pitchFamily="34" charset="0"/>
            </a:rPr>
            <a:t> nicht mittags einbestellen</a:t>
          </a:r>
          <a:endParaRPr lang="en-US" sz="1400" b="0" i="0" kern="1200" dirty="0">
            <a:latin typeface="Candara" panose="020E0502030303020204" pitchFamily="34" charset="0"/>
          </a:endParaRPr>
        </a:p>
      </dsp:txBody>
      <dsp:txXfrm>
        <a:off x="4303659" y="2586718"/>
        <a:ext cx="6524265" cy="1202343"/>
      </dsp:txXfrm>
    </dsp:sp>
    <dsp:sp modelId="{472DFBAF-2AFD-426D-BFA2-FD6584C378E4}">
      <dsp:nvSpPr>
        <dsp:cNvPr id="0" name=""/>
        <dsp:cNvSpPr/>
      </dsp:nvSpPr>
      <dsp:spPr>
        <a:xfrm>
          <a:off x="-588751" y="3974893"/>
          <a:ext cx="11312769" cy="8601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3CB016-CF8F-4F87-BD7E-A884FB09A4E6}">
      <dsp:nvSpPr>
        <dsp:cNvPr id="0" name=""/>
        <dsp:cNvSpPr/>
      </dsp:nvSpPr>
      <dsp:spPr>
        <a:xfrm>
          <a:off x="-431883" y="4181044"/>
          <a:ext cx="305370" cy="305370"/>
        </a:xfrm>
        <a:prstGeom prst="rect">
          <a:avLst/>
        </a:prstGeom>
        <a:solidFill>
          <a:schemeClr val="accent2">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97B4766-D5B3-4AD2-809C-AEBF0E657C58}">
      <dsp:nvSpPr>
        <dsp:cNvPr id="0" name=""/>
        <dsp:cNvSpPr/>
      </dsp:nvSpPr>
      <dsp:spPr>
        <a:xfrm>
          <a:off x="88709" y="4153087"/>
          <a:ext cx="7232713" cy="555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61" tIns="58761" rIns="58761" bIns="58761" numCol="1" spcCol="1270" anchor="ctr" anchorCtr="0">
          <a:noAutofit/>
        </a:bodyPr>
        <a:lstStyle/>
        <a:p>
          <a:pPr lvl="0" algn="l" defTabSz="622300">
            <a:lnSpc>
              <a:spcPct val="100000"/>
            </a:lnSpc>
            <a:spcBef>
              <a:spcPct val="0"/>
            </a:spcBef>
            <a:spcAft>
              <a:spcPct val="35000"/>
            </a:spcAft>
          </a:pPr>
          <a:r>
            <a:rPr lang="de-DE" sz="1400" b="1" kern="1200" dirty="0"/>
            <a:t>Identifikation &amp; Monitoring von Risikopatienten, ggf. proaktive Kontaktaufnahme</a:t>
          </a:r>
          <a:endParaRPr lang="en-US" sz="1400" b="1" kern="1200" dirty="0"/>
        </a:p>
      </dsp:txBody>
      <dsp:txXfrm>
        <a:off x="88709" y="4153087"/>
        <a:ext cx="7232713" cy="5552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8D117-B7EB-44CE-A3F3-4A9082989CBE}" type="datetimeFigureOut">
              <a:rPr lang="de-DE" smtClean="0"/>
              <a:t>11.06.2024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F6DF5-F7FC-4375-961C-CB8E6AB9CC93}" type="slidenum">
              <a:rPr lang="de-DE" smtClean="0"/>
              <a:t>‹Nr.›</a:t>
            </a:fld>
            <a:endParaRPr lang="de-DE"/>
          </a:p>
        </p:txBody>
      </p:sp>
    </p:spTree>
    <p:extLst>
      <p:ext uri="{BB962C8B-B14F-4D97-AF65-F5344CB8AC3E}">
        <p14:creationId xmlns:p14="http://schemas.microsoft.com/office/powerpoint/2010/main" val="3642065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atforum.org/eat-lancet-commiss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igh-edu.courses/cours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smtClean="0"/>
              <a:t>Quellen</a:t>
            </a:r>
            <a:r>
              <a:rPr lang="de-DE" baseline="0" dirty="0" smtClean="0"/>
              <a:t> : </a:t>
            </a:r>
          </a:p>
          <a:p>
            <a:pPr marL="0" lvl="0" indent="0" algn="l" rtl="0">
              <a:spcBef>
                <a:spcPts val="0"/>
              </a:spcBef>
              <a:spcAft>
                <a:spcPts val="0"/>
              </a:spcAft>
              <a:buNone/>
            </a:pPr>
            <a:r>
              <a:rPr lang="de-DE" sz="1200" b="0" i="0" u="none" strike="noStrike" cap="none" baseline="0" dirty="0" smtClean="0">
                <a:solidFill>
                  <a:schemeClr val="dk1"/>
                </a:solidFill>
                <a:effectLst/>
                <a:latin typeface="Calibri"/>
                <a:ea typeface="Calibri"/>
                <a:cs typeface="Calibri"/>
                <a:sym typeface="Calibri"/>
              </a:rPr>
              <a:t>- </a:t>
            </a:r>
            <a:r>
              <a:rPr lang="de-DE" sz="1200" b="0" i="0" u="none" strike="noStrike" cap="none" dirty="0" err="1" smtClean="0">
                <a:solidFill>
                  <a:schemeClr val="dk1"/>
                </a:solidFill>
                <a:effectLst/>
                <a:latin typeface="Calibri"/>
                <a:ea typeface="Calibri"/>
                <a:cs typeface="Calibri"/>
                <a:sym typeface="Calibri"/>
              </a:rPr>
              <a:t>Sathishkumar</a:t>
            </a:r>
            <a:r>
              <a:rPr lang="de-DE" sz="1200" b="0" i="0" u="none" strike="noStrike" cap="none" dirty="0" smtClean="0">
                <a:solidFill>
                  <a:schemeClr val="dk1"/>
                </a:solidFill>
                <a:effectLst/>
                <a:latin typeface="Calibri"/>
                <a:ea typeface="Calibri"/>
                <a:cs typeface="Calibri"/>
                <a:sym typeface="Calibri"/>
              </a:rPr>
              <a:t> P, </a:t>
            </a:r>
            <a:r>
              <a:rPr lang="de-DE" sz="1200" b="0" i="0" u="none" strike="noStrike" cap="none" dirty="0" err="1" smtClean="0">
                <a:solidFill>
                  <a:schemeClr val="dk1"/>
                </a:solidFill>
                <a:effectLst/>
                <a:latin typeface="Calibri"/>
                <a:ea typeface="Calibri"/>
                <a:cs typeface="Calibri"/>
                <a:sym typeface="Calibri"/>
              </a:rPr>
              <a:t>Meena</a:t>
            </a:r>
            <a:r>
              <a:rPr lang="de-DE" sz="1200" b="0" i="0" u="none" strike="noStrike" cap="none" dirty="0" smtClean="0">
                <a:solidFill>
                  <a:schemeClr val="dk1"/>
                </a:solidFill>
                <a:effectLst/>
                <a:latin typeface="Calibri"/>
                <a:ea typeface="Calibri"/>
                <a:cs typeface="Calibri"/>
                <a:sym typeface="Calibri"/>
              </a:rPr>
              <a:t> RAA, Palanisami T, </a:t>
            </a:r>
            <a:r>
              <a:rPr lang="de-DE" sz="1200" b="0" i="0" u="none" strike="noStrike" cap="none" dirty="0" err="1" smtClean="0">
                <a:solidFill>
                  <a:schemeClr val="dk1"/>
                </a:solidFill>
                <a:effectLst/>
                <a:latin typeface="Calibri"/>
                <a:ea typeface="Calibri"/>
                <a:cs typeface="Calibri"/>
                <a:sym typeface="Calibri"/>
              </a:rPr>
              <a:t>Ashokkumar</a:t>
            </a:r>
            <a:r>
              <a:rPr lang="de-DE" sz="1200" b="0" i="0" u="none" strike="noStrike" cap="none" dirty="0" smtClean="0">
                <a:solidFill>
                  <a:schemeClr val="dk1"/>
                </a:solidFill>
                <a:effectLst/>
                <a:latin typeface="Calibri"/>
                <a:ea typeface="Calibri"/>
                <a:cs typeface="Calibri"/>
                <a:sym typeface="Calibri"/>
              </a:rPr>
              <a:t> V, </a:t>
            </a:r>
            <a:r>
              <a:rPr lang="de-DE" sz="1200" b="0" i="0" u="none" strike="noStrike" cap="none" dirty="0" err="1" smtClean="0">
                <a:solidFill>
                  <a:schemeClr val="dk1"/>
                </a:solidFill>
                <a:effectLst/>
                <a:latin typeface="Calibri"/>
                <a:ea typeface="Calibri"/>
                <a:cs typeface="Calibri"/>
                <a:sym typeface="Calibri"/>
              </a:rPr>
              <a:t>Palvannan</a:t>
            </a:r>
            <a:r>
              <a:rPr lang="de-DE" sz="1200" b="0" i="0" u="none" strike="noStrike" cap="none" dirty="0" smtClean="0">
                <a:solidFill>
                  <a:schemeClr val="dk1"/>
                </a:solidFill>
                <a:effectLst/>
                <a:latin typeface="Calibri"/>
                <a:ea typeface="Calibri"/>
                <a:cs typeface="Calibri"/>
                <a:sym typeface="Calibri"/>
              </a:rPr>
              <a:t> T, </a:t>
            </a:r>
            <a:r>
              <a:rPr lang="de-DE" sz="1200" b="0" i="0" u="none" strike="noStrike" cap="none" dirty="0" err="1" smtClean="0">
                <a:solidFill>
                  <a:schemeClr val="dk1"/>
                </a:solidFill>
                <a:effectLst/>
                <a:latin typeface="Calibri"/>
                <a:ea typeface="Calibri"/>
                <a:cs typeface="Calibri"/>
                <a:sym typeface="Calibri"/>
              </a:rPr>
              <a:t>Gu</a:t>
            </a:r>
            <a:r>
              <a:rPr lang="de-DE" sz="1200" b="0" i="0" u="none" strike="noStrike" cap="none" dirty="0" smtClean="0">
                <a:solidFill>
                  <a:schemeClr val="dk1"/>
                </a:solidFill>
                <a:effectLst/>
                <a:latin typeface="Calibri"/>
                <a:ea typeface="Calibri"/>
                <a:cs typeface="Calibri"/>
                <a:sym typeface="Calibri"/>
              </a:rPr>
              <a:t> FL. </a:t>
            </a:r>
            <a:r>
              <a:rPr lang="de-DE" sz="1200" b="0" i="0" u="none" strike="noStrike" cap="none" dirty="0" err="1" smtClean="0">
                <a:solidFill>
                  <a:schemeClr val="dk1"/>
                </a:solidFill>
                <a:effectLst/>
                <a:latin typeface="Calibri"/>
                <a:ea typeface="Calibri"/>
                <a:cs typeface="Calibri"/>
                <a:sym typeface="Calibri"/>
              </a:rPr>
              <a:t>Occurrence</a:t>
            </a:r>
            <a:r>
              <a:rPr lang="de-DE" sz="1200" b="0" i="0" u="none" strike="noStrike" cap="none" dirty="0" smtClean="0">
                <a:solidFill>
                  <a:schemeClr val="dk1"/>
                </a:solidFill>
                <a:effectLst/>
                <a:latin typeface="Calibri"/>
                <a:ea typeface="Calibri"/>
                <a:cs typeface="Calibri"/>
                <a:sym typeface="Calibri"/>
              </a:rPr>
              <a:t>, </a:t>
            </a:r>
            <a:r>
              <a:rPr lang="de-DE" sz="1200" b="0" i="0" u="none" strike="noStrike" cap="none" dirty="0" err="1" smtClean="0">
                <a:solidFill>
                  <a:schemeClr val="dk1"/>
                </a:solidFill>
                <a:effectLst/>
                <a:latin typeface="Calibri"/>
                <a:ea typeface="Calibri"/>
                <a:cs typeface="Calibri"/>
                <a:sym typeface="Calibri"/>
              </a:rPr>
              <a:t>interactive</a:t>
            </a:r>
            <a:r>
              <a:rPr lang="de-DE" sz="1200" b="0" i="0" u="none" strike="noStrike" cap="none" dirty="0" smtClean="0">
                <a:solidFill>
                  <a:schemeClr val="dk1"/>
                </a:solidFill>
                <a:effectLst/>
                <a:latin typeface="Calibri"/>
                <a:ea typeface="Calibri"/>
                <a:cs typeface="Calibri"/>
                <a:sym typeface="Calibri"/>
              </a:rPr>
              <a:t> </a:t>
            </a:r>
            <a:r>
              <a:rPr lang="de-DE" sz="1200" b="0" i="0" u="none" strike="noStrike" cap="none" dirty="0" err="1" smtClean="0">
                <a:solidFill>
                  <a:schemeClr val="dk1"/>
                </a:solidFill>
                <a:effectLst/>
                <a:latin typeface="Calibri"/>
                <a:ea typeface="Calibri"/>
                <a:cs typeface="Calibri"/>
                <a:sym typeface="Calibri"/>
              </a:rPr>
              <a:t>effects</a:t>
            </a:r>
            <a:r>
              <a:rPr lang="de-DE" sz="1200" b="0" i="0" u="none" strike="noStrike" cap="none" dirty="0" smtClean="0">
                <a:solidFill>
                  <a:schemeClr val="dk1"/>
                </a:solidFill>
                <a:effectLst/>
                <a:latin typeface="Calibri"/>
                <a:ea typeface="Calibri"/>
                <a:cs typeface="Calibri"/>
                <a:sym typeface="Calibri"/>
              </a:rPr>
              <a:t> </a:t>
            </a:r>
            <a:r>
              <a:rPr lang="de-DE" sz="1200" b="0" i="0" u="none" strike="noStrike" cap="none" dirty="0" err="1" smtClean="0">
                <a:solidFill>
                  <a:schemeClr val="dk1"/>
                </a:solidFill>
                <a:effectLst/>
                <a:latin typeface="Calibri"/>
                <a:ea typeface="Calibri"/>
                <a:cs typeface="Calibri"/>
                <a:sym typeface="Calibri"/>
              </a:rPr>
              <a:t>and</a:t>
            </a:r>
            <a:r>
              <a:rPr lang="de-DE" sz="1200" b="0" i="0" u="none" strike="noStrike" cap="none" dirty="0" smtClean="0">
                <a:solidFill>
                  <a:schemeClr val="dk1"/>
                </a:solidFill>
                <a:effectLst/>
                <a:latin typeface="Calibri"/>
                <a:ea typeface="Calibri"/>
                <a:cs typeface="Calibri"/>
                <a:sym typeface="Calibri"/>
              </a:rPr>
              <a:t> </a:t>
            </a:r>
            <a:r>
              <a:rPr lang="de-DE" sz="1200" b="0" i="0" u="none" strike="noStrike" cap="none" dirty="0" err="1" smtClean="0">
                <a:solidFill>
                  <a:schemeClr val="dk1"/>
                </a:solidFill>
                <a:effectLst/>
                <a:latin typeface="Calibri"/>
                <a:ea typeface="Calibri"/>
                <a:cs typeface="Calibri"/>
                <a:sym typeface="Calibri"/>
              </a:rPr>
              <a:t>ecological</a:t>
            </a:r>
            <a:r>
              <a:rPr lang="de-DE" sz="1200" b="0" i="0" u="none" strike="noStrike" cap="none" dirty="0" smtClean="0">
                <a:solidFill>
                  <a:schemeClr val="dk1"/>
                </a:solidFill>
                <a:effectLst/>
                <a:latin typeface="Calibri"/>
                <a:ea typeface="Calibri"/>
                <a:cs typeface="Calibri"/>
                <a:sym typeface="Calibri"/>
              </a:rPr>
              <a:t> </a:t>
            </a:r>
            <a:r>
              <a:rPr lang="de-DE" sz="1200" b="0" i="0" u="none" strike="noStrike" cap="none" dirty="0" err="1" smtClean="0">
                <a:solidFill>
                  <a:schemeClr val="dk1"/>
                </a:solidFill>
                <a:effectLst/>
                <a:latin typeface="Calibri"/>
                <a:ea typeface="Calibri"/>
                <a:cs typeface="Calibri"/>
                <a:sym typeface="Calibri"/>
              </a:rPr>
              <a:t>risk</a:t>
            </a:r>
            <a:r>
              <a:rPr lang="de-DE" sz="1200" b="0" i="0" u="none" strike="noStrike" cap="none" dirty="0" smtClean="0">
                <a:solidFill>
                  <a:schemeClr val="dk1"/>
                </a:solidFill>
                <a:effectLst/>
                <a:latin typeface="Calibri"/>
                <a:ea typeface="Calibri"/>
                <a:cs typeface="Calibri"/>
                <a:sym typeface="Calibri"/>
              </a:rPr>
              <a:t> </a:t>
            </a:r>
            <a:r>
              <a:rPr lang="de-DE" sz="1200" b="0" i="0" u="none" strike="noStrike" cap="none" dirty="0" err="1" smtClean="0">
                <a:solidFill>
                  <a:schemeClr val="dk1"/>
                </a:solidFill>
                <a:effectLst/>
                <a:latin typeface="Calibri"/>
                <a:ea typeface="Calibri"/>
                <a:cs typeface="Calibri"/>
                <a:sym typeface="Calibri"/>
              </a:rPr>
              <a:t>of</a:t>
            </a:r>
            <a:r>
              <a:rPr lang="de-DE" sz="1200" b="0" i="0" u="none" strike="noStrike" cap="none" dirty="0" smtClean="0">
                <a:solidFill>
                  <a:schemeClr val="dk1"/>
                </a:solidFill>
                <a:effectLst/>
                <a:latin typeface="Calibri"/>
                <a:ea typeface="Calibri"/>
                <a:cs typeface="Calibri"/>
                <a:sym typeface="Calibri"/>
              </a:rPr>
              <a:t> </a:t>
            </a:r>
            <a:r>
              <a:rPr lang="de-DE" sz="1200" b="0" i="0" u="none" strike="noStrike" cap="none" dirty="0" err="1" smtClean="0">
                <a:solidFill>
                  <a:schemeClr val="dk1"/>
                </a:solidFill>
                <a:effectLst/>
                <a:latin typeface="Calibri"/>
                <a:ea typeface="Calibri"/>
                <a:cs typeface="Calibri"/>
                <a:sym typeface="Calibri"/>
              </a:rPr>
              <a:t>diclofenac</a:t>
            </a:r>
            <a:r>
              <a:rPr lang="de-DE" sz="1200" b="0" i="0" u="none" strike="noStrike" cap="none" dirty="0" smtClean="0">
                <a:solidFill>
                  <a:schemeClr val="dk1"/>
                </a:solidFill>
                <a:effectLst/>
                <a:latin typeface="Calibri"/>
                <a:ea typeface="Calibri"/>
                <a:cs typeface="Calibri"/>
                <a:sym typeface="Calibri"/>
              </a:rPr>
              <a:t> in environmental </a:t>
            </a:r>
            <a:r>
              <a:rPr lang="de-DE" sz="1200" b="0" i="0" u="none" strike="noStrike" cap="none" dirty="0" err="1" smtClean="0">
                <a:solidFill>
                  <a:schemeClr val="dk1"/>
                </a:solidFill>
                <a:effectLst/>
                <a:latin typeface="Calibri"/>
                <a:ea typeface="Calibri"/>
                <a:cs typeface="Calibri"/>
                <a:sym typeface="Calibri"/>
              </a:rPr>
              <a:t>compartments</a:t>
            </a:r>
            <a:r>
              <a:rPr lang="de-DE" sz="1200" b="0" i="0" u="none" strike="noStrike" cap="none" dirty="0" smtClean="0">
                <a:solidFill>
                  <a:schemeClr val="dk1"/>
                </a:solidFill>
                <a:effectLst/>
                <a:latin typeface="Calibri"/>
                <a:ea typeface="Calibri"/>
                <a:cs typeface="Calibri"/>
                <a:sym typeface="Calibri"/>
              </a:rPr>
              <a:t> </a:t>
            </a:r>
            <a:r>
              <a:rPr lang="de-DE" sz="1200" b="0" i="0" u="none" strike="noStrike" cap="none" dirty="0" err="1" smtClean="0">
                <a:solidFill>
                  <a:schemeClr val="dk1"/>
                </a:solidFill>
                <a:effectLst/>
                <a:latin typeface="Calibri"/>
                <a:ea typeface="Calibri"/>
                <a:cs typeface="Calibri"/>
                <a:sym typeface="Calibri"/>
              </a:rPr>
              <a:t>and</a:t>
            </a:r>
            <a:r>
              <a:rPr lang="de-DE" sz="1200" b="0" i="0" u="none" strike="noStrike" cap="none" dirty="0" smtClean="0">
                <a:solidFill>
                  <a:schemeClr val="dk1"/>
                </a:solidFill>
                <a:effectLst/>
                <a:latin typeface="Calibri"/>
                <a:ea typeface="Calibri"/>
                <a:cs typeface="Calibri"/>
                <a:sym typeface="Calibri"/>
              </a:rPr>
              <a:t> </a:t>
            </a:r>
            <a:r>
              <a:rPr lang="de-DE" sz="1200" b="0" i="0" u="none" strike="noStrike" cap="none" dirty="0" err="1" smtClean="0">
                <a:solidFill>
                  <a:schemeClr val="dk1"/>
                </a:solidFill>
                <a:effectLst/>
                <a:latin typeface="Calibri"/>
                <a:ea typeface="Calibri"/>
                <a:cs typeface="Calibri"/>
                <a:sym typeface="Calibri"/>
              </a:rPr>
              <a:t>biota</a:t>
            </a:r>
            <a:r>
              <a:rPr lang="de-DE" sz="1200" b="0" i="0" u="none" strike="noStrike" cap="none" dirty="0" smtClean="0">
                <a:solidFill>
                  <a:schemeClr val="dk1"/>
                </a:solidFill>
                <a:effectLst/>
                <a:latin typeface="Calibri"/>
                <a:ea typeface="Calibri"/>
                <a:cs typeface="Calibri"/>
                <a:sym typeface="Calibri"/>
              </a:rPr>
              <a:t> - a </a:t>
            </a:r>
            <a:r>
              <a:rPr lang="de-DE" sz="1200" b="0" i="0" u="none" strike="noStrike" cap="none" dirty="0" err="1" smtClean="0">
                <a:solidFill>
                  <a:schemeClr val="dk1"/>
                </a:solidFill>
                <a:effectLst/>
                <a:latin typeface="Calibri"/>
                <a:ea typeface="Calibri"/>
                <a:cs typeface="Calibri"/>
                <a:sym typeface="Calibri"/>
              </a:rPr>
              <a:t>review</a:t>
            </a:r>
            <a:r>
              <a:rPr lang="de-DE" sz="1200" b="0" i="0" u="none" strike="noStrike" cap="none" dirty="0" smtClean="0">
                <a:solidFill>
                  <a:schemeClr val="dk1"/>
                </a:solidFill>
                <a:effectLst/>
                <a:latin typeface="Calibri"/>
                <a:ea typeface="Calibri"/>
                <a:cs typeface="Calibri"/>
                <a:sym typeface="Calibri"/>
              </a:rPr>
              <a:t>. </a:t>
            </a:r>
            <a:r>
              <a:rPr lang="de-DE" sz="1200" b="0" i="0" u="none" strike="noStrike" cap="none" dirty="0" err="1" smtClean="0">
                <a:solidFill>
                  <a:schemeClr val="dk1"/>
                </a:solidFill>
                <a:effectLst/>
                <a:latin typeface="Calibri"/>
                <a:ea typeface="Calibri"/>
                <a:cs typeface="Calibri"/>
                <a:sym typeface="Calibri"/>
              </a:rPr>
              <a:t>Sci</a:t>
            </a:r>
            <a:r>
              <a:rPr lang="de-DE" sz="1200" b="0" i="0" u="none" strike="noStrike" cap="none" dirty="0" smtClean="0">
                <a:solidFill>
                  <a:schemeClr val="dk1"/>
                </a:solidFill>
                <a:effectLst/>
                <a:latin typeface="Calibri"/>
                <a:ea typeface="Calibri"/>
                <a:cs typeface="Calibri"/>
                <a:sym typeface="Calibri"/>
              </a:rPr>
              <a:t> Total </a:t>
            </a:r>
            <a:r>
              <a:rPr lang="de-DE" sz="1200" b="0" i="0" u="none" strike="noStrike" cap="none" dirty="0" err="1" smtClean="0">
                <a:solidFill>
                  <a:schemeClr val="dk1"/>
                </a:solidFill>
                <a:effectLst/>
                <a:latin typeface="Calibri"/>
                <a:ea typeface="Calibri"/>
                <a:cs typeface="Calibri"/>
                <a:sym typeface="Calibri"/>
              </a:rPr>
              <a:t>Environ</a:t>
            </a:r>
            <a:r>
              <a:rPr lang="de-DE" sz="1200" b="0" i="0" u="none" strike="noStrike" cap="none" dirty="0" smtClean="0">
                <a:solidFill>
                  <a:schemeClr val="dk1"/>
                </a:solidFill>
                <a:effectLst/>
                <a:latin typeface="Calibri"/>
                <a:ea typeface="Calibri"/>
                <a:cs typeface="Calibri"/>
                <a:sym typeface="Calibri"/>
              </a:rPr>
              <a:t>. 2020 Jan 1;698:134057. </a:t>
            </a:r>
            <a:r>
              <a:rPr lang="de-DE" sz="1200" b="0" i="0" u="none" strike="noStrike" cap="none" dirty="0" err="1" smtClean="0">
                <a:solidFill>
                  <a:schemeClr val="dk1"/>
                </a:solidFill>
                <a:effectLst/>
                <a:latin typeface="Calibri"/>
                <a:ea typeface="Calibri"/>
                <a:cs typeface="Calibri"/>
                <a:sym typeface="Calibri"/>
              </a:rPr>
              <a:t>doi</a:t>
            </a:r>
            <a:r>
              <a:rPr lang="de-DE" sz="1200" b="0" i="0" u="none" strike="noStrike" cap="none" dirty="0" smtClean="0">
                <a:solidFill>
                  <a:schemeClr val="dk1"/>
                </a:solidFill>
                <a:effectLst/>
                <a:latin typeface="Calibri"/>
                <a:ea typeface="Calibri"/>
                <a:cs typeface="Calibri"/>
                <a:sym typeface="Calibri"/>
              </a:rPr>
              <a:t>: 10.1016/j.scitotenv.2019.134057. </a:t>
            </a:r>
            <a:r>
              <a:rPr lang="de-DE" sz="1200" b="0" i="0" u="none" strike="noStrike" cap="none" dirty="0" err="1" smtClean="0">
                <a:solidFill>
                  <a:schemeClr val="dk1"/>
                </a:solidFill>
                <a:effectLst/>
                <a:latin typeface="Calibri"/>
                <a:ea typeface="Calibri"/>
                <a:cs typeface="Calibri"/>
                <a:sym typeface="Calibri"/>
              </a:rPr>
              <a:t>Epub</a:t>
            </a:r>
            <a:r>
              <a:rPr lang="de-DE" sz="1200" b="0" i="0" u="none" strike="noStrike" cap="none" dirty="0" smtClean="0">
                <a:solidFill>
                  <a:schemeClr val="dk1"/>
                </a:solidFill>
                <a:effectLst/>
                <a:latin typeface="Calibri"/>
                <a:ea typeface="Calibri"/>
                <a:cs typeface="Calibri"/>
                <a:sym typeface="Calibri"/>
              </a:rPr>
              <a:t> 2019 Aug 29. PMID: 31783460.</a:t>
            </a:r>
          </a:p>
          <a:p>
            <a:pPr marL="171450" lvl="0" indent="-171450" algn="l" rtl="0">
              <a:spcBef>
                <a:spcPts val="0"/>
              </a:spcBef>
              <a:spcAft>
                <a:spcPts val="0"/>
              </a:spcAft>
              <a:buFontTx/>
              <a:buChar char="-"/>
            </a:pPr>
            <a:r>
              <a:rPr lang="de-DE" sz="1200" b="0" i="0" u="none" strike="noStrike" cap="none" dirty="0" smtClean="0">
                <a:solidFill>
                  <a:schemeClr val="dk1"/>
                </a:solidFill>
                <a:effectLst/>
                <a:latin typeface="Calibri"/>
                <a:ea typeface="Calibri"/>
                <a:cs typeface="Calibri"/>
                <a:sym typeface="Calibri"/>
              </a:rPr>
              <a:t>https://www.abda.de/fuer-apotheker/arzneimittelkommission/amk-nachrichten/detail/02-22-information-der-institutionen-und-behoerden-amk-oekotoxizitaet-von-diclofenac-hinweise-zum-verantwortungsbewussten-umgang/</a:t>
            </a:r>
          </a:p>
          <a:p>
            <a:pPr marL="171450" lvl="0" indent="-171450" algn="l" rtl="0">
              <a:spcBef>
                <a:spcPts val="0"/>
              </a:spcBef>
              <a:spcAft>
                <a:spcPts val="0"/>
              </a:spcAft>
              <a:buFontTx/>
              <a:buChar char="-"/>
            </a:pPr>
            <a:endParaRPr lang="de-DE" sz="1200" b="0" i="0" u="none" strike="noStrike" cap="none" dirty="0" smtClean="0">
              <a:solidFill>
                <a:schemeClr val="dk1"/>
              </a:solidFill>
              <a:effectLst/>
              <a:latin typeface="Calibri"/>
              <a:ea typeface="Calibri"/>
              <a:cs typeface="Calibri"/>
              <a:sym typeface="Calibri"/>
            </a:endParaRPr>
          </a:p>
          <a:p>
            <a:pPr marL="171450" lvl="0" indent="-171450" algn="l" rtl="0">
              <a:spcBef>
                <a:spcPts val="0"/>
              </a:spcBef>
              <a:spcAft>
                <a:spcPts val="0"/>
              </a:spcAft>
              <a:buFontTx/>
              <a:buChar char="-"/>
            </a:pPr>
            <a:endParaRPr lang="de-DE" sz="1200" b="0" i="0" u="none" strike="noStrike" cap="none" dirty="0" smtClean="0">
              <a:solidFill>
                <a:schemeClr val="dk1"/>
              </a:solidFill>
              <a:effectLst/>
              <a:latin typeface="Calibri"/>
              <a:ea typeface="Calibri"/>
              <a:cs typeface="Calibri"/>
              <a:sym typeface="Calibri"/>
            </a:endParaRPr>
          </a:p>
          <a:p>
            <a:pPr marL="171450" lvl="0" indent="-171450" algn="l" rtl="0">
              <a:spcBef>
                <a:spcPts val="0"/>
              </a:spcBef>
              <a:spcAft>
                <a:spcPts val="0"/>
              </a:spcAft>
              <a:buFontTx/>
              <a:buChar char="-"/>
            </a:pPr>
            <a:r>
              <a:rPr lang="de-DE" sz="1200" b="0" i="0" u="none" strike="noStrike" cap="none" dirty="0" smtClean="0">
                <a:solidFill>
                  <a:schemeClr val="dk1"/>
                </a:solidFill>
                <a:effectLst/>
                <a:latin typeface="+mn-lt"/>
                <a:ea typeface="Calibri"/>
                <a:cs typeface="Calibri"/>
                <a:sym typeface="Calibri"/>
              </a:rPr>
              <a:t>02/22 Arzneimittelkommission der Apotheker: Ökotoxizität von </a:t>
            </a:r>
            <a:r>
              <a:rPr lang="de-DE" sz="1200" b="0" i="0" u="none" strike="noStrike" cap="none" dirty="0" err="1" smtClean="0">
                <a:solidFill>
                  <a:schemeClr val="dk1"/>
                </a:solidFill>
                <a:effectLst/>
                <a:latin typeface="+mn-lt"/>
                <a:ea typeface="Calibri"/>
                <a:cs typeface="Calibri"/>
                <a:sym typeface="Calibri"/>
              </a:rPr>
              <a:t>Diclofenac</a:t>
            </a:r>
            <a:r>
              <a:rPr lang="de-DE" sz="1200" b="0" i="0" u="none" strike="noStrike" cap="none" dirty="0" smtClean="0">
                <a:solidFill>
                  <a:schemeClr val="dk1"/>
                </a:solidFill>
                <a:effectLst/>
                <a:latin typeface="+mn-lt"/>
                <a:ea typeface="Calibri"/>
                <a:cs typeface="Calibri"/>
                <a:sym typeface="Calibri"/>
              </a:rPr>
              <a:t> – Hinweise zum verantwortungsbewussten Umgang</a:t>
            </a:r>
          </a:p>
          <a:p>
            <a:pPr marL="171450" lvl="0" indent="-171450" algn="l" rtl="0">
              <a:spcBef>
                <a:spcPts val="0"/>
              </a:spcBef>
              <a:spcAft>
                <a:spcPts val="0"/>
              </a:spcAft>
              <a:buFontTx/>
              <a:buChar char="-"/>
            </a:pPr>
            <a:r>
              <a:rPr lang="de-DE" sz="1200" b="0" i="0" u="none" strike="noStrike" cap="none" dirty="0" smtClean="0">
                <a:solidFill>
                  <a:schemeClr val="dk1"/>
                </a:solidFill>
                <a:effectLst/>
                <a:latin typeface="+mn-lt"/>
                <a:ea typeface="Calibri"/>
                <a:cs typeface="Calibri"/>
                <a:sym typeface="Calibri"/>
              </a:rPr>
              <a:t>Grundsätzlich soll nur die zur einzelnen Anwendung nötige Menge entnommen und aufgetragen werden.</a:t>
            </a:r>
          </a:p>
          <a:p>
            <a:pPr marL="171450" lvl="0" indent="-171450" algn="l" rtl="0">
              <a:spcBef>
                <a:spcPts val="0"/>
              </a:spcBef>
              <a:spcAft>
                <a:spcPts val="0"/>
              </a:spcAft>
              <a:buFontTx/>
              <a:buChar char="-"/>
            </a:pPr>
            <a:r>
              <a:rPr lang="de-DE" sz="1200" b="0" i="0" u="none" strike="noStrike" cap="none" dirty="0" smtClean="0">
                <a:solidFill>
                  <a:schemeClr val="dk1"/>
                </a:solidFill>
                <a:effectLst/>
                <a:latin typeface="+mn-lt"/>
                <a:ea typeface="Calibri"/>
                <a:cs typeface="Calibri"/>
                <a:sym typeface="Calibri"/>
              </a:rPr>
              <a:t>Nach Auftragen sollten die Hände zuerst mit einem Tuch abgewischt werden, das im Restmüll entsorgt werden sollte. Erst im Anschluss sollten die Hände dann mit Wasser abgespült werden.</a:t>
            </a:r>
          </a:p>
          <a:p>
            <a:pPr marL="171450" lvl="0" indent="-171450" algn="l" rtl="0">
              <a:spcBef>
                <a:spcPts val="0"/>
              </a:spcBef>
              <a:spcAft>
                <a:spcPts val="0"/>
              </a:spcAft>
              <a:buFontTx/>
              <a:buChar char="-"/>
            </a:pPr>
            <a:r>
              <a:rPr lang="de-DE" sz="1200" b="0" i="0" u="none" strike="noStrike" cap="none" dirty="0" smtClean="0">
                <a:solidFill>
                  <a:schemeClr val="dk1"/>
                </a:solidFill>
                <a:effectLst/>
                <a:latin typeface="+mn-lt"/>
                <a:ea typeface="Calibri"/>
                <a:cs typeface="Calibri"/>
                <a:sym typeface="Calibri"/>
              </a:rPr>
              <a:t>Ein Waschen der Hautpartie, auf der das Gel angewendet wurde, sollte erst nach ausreichender Einwirkzeit erfolgen.</a:t>
            </a:r>
          </a:p>
          <a:p>
            <a:pPr marL="171450" lvl="0" indent="-171450" algn="l" rtl="0">
              <a:spcBef>
                <a:spcPts val="0"/>
              </a:spcBef>
              <a:spcAft>
                <a:spcPts val="0"/>
              </a:spcAft>
              <a:buFontTx/>
              <a:buChar char="-"/>
            </a:pPr>
            <a:r>
              <a:rPr lang="de-DE" sz="1200" b="0" i="0" u="none" strike="noStrike" cap="none" dirty="0" smtClean="0">
                <a:solidFill>
                  <a:schemeClr val="dk1"/>
                </a:solidFill>
                <a:effectLst/>
                <a:latin typeface="+mn-lt"/>
                <a:ea typeface="Calibri"/>
                <a:cs typeface="Calibri"/>
                <a:sym typeface="Calibri"/>
              </a:rPr>
              <a:t>Restmengen des Arzneimittels sowie das Primärpackmittel sind ausschließlich über den Restmüll und nicht über das Abwasser zu entsorgen.</a:t>
            </a:r>
          </a:p>
          <a:p>
            <a:pPr marL="171450" lvl="0" indent="-171450" algn="l" rtl="0">
              <a:spcBef>
                <a:spcPts val="0"/>
              </a:spcBef>
              <a:spcAft>
                <a:spcPts val="0"/>
              </a:spcAft>
              <a:buFontTx/>
              <a:buChar char="-"/>
            </a:pPr>
            <a:endParaRPr lang="de-DE"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endParaRPr lang="de-DE" sz="1200" b="0" i="0" u="none" strike="noStrike" cap="none" dirty="0" smtClean="0">
              <a:solidFill>
                <a:schemeClr val="dk1"/>
              </a:solidFill>
              <a:effectLst/>
              <a:latin typeface="Calibri"/>
              <a:cs typeface="Calibri"/>
              <a:sym typeface="Calibri"/>
            </a:endParaRPr>
          </a:p>
          <a:p>
            <a:pPr marL="0" lvl="0" indent="0" algn="l" rtl="0">
              <a:spcBef>
                <a:spcPts val="0"/>
              </a:spcBef>
              <a:spcAft>
                <a:spcPts val="0"/>
              </a:spcAft>
              <a:buNone/>
            </a:pPr>
            <a:endParaRPr dirty="0"/>
          </a:p>
        </p:txBody>
      </p:sp>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5267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sz="1200" dirty="0"/>
              <a:t>vulnerable Personengruppen:</a:t>
            </a:r>
            <a:endParaRPr dirty="0"/>
          </a:p>
          <a:p>
            <a:pPr marL="0" marR="0" lvl="0" indent="0" algn="l" rtl="0">
              <a:lnSpc>
                <a:spcPct val="100000"/>
              </a:lnSpc>
              <a:spcBef>
                <a:spcPts val="0"/>
              </a:spcBef>
              <a:spcAft>
                <a:spcPts val="0"/>
              </a:spcAft>
              <a:buClr>
                <a:schemeClr val="dk1"/>
              </a:buClr>
              <a:buSzPts val="1200"/>
              <a:buFont typeface="Calibri"/>
              <a:buNone/>
            </a:pPr>
            <a:r>
              <a:rPr lang="de-DE" sz="1200" dirty="0"/>
              <a:t>Ältere (v.a. </a:t>
            </a:r>
            <a:r>
              <a:rPr lang="de-DE" sz="1200" dirty="0" smtClean="0"/>
              <a:t>Frauen:</a:t>
            </a:r>
            <a:r>
              <a:rPr lang="de-DE" sz="1200" baseline="0" dirty="0" smtClean="0"/>
              <a:t> </a:t>
            </a:r>
            <a:r>
              <a:rPr lang="de-DE" sz="1200" dirty="0" smtClean="0"/>
              <a:t> </a:t>
            </a:r>
            <a:r>
              <a:rPr lang="de-DE" sz="1200" dirty="0"/>
              <a:t>weniger Durst, schwitzen </a:t>
            </a:r>
            <a:r>
              <a:rPr lang="de-DE" sz="1200" dirty="0" smtClean="0"/>
              <a:t>später:</a:t>
            </a:r>
            <a:r>
              <a:rPr lang="de-DE" sz="1200" baseline="0" dirty="0" smtClean="0"/>
              <a:t> </a:t>
            </a:r>
            <a:r>
              <a:rPr lang="de-DE" sz="1200" dirty="0" smtClean="0"/>
              <a:t>Überhitzung</a:t>
            </a:r>
            <a:r>
              <a:rPr lang="de-DE" sz="1200" dirty="0"/>
              <a:t>, Abnahme Leistungsfähigkeit Herz-Kreislauf-System)</a:t>
            </a:r>
            <a:endParaRPr dirty="0"/>
          </a:p>
          <a:p>
            <a:pPr marL="0" marR="0" lvl="0" indent="0" algn="l" rtl="0">
              <a:lnSpc>
                <a:spcPct val="100000"/>
              </a:lnSpc>
              <a:spcBef>
                <a:spcPts val="0"/>
              </a:spcBef>
              <a:spcAft>
                <a:spcPts val="0"/>
              </a:spcAft>
              <a:buClr>
                <a:schemeClr val="dk1"/>
              </a:buClr>
              <a:buSzPts val="1200"/>
              <a:buFont typeface="Calibri"/>
              <a:buNone/>
            </a:pPr>
            <a:r>
              <a:rPr lang="de-DE" sz="1200" dirty="0"/>
              <a:t>Demenz</a:t>
            </a:r>
            <a:endParaRPr dirty="0"/>
          </a:p>
          <a:p>
            <a:pPr marL="0" marR="0" lvl="0" indent="0" algn="l" rtl="0">
              <a:lnSpc>
                <a:spcPct val="100000"/>
              </a:lnSpc>
              <a:spcBef>
                <a:spcPts val="0"/>
              </a:spcBef>
              <a:spcAft>
                <a:spcPts val="0"/>
              </a:spcAft>
              <a:buClr>
                <a:schemeClr val="dk1"/>
              </a:buClr>
              <a:buSzPts val="1200"/>
              <a:buFont typeface="Calibri"/>
              <a:buNone/>
            </a:pPr>
            <a:r>
              <a:rPr lang="de-DE" sz="1200" dirty="0"/>
              <a:t>körperlich arbeitende Personen</a:t>
            </a:r>
            <a:endParaRPr dirty="0"/>
          </a:p>
          <a:p>
            <a:pPr marL="0" marR="0" lvl="0" indent="0" algn="l" rtl="0">
              <a:lnSpc>
                <a:spcPct val="100000"/>
              </a:lnSpc>
              <a:spcBef>
                <a:spcPts val="0"/>
              </a:spcBef>
              <a:spcAft>
                <a:spcPts val="0"/>
              </a:spcAft>
              <a:buClr>
                <a:schemeClr val="dk1"/>
              </a:buClr>
              <a:buSzPts val="1200"/>
              <a:buFont typeface="Calibri"/>
              <a:buNone/>
            </a:pPr>
            <a:r>
              <a:rPr lang="de-DE" sz="1200" dirty="0"/>
              <a:t>Kleinkinder</a:t>
            </a:r>
            <a:endParaRPr dirty="0"/>
          </a:p>
          <a:p>
            <a:pPr marL="0" marR="0" lvl="0" indent="0" algn="l" rtl="0">
              <a:lnSpc>
                <a:spcPct val="100000"/>
              </a:lnSpc>
              <a:spcBef>
                <a:spcPts val="0"/>
              </a:spcBef>
              <a:spcAft>
                <a:spcPts val="0"/>
              </a:spcAft>
              <a:buClr>
                <a:schemeClr val="dk1"/>
              </a:buClr>
              <a:buSzPts val="1200"/>
              <a:buFont typeface="Calibri"/>
              <a:buNone/>
            </a:pPr>
            <a:r>
              <a:rPr lang="de-DE" sz="1200" dirty="0"/>
              <a:t>Vorerkrankte (bes. Herzinfarkt, Schlaganfall, chronische </a:t>
            </a:r>
            <a:r>
              <a:rPr lang="de-DE" sz="1200" dirty="0" err="1"/>
              <a:t>respir</a:t>
            </a:r>
            <a:r>
              <a:rPr lang="de-DE" sz="1200" dirty="0"/>
              <a:t>. Erkrankung aber auch Diabetes (gestörte Hautdurchblutung), Nierenerkrankungen</a:t>
            </a:r>
            <a:endParaRPr dirty="0"/>
          </a:p>
          <a:p>
            <a:pPr marL="0" marR="0" lvl="0" indent="0" algn="l" rtl="0">
              <a:lnSpc>
                <a:spcPct val="100000"/>
              </a:lnSpc>
              <a:spcBef>
                <a:spcPts val="0"/>
              </a:spcBef>
              <a:spcAft>
                <a:spcPts val="0"/>
              </a:spcAft>
              <a:buClr>
                <a:schemeClr val="dk1"/>
              </a:buClr>
              <a:buSzPts val="1200"/>
              <a:buFont typeface="Calibri"/>
              <a:buNone/>
            </a:pPr>
            <a:r>
              <a:rPr lang="de-DE" sz="1200" dirty="0"/>
              <a:t>(ohne Kleidung: Idealtemperatur 28 °C / mit: 26°)</a:t>
            </a:r>
            <a:endParaRPr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de-DE" sz="1200" dirty="0"/>
              <a:t>Besonders gefährdete ältere Menschen wenn zusätzliche Kriterien vorliegend: </a:t>
            </a:r>
            <a:endParaRPr dirty="0"/>
          </a:p>
          <a:p>
            <a:pPr marL="0" lvl="0" indent="0" algn="l" rtl="0">
              <a:spcBef>
                <a:spcPts val="0"/>
              </a:spcBef>
              <a:spcAft>
                <a:spcPts val="0"/>
              </a:spcAft>
              <a:buNone/>
            </a:pPr>
            <a:r>
              <a:rPr lang="de-DE" sz="1800" dirty="0" err="1">
                <a:solidFill>
                  <a:srgbClr val="FFFFFF"/>
                </a:solidFill>
                <a:latin typeface="Calibri"/>
                <a:ea typeface="Calibri"/>
                <a:cs typeface="Calibri"/>
                <a:sym typeface="Calibri"/>
              </a:rPr>
              <a:t>Benötigung</a:t>
            </a:r>
            <a:r>
              <a:rPr lang="de-DE" sz="1800" dirty="0">
                <a:solidFill>
                  <a:srgbClr val="FFFFFF"/>
                </a:solidFill>
                <a:latin typeface="Calibri"/>
                <a:ea typeface="Calibri"/>
                <a:cs typeface="Calibri"/>
                <a:sym typeface="Calibri"/>
              </a:rPr>
              <a:t> von Hilfe bei der Versorgung / Geringe </a:t>
            </a:r>
            <a:r>
              <a:rPr lang="de-DE" sz="1800" dirty="0" err="1">
                <a:solidFill>
                  <a:srgbClr val="FFFFFF"/>
                </a:solidFill>
                <a:latin typeface="Calibri"/>
                <a:ea typeface="Calibri"/>
                <a:cs typeface="Calibri"/>
                <a:sym typeface="Calibri"/>
              </a:rPr>
              <a:t>Mobilität</a:t>
            </a:r>
            <a:r>
              <a:rPr lang="de-DE" sz="1800" dirty="0">
                <a:solidFill>
                  <a:srgbClr val="FFFFFF"/>
                </a:solidFill>
                <a:latin typeface="Calibri"/>
                <a:ea typeface="Calibri"/>
                <a:cs typeface="Calibri"/>
                <a:sym typeface="Calibri"/>
              </a:rPr>
              <a:t> oder </a:t>
            </a:r>
            <a:r>
              <a:rPr lang="de-DE" sz="1800" dirty="0" err="1">
                <a:solidFill>
                  <a:srgbClr val="FFFFFF"/>
                </a:solidFill>
                <a:latin typeface="Calibri"/>
                <a:ea typeface="Calibri"/>
                <a:cs typeface="Calibri"/>
                <a:sym typeface="Calibri"/>
              </a:rPr>
              <a:t>Bettlägerigkeit</a:t>
            </a:r>
            <a:r>
              <a:rPr lang="de-DE" sz="1800" dirty="0">
                <a:solidFill>
                  <a:srgbClr val="FFFFFF"/>
                </a:solidFill>
                <a:latin typeface="Calibri"/>
                <a:ea typeface="Calibri"/>
                <a:cs typeface="Calibri"/>
                <a:sym typeface="Calibri"/>
              </a:rPr>
              <a:t> / Vorliegen chronischer Erkrankungen / Einnahme bestimmter Medikamente / Soziale Isolation und/ oder allein lebend / Geringer </a:t>
            </a:r>
            <a:r>
              <a:rPr lang="de-DE" sz="1800" dirty="0" err="1">
                <a:solidFill>
                  <a:srgbClr val="FFFFFF"/>
                </a:solidFill>
                <a:latin typeface="Calibri"/>
                <a:ea typeface="Calibri"/>
                <a:cs typeface="Calibri"/>
                <a:sym typeface="Calibri"/>
              </a:rPr>
              <a:t>sozioökonomischer</a:t>
            </a:r>
            <a:r>
              <a:rPr lang="de-DE" sz="1800" dirty="0">
                <a:solidFill>
                  <a:srgbClr val="FFFFFF"/>
                </a:solidFill>
                <a:latin typeface="Calibri"/>
                <a:ea typeface="Calibri"/>
                <a:cs typeface="Calibri"/>
                <a:sym typeface="Calibri"/>
              </a:rPr>
              <a:t> Status / </a:t>
            </a:r>
            <a:r>
              <a:rPr lang="de-DE" sz="1800" dirty="0" err="1">
                <a:solidFill>
                  <a:srgbClr val="FFFFFF"/>
                </a:solidFill>
                <a:latin typeface="Calibri"/>
                <a:ea typeface="Calibri"/>
                <a:cs typeface="Calibri"/>
                <a:sym typeface="Calibri"/>
              </a:rPr>
              <a:t>Ungünstige</a:t>
            </a:r>
            <a:r>
              <a:rPr lang="de-DE" sz="1800" dirty="0">
                <a:solidFill>
                  <a:srgbClr val="FFFFFF"/>
                </a:solidFill>
                <a:latin typeface="Calibri"/>
                <a:ea typeface="Calibri"/>
                <a:cs typeface="Calibri"/>
                <a:sym typeface="Calibri"/>
              </a:rPr>
              <a:t> </a:t>
            </a:r>
            <a:r>
              <a:rPr lang="de-DE" sz="1800" dirty="0" err="1">
                <a:solidFill>
                  <a:srgbClr val="FFFFFF"/>
                </a:solidFill>
                <a:latin typeface="Calibri"/>
                <a:ea typeface="Calibri"/>
                <a:cs typeface="Calibri"/>
                <a:sym typeface="Calibri"/>
              </a:rPr>
              <a:t>Wohnverhältnisse</a:t>
            </a:r>
            <a:r>
              <a:rPr lang="de-DE" sz="1800" dirty="0">
                <a:solidFill>
                  <a:srgbClr val="FFFFFF"/>
                </a:solidFill>
                <a:latin typeface="Calibri"/>
                <a:ea typeface="Calibri"/>
                <a:cs typeface="Calibri"/>
                <a:sym typeface="Calibri"/>
              </a:rPr>
              <a:t> </a:t>
            </a:r>
            <a:endParaRPr dirty="0"/>
          </a:p>
          <a:p>
            <a:pPr marL="0" lvl="0" indent="0" algn="l" rtl="0">
              <a:spcBef>
                <a:spcPts val="0"/>
              </a:spcBef>
              <a:spcAft>
                <a:spcPts val="0"/>
              </a:spcAft>
              <a:buNone/>
            </a:pPr>
            <a:r>
              <a:rPr lang="de-DE" sz="1800" dirty="0">
                <a:latin typeface="Calibri"/>
                <a:ea typeface="Calibri"/>
                <a:cs typeface="Calibri"/>
                <a:sym typeface="Calibri"/>
              </a:rPr>
              <a:t>(</a:t>
            </a:r>
            <a:r>
              <a:rPr lang="de-DE" sz="1800" dirty="0" err="1">
                <a:latin typeface="Calibri"/>
                <a:ea typeface="Calibri"/>
                <a:cs typeface="Calibri"/>
                <a:sym typeface="Calibri"/>
              </a:rPr>
              <a:t>Spez</a:t>
            </a:r>
            <a:r>
              <a:rPr lang="de-DE" sz="1800" dirty="0">
                <a:latin typeface="Calibri"/>
                <a:ea typeface="Calibri"/>
                <a:cs typeface="Calibri"/>
                <a:sym typeface="Calibri"/>
              </a:rPr>
              <a:t>: In einer Stadt lebend (Urban </a:t>
            </a:r>
            <a:r>
              <a:rPr lang="de-DE" sz="1800" dirty="0" err="1">
                <a:latin typeface="Calibri"/>
                <a:ea typeface="Calibri"/>
                <a:cs typeface="Calibri"/>
                <a:sym typeface="Calibri"/>
              </a:rPr>
              <a:t>Heat</a:t>
            </a:r>
            <a:r>
              <a:rPr lang="de-DE" sz="1800" dirty="0">
                <a:latin typeface="Calibri"/>
                <a:ea typeface="Calibri"/>
                <a:cs typeface="Calibri"/>
                <a:sym typeface="Calibri"/>
              </a:rPr>
              <a:t> Island); Dachgeschoss; </a:t>
            </a:r>
            <a:r>
              <a:rPr lang="de-DE" sz="1800" dirty="0" err="1">
                <a:latin typeface="Calibri"/>
                <a:ea typeface="Calibri"/>
                <a:cs typeface="Calibri"/>
                <a:sym typeface="Calibri"/>
              </a:rPr>
              <a:t>Südlage</a:t>
            </a:r>
            <a:r>
              <a:rPr lang="de-DE" sz="1800" dirty="0">
                <a:latin typeface="Calibri"/>
                <a:ea typeface="Calibri"/>
                <a:cs typeface="Calibri"/>
                <a:sym typeface="Calibri"/>
              </a:rPr>
              <a:t>; Schlechte thermische Isolierung; Kein Zugang zu </a:t>
            </a:r>
            <a:r>
              <a:rPr lang="de-DE" sz="1800" dirty="0" err="1">
                <a:latin typeface="Calibri"/>
                <a:ea typeface="Calibri"/>
                <a:cs typeface="Calibri"/>
                <a:sym typeface="Calibri"/>
              </a:rPr>
              <a:t>kühlen</a:t>
            </a:r>
            <a:r>
              <a:rPr lang="de-DE" sz="1800" dirty="0">
                <a:latin typeface="Calibri"/>
                <a:ea typeface="Calibri"/>
                <a:cs typeface="Calibri"/>
                <a:sym typeface="Calibri"/>
              </a:rPr>
              <a:t> </a:t>
            </a:r>
            <a:r>
              <a:rPr lang="de-DE" sz="1800" dirty="0" err="1">
                <a:latin typeface="Calibri"/>
                <a:ea typeface="Calibri"/>
                <a:cs typeface="Calibri"/>
                <a:sym typeface="Calibri"/>
              </a:rPr>
              <a:t>Räumen</a:t>
            </a:r>
            <a:r>
              <a:rPr lang="de-DE" sz="1800" dirty="0">
                <a:latin typeface="Calibri"/>
                <a:ea typeface="Calibri"/>
                <a:cs typeface="Calibri"/>
                <a:sym typeface="Calibri"/>
              </a:rPr>
              <a:t>/Klimaanlage </a:t>
            </a:r>
            <a:endParaRPr dirty="0"/>
          </a:p>
          <a:p>
            <a:pPr marL="0" marR="0" lvl="0" indent="0" algn="l" rtl="0">
              <a:lnSpc>
                <a:spcPct val="100000"/>
              </a:lnSpc>
              <a:spcBef>
                <a:spcPts val="0"/>
              </a:spcBef>
              <a:spcAft>
                <a:spcPts val="0"/>
              </a:spcAft>
              <a:buClr>
                <a:schemeClr val="dk1"/>
              </a:buClr>
              <a:buSzPts val="1200"/>
              <a:buFont typeface="Calibri"/>
              <a:buNone/>
            </a:pPr>
            <a:endParaRPr sz="1200" dirty="0"/>
          </a:p>
          <a:p>
            <a:pPr marL="0" lvl="0" indent="0" algn="l" rtl="0">
              <a:spcBef>
                <a:spcPts val="0"/>
              </a:spcBef>
              <a:spcAft>
                <a:spcPts val="0"/>
              </a:spcAft>
              <a:buNone/>
            </a:pPr>
            <a:r>
              <a:rPr lang="de-DE" sz="1800" dirty="0">
                <a:latin typeface="Calibri"/>
                <a:ea typeface="Calibri"/>
                <a:cs typeface="Calibri"/>
                <a:sym typeface="Calibri"/>
              </a:rPr>
              <a:t>Warum sind </a:t>
            </a:r>
            <a:r>
              <a:rPr lang="de-DE" sz="1800" dirty="0" err="1">
                <a:latin typeface="Calibri"/>
                <a:ea typeface="Calibri"/>
                <a:cs typeface="Calibri"/>
                <a:sym typeface="Calibri"/>
              </a:rPr>
              <a:t>ältere</a:t>
            </a:r>
            <a:r>
              <a:rPr lang="de-DE" sz="1800" dirty="0">
                <a:latin typeface="Calibri"/>
                <a:ea typeface="Calibri"/>
                <a:cs typeface="Calibri"/>
                <a:sym typeface="Calibri"/>
              </a:rPr>
              <a:t> Menschen besonders </a:t>
            </a:r>
            <a:r>
              <a:rPr lang="de-DE" sz="1800" dirty="0" err="1">
                <a:latin typeface="Calibri"/>
                <a:ea typeface="Calibri"/>
                <a:cs typeface="Calibri"/>
                <a:sym typeface="Calibri"/>
              </a:rPr>
              <a:t>gefährdet</a:t>
            </a:r>
            <a:r>
              <a:rPr lang="de-DE" sz="1800" dirty="0">
                <a:latin typeface="Calibri"/>
                <a:ea typeface="Calibri"/>
                <a:cs typeface="Calibri"/>
                <a:sym typeface="Calibri"/>
              </a:rPr>
              <a:t>? </a:t>
            </a:r>
            <a:endParaRPr dirty="0"/>
          </a:p>
          <a:p>
            <a:pPr marL="0" lvl="0" indent="0" algn="l" rtl="0">
              <a:spcBef>
                <a:spcPts val="0"/>
              </a:spcBef>
              <a:spcAft>
                <a:spcPts val="0"/>
              </a:spcAft>
              <a:buNone/>
            </a:pPr>
            <a:r>
              <a:rPr lang="de-DE" sz="1800" dirty="0" err="1">
                <a:solidFill>
                  <a:srgbClr val="FFFFFF"/>
                </a:solidFill>
                <a:latin typeface="Calibri"/>
                <a:ea typeface="Calibri"/>
                <a:cs typeface="Calibri"/>
                <a:sym typeface="Calibri"/>
              </a:rPr>
              <a:t>Gehäufte</a:t>
            </a:r>
            <a:r>
              <a:rPr lang="de-DE" sz="1800" dirty="0">
                <a:solidFill>
                  <a:srgbClr val="FFFFFF"/>
                </a:solidFill>
                <a:latin typeface="Calibri"/>
                <a:ea typeface="Calibri"/>
                <a:cs typeface="Calibri"/>
                <a:sym typeface="Calibri"/>
              </a:rPr>
              <a:t> Vorerkrankungen </a:t>
            </a:r>
            <a:endParaRPr dirty="0"/>
          </a:p>
          <a:p>
            <a:pPr marL="0" lvl="0" indent="-114300" algn="l" rtl="0">
              <a:spcBef>
                <a:spcPts val="0"/>
              </a:spcBef>
              <a:spcAft>
                <a:spcPts val="0"/>
              </a:spcAft>
              <a:buClr>
                <a:schemeClr val="dk1"/>
              </a:buClr>
              <a:buSzPts val="1800"/>
              <a:buFont typeface="Arial"/>
              <a:buChar char="•"/>
            </a:pPr>
            <a:r>
              <a:rPr lang="de-DE" sz="1800" dirty="0">
                <a:latin typeface="Calibri"/>
                <a:ea typeface="Calibri"/>
                <a:cs typeface="Calibri"/>
                <a:sym typeface="Calibri"/>
              </a:rPr>
              <a:t>Koronare Herzerkrankung </a:t>
            </a:r>
            <a:endParaRPr sz="1800" dirty="0">
              <a:latin typeface="Arial"/>
              <a:ea typeface="Arial"/>
              <a:cs typeface="Arial"/>
              <a:sym typeface="Arial"/>
            </a:endParaRPr>
          </a:p>
          <a:p>
            <a:pPr marL="0" lvl="0" indent="-114300" algn="l" rtl="0">
              <a:spcBef>
                <a:spcPts val="0"/>
              </a:spcBef>
              <a:spcAft>
                <a:spcPts val="0"/>
              </a:spcAft>
              <a:buClr>
                <a:schemeClr val="dk1"/>
              </a:buClr>
              <a:buSzPts val="1800"/>
              <a:buFont typeface="Arial"/>
              <a:buChar char="•"/>
            </a:pPr>
            <a:r>
              <a:rPr lang="de-DE" sz="1800" dirty="0" err="1">
                <a:latin typeface="Calibri"/>
                <a:ea typeface="Calibri"/>
                <a:cs typeface="Calibri"/>
                <a:sym typeface="Calibri"/>
              </a:rPr>
              <a:t>Herzschwäche</a:t>
            </a:r>
            <a:r>
              <a:rPr lang="de-DE" sz="1800" dirty="0">
                <a:latin typeface="Calibri"/>
                <a:ea typeface="Calibri"/>
                <a:cs typeface="Calibri"/>
                <a:sym typeface="Calibri"/>
              </a:rPr>
              <a:t> </a:t>
            </a:r>
            <a:endParaRPr sz="1800" dirty="0">
              <a:latin typeface="Arial"/>
              <a:ea typeface="Arial"/>
              <a:cs typeface="Arial"/>
              <a:sym typeface="Arial"/>
            </a:endParaRPr>
          </a:p>
          <a:p>
            <a:pPr marL="0" lvl="0" indent="-114300" algn="l" rtl="0">
              <a:spcBef>
                <a:spcPts val="0"/>
              </a:spcBef>
              <a:spcAft>
                <a:spcPts val="0"/>
              </a:spcAft>
              <a:buClr>
                <a:schemeClr val="dk1"/>
              </a:buClr>
              <a:buSzPts val="1800"/>
              <a:buFont typeface="Arial"/>
              <a:buChar char="•"/>
            </a:pPr>
            <a:r>
              <a:rPr lang="de-DE" sz="1800" dirty="0">
                <a:latin typeface="Calibri"/>
                <a:ea typeface="Calibri"/>
                <a:cs typeface="Calibri"/>
                <a:sym typeface="Calibri"/>
              </a:rPr>
              <a:t>Nierenerkrankungen </a:t>
            </a:r>
            <a:endParaRPr sz="1800" dirty="0">
              <a:latin typeface="Arial"/>
              <a:ea typeface="Arial"/>
              <a:cs typeface="Arial"/>
              <a:sym typeface="Arial"/>
            </a:endParaRPr>
          </a:p>
          <a:p>
            <a:pPr marL="0" lvl="0" indent="-114300" algn="l" rtl="0">
              <a:spcBef>
                <a:spcPts val="0"/>
              </a:spcBef>
              <a:spcAft>
                <a:spcPts val="0"/>
              </a:spcAft>
              <a:buClr>
                <a:schemeClr val="dk1"/>
              </a:buClr>
              <a:buSzPts val="1800"/>
              <a:buFont typeface="Arial"/>
              <a:buChar char="•"/>
            </a:pPr>
            <a:r>
              <a:rPr lang="de-DE" sz="1800" dirty="0">
                <a:latin typeface="Calibri"/>
                <a:ea typeface="Calibri"/>
                <a:cs typeface="Calibri"/>
                <a:sym typeface="Calibri"/>
              </a:rPr>
              <a:t>Diabetes mellitus </a:t>
            </a:r>
            <a:endParaRPr sz="1800" dirty="0">
              <a:latin typeface="Arial"/>
              <a:ea typeface="Arial"/>
              <a:cs typeface="Arial"/>
              <a:sym typeface="Arial"/>
            </a:endParaRPr>
          </a:p>
          <a:p>
            <a:pPr marL="0" lvl="0" indent="-114300" algn="l" rtl="0">
              <a:spcBef>
                <a:spcPts val="0"/>
              </a:spcBef>
              <a:spcAft>
                <a:spcPts val="0"/>
              </a:spcAft>
              <a:buClr>
                <a:schemeClr val="dk1"/>
              </a:buClr>
              <a:buSzPts val="1800"/>
              <a:buFont typeface="Arial"/>
              <a:buChar char="•"/>
            </a:pPr>
            <a:r>
              <a:rPr lang="de-DE" sz="1800" dirty="0">
                <a:latin typeface="Calibri"/>
                <a:ea typeface="Calibri"/>
                <a:cs typeface="Calibri"/>
                <a:sym typeface="Calibri"/>
              </a:rPr>
              <a:t>Chronische Lungenerkrankungen </a:t>
            </a:r>
            <a:endParaRPr sz="1800" dirty="0">
              <a:latin typeface="Arial"/>
              <a:ea typeface="Arial"/>
              <a:cs typeface="Arial"/>
              <a:sym typeface="Arial"/>
            </a:endParaRPr>
          </a:p>
          <a:p>
            <a:pPr marL="0" lvl="0" indent="-114300" algn="l" rtl="0">
              <a:spcBef>
                <a:spcPts val="0"/>
              </a:spcBef>
              <a:spcAft>
                <a:spcPts val="0"/>
              </a:spcAft>
              <a:buClr>
                <a:schemeClr val="dk1"/>
              </a:buClr>
              <a:buSzPts val="1800"/>
              <a:buFont typeface="Arial"/>
              <a:buChar char="•"/>
            </a:pPr>
            <a:r>
              <a:rPr lang="de-DE" sz="1800" dirty="0">
                <a:latin typeface="Calibri"/>
                <a:ea typeface="Calibri"/>
                <a:cs typeface="Calibri"/>
                <a:sym typeface="Calibri"/>
              </a:rPr>
              <a:t>Dementielle Syndrome </a:t>
            </a:r>
            <a:endParaRPr sz="1800" dirty="0">
              <a:latin typeface="Arial"/>
              <a:ea typeface="Arial"/>
              <a:cs typeface="Arial"/>
              <a:sym typeface="Arial"/>
            </a:endParaRPr>
          </a:p>
          <a:p>
            <a:pPr marL="0" lvl="0" indent="-114300" algn="l" rtl="0">
              <a:spcBef>
                <a:spcPts val="0"/>
              </a:spcBef>
              <a:spcAft>
                <a:spcPts val="0"/>
              </a:spcAft>
              <a:buClr>
                <a:schemeClr val="dk1"/>
              </a:buClr>
              <a:buSzPts val="1800"/>
              <a:buFont typeface="Arial"/>
              <a:buChar char="•"/>
            </a:pPr>
            <a:r>
              <a:rPr lang="de-DE" sz="1800" dirty="0">
                <a:latin typeface="Calibri"/>
                <a:ea typeface="Calibri"/>
                <a:cs typeface="Calibri"/>
                <a:sym typeface="Calibri"/>
              </a:rPr>
              <a:t>Parkinson </a:t>
            </a:r>
            <a:endParaRPr sz="1800" dirty="0">
              <a:latin typeface="Arial"/>
              <a:ea typeface="Arial"/>
              <a:cs typeface="Arial"/>
              <a:sym typeface="Arial"/>
            </a:endParaRPr>
          </a:p>
          <a:p>
            <a:pPr marL="0" lvl="0" indent="0" algn="l" rtl="0">
              <a:spcBef>
                <a:spcPts val="0"/>
              </a:spcBef>
              <a:spcAft>
                <a:spcPts val="0"/>
              </a:spcAft>
              <a:buClr>
                <a:schemeClr val="dk1"/>
              </a:buClr>
              <a:buSzPts val="1800"/>
              <a:buFont typeface="Arial"/>
              <a:buNone/>
            </a:pPr>
            <a:r>
              <a:rPr lang="de-DE" sz="1800" dirty="0" smtClean="0">
                <a:latin typeface="Calibri"/>
                <a:ea typeface="Calibri"/>
                <a:cs typeface="Calibri"/>
                <a:sym typeface="Calibri"/>
              </a:rPr>
              <a:t>-&gt; </a:t>
            </a:r>
            <a:r>
              <a:rPr lang="de-DE" sz="1800" dirty="0" err="1" smtClean="0">
                <a:latin typeface="Calibri"/>
                <a:ea typeface="Calibri"/>
                <a:cs typeface="Calibri"/>
                <a:sym typeface="Calibri"/>
              </a:rPr>
              <a:t>Wa</a:t>
            </a:r>
            <a:r>
              <a:rPr lang="de-DE" sz="1800" dirty="0" err="1">
                <a:latin typeface="Calibri"/>
                <a:ea typeface="Calibri"/>
                <a:cs typeface="Calibri"/>
                <a:sym typeface="Calibri"/>
              </a:rPr>
              <a:t>̈rmeregulation</a:t>
            </a:r>
            <a:r>
              <a:rPr lang="de-DE" sz="1800" dirty="0">
                <a:latin typeface="Calibri"/>
                <a:ea typeface="Calibri"/>
                <a:cs typeface="Calibri"/>
                <a:sym typeface="Calibri"/>
              </a:rPr>
              <a:t> und/oder Anpassung des Verhaltens erschwert </a:t>
            </a:r>
            <a:endParaRPr sz="1800" dirty="0">
              <a:latin typeface="Arial"/>
              <a:ea typeface="Arial"/>
              <a:cs typeface="Arial"/>
              <a:sym typeface="Arial"/>
            </a:endParaRPr>
          </a:p>
          <a:p>
            <a:pPr marL="0" lvl="0" indent="0" algn="l" rtl="0">
              <a:spcBef>
                <a:spcPts val="0"/>
              </a:spcBef>
              <a:spcAft>
                <a:spcPts val="0"/>
              </a:spcAft>
              <a:buNone/>
            </a:pPr>
            <a:r>
              <a:rPr lang="de-DE" sz="1800" dirty="0">
                <a:solidFill>
                  <a:srgbClr val="FFFFFF"/>
                </a:solidFill>
                <a:latin typeface="Calibri"/>
                <a:ea typeface="Calibri"/>
                <a:cs typeface="Calibri"/>
                <a:sym typeface="Calibri"/>
              </a:rPr>
              <a:t>Physiologische </a:t>
            </a:r>
            <a:r>
              <a:rPr lang="de-DE" sz="1800" dirty="0" err="1">
                <a:solidFill>
                  <a:srgbClr val="FFFFFF"/>
                </a:solidFill>
                <a:latin typeface="Calibri"/>
                <a:ea typeface="Calibri"/>
                <a:cs typeface="Calibri"/>
                <a:sym typeface="Calibri"/>
              </a:rPr>
              <a:t>Veränderungen</a:t>
            </a:r>
            <a:r>
              <a:rPr lang="de-DE" sz="1800" dirty="0">
                <a:solidFill>
                  <a:srgbClr val="FFFFFF"/>
                </a:solidFill>
                <a:latin typeface="Calibri"/>
                <a:ea typeface="Calibri"/>
                <a:cs typeface="Calibri"/>
                <a:sym typeface="Calibri"/>
              </a:rPr>
              <a:t> </a:t>
            </a:r>
            <a:endParaRPr dirty="0"/>
          </a:p>
          <a:p>
            <a:pPr marL="0" lvl="0" indent="0" algn="l" rtl="0">
              <a:spcBef>
                <a:spcPts val="0"/>
              </a:spcBef>
              <a:spcAft>
                <a:spcPts val="0"/>
              </a:spcAft>
              <a:buNone/>
            </a:pPr>
            <a:r>
              <a:rPr lang="de-DE" sz="1800" dirty="0">
                <a:latin typeface="Arial"/>
                <a:ea typeface="Arial"/>
                <a:cs typeface="Arial"/>
                <a:sym typeface="Arial"/>
              </a:rPr>
              <a:t>• </a:t>
            </a:r>
            <a:r>
              <a:rPr lang="de-DE" sz="1800" dirty="0">
                <a:latin typeface="Calibri"/>
                <a:ea typeface="Calibri"/>
                <a:cs typeface="Calibri"/>
                <a:sym typeface="Calibri"/>
              </a:rPr>
              <a:t>Deutlich verminderte Hautdurchblutung </a:t>
            </a:r>
            <a:endParaRPr dirty="0"/>
          </a:p>
          <a:p>
            <a:pPr marL="0" lvl="0" indent="0" algn="l" rtl="0">
              <a:spcBef>
                <a:spcPts val="0"/>
              </a:spcBef>
              <a:spcAft>
                <a:spcPts val="0"/>
              </a:spcAft>
              <a:buNone/>
            </a:pPr>
            <a:r>
              <a:rPr lang="de-DE" sz="1800" dirty="0">
                <a:latin typeface="Arial"/>
                <a:ea typeface="Arial"/>
                <a:cs typeface="Arial"/>
                <a:sym typeface="Arial"/>
              </a:rPr>
              <a:t>• </a:t>
            </a:r>
            <a:r>
              <a:rPr lang="de-DE" sz="1800" dirty="0" err="1">
                <a:latin typeface="Calibri"/>
                <a:ea typeface="Calibri"/>
                <a:cs typeface="Calibri"/>
                <a:sym typeface="Calibri"/>
              </a:rPr>
              <a:t>Eingeschränkte</a:t>
            </a:r>
            <a:r>
              <a:rPr lang="de-DE" sz="1800" dirty="0">
                <a:latin typeface="Calibri"/>
                <a:ea typeface="Calibri"/>
                <a:cs typeface="Calibri"/>
                <a:sym typeface="Calibri"/>
              </a:rPr>
              <a:t> </a:t>
            </a:r>
            <a:r>
              <a:rPr lang="de-DE" sz="1800" dirty="0" err="1">
                <a:latin typeface="Calibri"/>
                <a:ea typeface="Calibri"/>
                <a:cs typeface="Calibri"/>
                <a:sym typeface="Calibri"/>
              </a:rPr>
              <a:t>Gefäßregulation</a:t>
            </a:r>
            <a:r>
              <a:rPr lang="de-DE" sz="1800" dirty="0">
                <a:latin typeface="Calibri"/>
                <a:ea typeface="Calibri"/>
                <a:cs typeface="Calibri"/>
                <a:sym typeface="Calibri"/>
              </a:rPr>
              <a:t> zur Umverteilung von Blutvolumen </a:t>
            </a:r>
            <a:endParaRPr dirty="0"/>
          </a:p>
          <a:p>
            <a:pPr marL="0" lvl="0" indent="0" algn="l" rtl="0">
              <a:spcBef>
                <a:spcPts val="0"/>
              </a:spcBef>
              <a:spcAft>
                <a:spcPts val="0"/>
              </a:spcAft>
              <a:buNone/>
            </a:pPr>
            <a:r>
              <a:rPr lang="de-DE" sz="1800" dirty="0">
                <a:latin typeface="Arial"/>
                <a:ea typeface="Arial"/>
                <a:cs typeface="Arial"/>
                <a:sym typeface="Arial"/>
              </a:rPr>
              <a:t>• </a:t>
            </a:r>
            <a:r>
              <a:rPr lang="de-DE" sz="1800" dirty="0">
                <a:latin typeface="Calibri"/>
                <a:ea typeface="Calibri"/>
                <a:cs typeface="Calibri"/>
                <a:sym typeface="Calibri"/>
              </a:rPr>
              <a:t>Verminderte Schweißproduktion </a:t>
            </a:r>
            <a:endParaRPr dirty="0"/>
          </a:p>
          <a:p>
            <a:pPr marL="0" lvl="0" indent="0" algn="l" rtl="0">
              <a:spcBef>
                <a:spcPts val="0"/>
              </a:spcBef>
              <a:spcAft>
                <a:spcPts val="0"/>
              </a:spcAft>
              <a:buNone/>
            </a:pPr>
            <a:r>
              <a:rPr lang="de-DE" sz="1800" dirty="0" smtClean="0">
                <a:latin typeface="Calibri"/>
                <a:ea typeface="Calibri"/>
                <a:cs typeface="Calibri"/>
                <a:sym typeface="Calibri"/>
              </a:rPr>
              <a:t>-&gt;</a:t>
            </a:r>
            <a:r>
              <a:rPr lang="de-DE" sz="1800" dirty="0" err="1" smtClean="0">
                <a:latin typeface="Calibri"/>
                <a:ea typeface="Calibri"/>
                <a:cs typeface="Calibri"/>
                <a:sym typeface="Calibri"/>
              </a:rPr>
              <a:t>Wa</a:t>
            </a:r>
            <a:r>
              <a:rPr lang="de-DE" sz="1800" dirty="0" err="1">
                <a:latin typeface="Calibri"/>
                <a:ea typeface="Calibri"/>
                <a:cs typeface="Calibri"/>
                <a:sym typeface="Calibri"/>
              </a:rPr>
              <a:t>̈rmabgabe</a:t>
            </a:r>
            <a:r>
              <a:rPr lang="de-DE" sz="1800" dirty="0">
                <a:latin typeface="Calibri"/>
                <a:ea typeface="Calibri"/>
                <a:cs typeface="Calibri"/>
                <a:sym typeface="Calibri"/>
              </a:rPr>
              <a:t> </a:t>
            </a:r>
            <a:r>
              <a:rPr lang="de-DE" sz="1800" dirty="0" err="1">
                <a:latin typeface="Calibri"/>
                <a:ea typeface="Calibri"/>
                <a:cs typeface="Calibri"/>
                <a:sym typeface="Calibri"/>
              </a:rPr>
              <a:t>über</a:t>
            </a:r>
            <a:r>
              <a:rPr lang="de-DE" sz="1800" dirty="0">
                <a:latin typeface="Calibri"/>
                <a:ea typeface="Calibri"/>
                <a:cs typeface="Calibri"/>
                <a:sym typeface="Calibri"/>
              </a:rPr>
              <a:t> die Haut erschwert. </a:t>
            </a:r>
            <a:endParaRPr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de-DE" sz="1200" dirty="0"/>
              <a:t>Quelle: http://www.klinikum.uni-muenchen.de/Bildungsmodule-Aerzte/download/de/PDFs/lindemann/Fortbildung-Aerzte.pdf</a:t>
            </a:r>
            <a:endParaRPr sz="1200" dirty="0"/>
          </a:p>
          <a:p>
            <a:pPr marL="0" lvl="0" indent="0" algn="l" rtl="0">
              <a:spcBef>
                <a:spcPts val="0"/>
              </a:spcBef>
              <a:spcAft>
                <a:spcPts val="0"/>
              </a:spcAft>
              <a:buNone/>
            </a:pPr>
            <a:endParaRPr dirty="0"/>
          </a:p>
        </p:txBody>
      </p:sp>
      <p:sp>
        <p:nvSpPr>
          <p:cNvPr id="236" name="Google Shape;23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14</a:t>
            </a:fld>
            <a:endParaRPr/>
          </a:p>
        </p:txBody>
      </p:sp>
    </p:spTree>
    <p:extLst>
      <p:ext uri="{BB962C8B-B14F-4D97-AF65-F5344CB8AC3E}">
        <p14:creationId xmlns:p14="http://schemas.microsoft.com/office/powerpoint/2010/main" val="3641017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err="1">
                <a:effectLst/>
                <a:latin typeface="Calibri Light" panose="020F0302020204030204" pitchFamily="34" charset="0"/>
              </a:rPr>
              <a:t>Hausärzte</a:t>
            </a:r>
            <a:r>
              <a:rPr lang="de-DE" sz="1800" dirty="0">
                <a:effectLst/>
                <a:latin typeface="Calibri Light" panose="020F0302020204030204" pitchFamily="34" charset="0"/>
              </a:rPr>
              <a:t> und niedergelassenen </a:t>
            </a:r>
            <a:r>
              <a:rPr lang="de-DE" sz="1800" dirty="0" err="1">
                <a:effectLst/>
                <a:latin typeface="Calibri Light" panose="020F0302020204030204" pitchFamily="34" charset="0"/>
              </a:rPr>
              <a:t>Fachärzte</a:t>
            </a:r>
            <a:r>
              <a:rPr lang="de-DE" sz="1800" dirty="0">
                <a:effectLst/>
                <a:latin typeface="Calibri Light" panose="020F0302020204030204" pitchFamily="34" charset="0"/>
              </a:rPr>
              <a:t> als Akteure </a:t>
            </a:r>
            <a:endParaRPr lang="de-DE" dirty="0">
              <a:effectLst/>
            </a:endParaRPr>
          </a:p>
          <a:p>
            <a:pPr>
              <a:buFont typeface="Arial" panose="020B0604020202020204" pitchFamily="34" charset="0"/>
              <a:buChar char="•"/>
            </a:pPr>
            <a:r>
              <a:rPr lang="de-DE" sz="1800" dirty="0">
                <a:effectLst/>
                <a:latin typeface="Calibri" panose="020F0502020204030204" pitchFamily="34" charset="0"/>
              </a:rPr>
              <a:t>Im ambulanten Bereich bietet sich der Hausarzt als koordinierende und initiierende Stelle an, da dem Hausarzt die informellen und formellen ambulanten Versorgungsstrukturen von Risikopatienten bekannt sind. </a:t>
            </a:r>
            <a:endParaRPr lang="de-DE" sz="1800" dirty="0">
              <a:effectLst/>
              <a:latin typeface="Arial" panose="020B0604020202020204" pitchFamily="34" charset="0"/>
            </a:endParaRPr>
          </a:p>
          <a:p>
            <a:pPr>
              <a:buFont typeface="Arial" panose="020B0604020202020204" pitchFamily="34" charset="0"/>
              <a:buChar char="•"/>
            </a:pPr>
            <a:r>
              <a:rPr lang="de-DE" sz="1800" dirty="0">
                <a:effectLst/>
                <a:latin typeface="Calibri" panose="020F0502020204030204" pitchFamily="34" charset="0"/>
              </a:rPr>
              <a:t>Zudem stellen </a:t>
            </a:r>
            <a:r>
              <a:rPr lang="de-DE" sz="1800" dirty="0" err="1">
                <a:effectLst/>
                <a:latin typeface="Calibri" panose="020F0502020204030204" pitchFamily="34" charset="0"/>
              </a:rPr>
              <a:t>Hausärzte</a:t>
            </a:r>
            <a:r>
              <a:rPr lang="de-DE" sz="1800" dirty="0">
                <a:effectLst/>
                <a:latin typeface="Calibri" panose="020F0502020204030204" pitchFamily="34" charset="0"/>
              </a:rPr>
              <a:t> </a:t>
            </a:r>
            <a:r>
              <a:rPr lang="de-DE" sz="1800" dirty="0" err="1">
                <a:effectLst/>
                <a:latin typeface="Calibri" panose="020F0502020204030204" pitchFamily="34" charset="0"/>
              </a:rPr>
              <a:t>für</a:t>
            </a:r>
            <a:r>
              <a:rPr lang="de-DE" sz="1800" dirty="0">
                <a:effectLst/>
                <a:latin typeface="Calibri" panose="020F0502020204030204" pitchFamily="34" charset="0"/>
              </a:rPr>
              <a:t> besonders </a:t>
            </a:r>
            <a:r>
              <a:rPr lang="de-DE" sz="1800" dirty="0" err="1">
                <a:effectLst/>
                <a:latin typeface="Calibri" panose="020F0502020204030204" pitchFamily="34" charset="0"/>
              </a:rPr>
              <a:t>gefährdete</a:t>
            </a:r>
            <a:r>
              <a:rPr lang="de-DE" sz="1800" dirty="0">
                <a:effectLst/>
                <a:latin typeface="Calibri" panose="020F0502020204030204" pitchFamily="34" charset="0"/>
              </a:rPr>
              <a:t>, sozial isolierte Personen oft den einzigen Kontakt dar. </a:t>
            </a:r>
          </a:p>
          <a:p>
            <a:pPr>
              <a:buFont typeface="Arial" panose="020B0604020202020204" pitchFamily="34" charset="0"/>
              <a:buChar char="•"/>
            </a:pPr>
            <a:endParaRPr lang="de-DE" sz="1800" dirty="0">
              <a:effectLst/>
              <a:latin typeface="Calibri" panose="020F0502020204030204" pitchFamily="34" charset="0"/>
            </a:endParaRPr>
          </a:p>
          <a:p>
            <a:pPr>
              <a:buFont typeface="Arial" panose="020B0604020202020204" pitchFamily="34" charset="0"/>
              <a:buChar char="•"/>
            </a:pPr>
            <a:r>
              <a:rPr lang="de-DE" sz="1800" dirty="0">
                <a:effectLst/>
                <a:latin typeface="Calibri" panose="020F0502020204030204" pitchFamily="34" charset="0"/>
              </a:rPr>
              <a:t>Vgl. auch DEGAM Leitlinie Kurzfassung: https://</a:t>
            </a:r>
            <a:r>
              <a:rPr lang="de-DE" sz="1800" dirty="0" err="1">
                <a:effectLst/>
                <a:latin typeface="Calibri" panose="020F0502020204030204" pitchFamily="34" charset="0"/>
              </a:rPr>
              <a:t>www.degam.de</a:t>
            </a:r>
            <a:r>
              <a:rPr lang="de-DE" sz="1800" dirty="0">
                <a:effectLst/>
                <a:latin typeface="Calibri" panose="020F0502020204030204" pitchFamily="34" charset="0"/>
              </a:rPr>
              <a:t>/</a:t>
            </a:r>
            <a:r>
              <a:rPr lang="de-DE" sz="1800" dirty="0" err="1">
                <a:effectLst/>
                <a:latin typeface="Calibri" panose="020F0502020204030204" pitchFamily="34" charset="0"/>
              </a:rPr>
              <a:t>files</a:t>
            </a:r>
            <a:r>
              <a:rPr lang="de-DE" sz="1800" dirty="0">
                <a:effectLst/>
                <a:latin typeface="Calibri" panose="020F0502020204030204" pitchFamily="34" charset="0"/>
              </a:rPr>
              <a:t>/Inhalte/Leitlinien-Inhalte/Dokumente/DEGAM-S1-Handlungsempfehlung/053-052%20Hitzebedingte%20Gesundheitsstörungen%20in%20der%20hausärztlichen%20Praxis/053-052k_Hitzebedingte%20Gesundheitsstörung%20in%20der%20hausärztlichen%20Praxis_online%2002-09-2020.pdf</a:t>
            </a:r>
            <a:endParaRPr lang="de-DE" sz="1800" dirty="0">
              <a:effectLst/>
              <a:latin typeface="Arial" panose="020B0604020202020204" pitchFamily="34" charset="0"/>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Zu 1) Hitzewarnung DWD: </a:t>
            </a:r>
            <a:r>
              <a:rPr lang="de-DE" sz="1800" dirty="0" err="1">
                <a:solidFill>
                  <a:srgbClr val="0260BF"/>
                </a:solidFill>
                <a:effectLst/>
                <a:latin typeface="Calibri" panose="020F0502020204030204" pitchFamily="34" charset="0"/>
              </a:rPr>
              <a:t>www.dwd.de</a:t>
            </a:r>
            <a:r>
              <a:rPr lang="de-DE" sz="1800" dirty="0">
                <a:solidFill>
                  <a:srgbClr val="0260BF"/>
                </a:solidFill>
                <a:effectLst/>
                <a:latin typeface="Calibri" panose="020F0502020204030204" pitchFamily="34" charset="0"/>
              </a:rPr>
              <a:t>/DE/</a:t>
            </a:r>
            <a:r>
              <a:rPr lang="de-DE" sz="1800" dirty="0" err="1">
                <a:solidFill>
                  <a:srgbClr val="0260BF"/>
                </a:solidFill>
                <a:effectLst/>
                <a:latin typeface="Calibri" panose="020F0502020204030204" pitchFamily="34" charset="0"/>
              </a:rPr>
              <a:t>service</a:t>
            </a:r>
            <a:r>
              <a:rPr lang="de-DE" sz="1800" dirty="0">
                <a:solidFill>
                  <a:srgbClr val="0260BF"/>
                </a:solidFill>
                <a:effectLst/>
                <a:latin typeface="Calibri" panose="020F0502020204030204" pitchFamily="34" charset="0"/>
              </a:rPr>
              <a:t>/</a:t>
            </a:r>
            <a:r>
              <a:rPr lang="de-DE" sz="1800" dirty="0" err="1">
                <a:solidFill>
                  <a:srgbClr val="0260BF"/>
                </a:solidFill>
                <a:effectLst/>
                <a:latin typeface="Calibri" panose="020F0502020204030204" pitchFamily="34" charset="0"/>
              </a:rPr>
              <a:t>newsletter</a:t>
            </a:r>
            <a:r>
              <a:rPr lang="de-DE" sz="1800" dirty="0">
                <a:solidFill>
                  <a:srgbClr val="0260BF"/>
                </a:solidFill>
                <a:effectLst/>
                <a:latin typeface="Calibri" panose="020F0502020204030204" pitchFamily="34" charset="0"/>
              </a:rPr>
              <a:t>/</a:t>
            </a:r>
            <a:r>
              <a:rPr lang="de-DE" sz="1800" dirty="0" err="1">
                <a:solidFill>
                  <a:srgbClr val="0260BF"/>
                </a:solidFill>
                <a:effectLst/>
                <a:latin typeface="Calibri" panose="020F0502020204030204" pitchFamily="34" charset="0"/>
              </a:rPr>
              <a:t>newsletter_hitzewarnungen_node.html</a:t>
            </a:r>
            <a:r>
              <a:rPr lang="de-DE" sz="1800" dirty="0">
                <a:solidFill>
                  <a:srgbClr val="0260BF"/>
                </a:solidFill>
                <a:effectLst/>
                <a:latin typeface="Calibri" panose="020F0502020204030204" pitchFamily="34" charset="0"/>
              </a:rPr>
              <a:t> </a:t>
            </a:r>
            <a:endParaRPr lang="de-DE" dirty="0">
              <a:effectLst/>
            </a:endParaRPr>
          </a:p>
          <a:p>
            <a:pPr>
              <a:buFont typeface="Arial" panose="020B0604020202020204" pitchFamily="34" charset="0"/>
              <a:buChar char="•"/>
            </a:pPr>
            <a:r>
              <a:rPr lang="de-DE" dirty="0"/>
              <a:t>Informationsmaterial: </a:t>
            </a:r>
            <a:r>
              <a:rPr lang="de-DE" sz="1800" dirty="0" err="1">
                <a:solidFill>
                  <a:srgbClr val="0260BF"/>
                </a:solidFill>
                <a:effectLst/>
                <a:latin typeface="Calibri" panose="020F0502020204030204" pitchFamily="34" charset="0"/>
              </a:rPr>
              <a:t>Borschüre</a:t>
            </a:r>
            <a:r>
              <a:rPr lang="de-DE" sz="1800" dirty="0">
                <a:solidFill>
                  <a:srgbClr val="0260BF"/>
                </a:solidFill>
                <a:effectLst/>
                <a:latin typeface="Calibri" panose="020F0502020204030204" pitchFamily="34" charset="0"/>
              </a:rPr>
              <a:t> Hitzeknigge (Umweltbundesamt): https://</a:t>
            </a:r>
            <a:r>
              <a:rPr lang="de-DE" sz="1800" dirty="0" err="1">
                <a:solidFill>
                  <a:srgbClr val="0260BF"/>
                </a:solidFill>
                <a:effectLst/>
                <a:latin typeface="Calibri" panose="020F0502020204030204" pitchFamily="34" charset="0"/>
              </a:rPr>
              <a:t>www.umweltbundesamt.de</a:t>
            </a:r>
            <a:r>
              <a:rPr lang="de-DE" sz="1800" dirty="0">
                <a:solidFill>
                  <a:srgbClr val="0260BF"/>
                </a:solidFill>
                <a:effectLst/>
                <a:latin typeface="Calibri" panose="020F0502020204030204" pitchFamily="34" charset="0"/>
              </a:rPr>
              <a:t>/</a:t>
            </a:r>
            <a:r>
              <a:rPr lang="de-DE" sz="1800" dirty="0" err="1">
                <a:solidFill>
                  <a:srgbClr val="0260BF"/>
                </a:solidFill>
                <a:effectLst/>
                <a:latin typeface="Calibri" panose="020F0502020204030204" pitchFamily="34" charset="0"/>
              </a:rPr>
              <a:t>sites</a:t>
            </a:r>
            <a:r>
              <a:rPr lang="de-DE" sz="1800" dirty="0">
                <a:solidFill>
                  <a:srgbClr val="0260BF"/>
                </a:solidFill>
                <a:effectLst/>
                <a:latin typeface="Calibri" panose="020F0502020204030204" pitchFamily="34" charset="0"/>
              </a:rPr>
              <a:t>/</a:t>
            </a:r>
            <a:r>
              <a:rPr lang="de-DE" sz="1800" dirty="0" err="1">
                <a:solidFill>
                  <a:srgbClr val="0260BF"/>
                </a:solidFill>
                <a:effectLst/>
                <a:latin typeface="Calibri" panose="020F0502020204030204" pitchFamily="34" charset="0"/>
              </a:rPr>
              <a:t>default</a:t>
            </a:r>
            <a:r>
              <a:rPr lang="de-DE" sz="1800" dirty="0">
                <a:solidFill>
                  <a:srgbClr val="0260BF"/>
                </a:solidFill>
                <a:effectLst/>
                <a:latin typeface="Calibri" panose="020F0502020204030204" pitchFamily="34" charset="0"/>
              </a:rPr>
              <a:t>/</a:t>
            </a:r>
            <a:r>
              <a:rPr lang="de-DE" sz="1800" dirty="0" err="1">
                <a:solidFill>
                  <a:srgbClr val="0260BF"/>
                </a:solidFill>
                <a:effectLst/>
                <a:latin typeface="Calibri" panose="020F0502020204030204" pitchFamily="34" charset="0"/>
              </a:rPr>
              <a:t>files</a:t>
            </a:r>
            <a:r>
              <a:rPr lang="de-DE" sz="1800" dirty="0">
                <a:solidFill>
                  <a:srgbClr val="0260BF"/>
                </a:solidFill>
                <a:effectLst/>
                <a:latin typeface="Calibri" panose="020F0502020204030204" pitchFamily="34" charset="0"/>
              </a:rPr>
              <a:t>/</a:t>
            </a:r>
            <a:r>
              <a:rPr lang="de-DE" sz="1800" dirty="0" err="1">
                <a:solidFill>
                  <a:srgbClr val="0260BF"/>
                </a:solidFill>
                <a:effectLst/>
                <a:latin typeface="Calibri" panose="020F0502020204030204" pitchFamily="34" charset="0"/>
              </a:rPr>
              <a:t>medien</a:t>
            </a:r>
            <a:r>
              <a:rPr lang="de-DE" sz="1800" dirty="0">
                <a:solidFill>
                  <a:srgbClr val="0260BF"/>
                </a:solidFill>
                <a:effectLst/>
                <a:latin typeface="Calibri" panose="020F0502020204030204" pitchFamily="34" charset="0"/>
              </a:rPr>
              <a:t>/364/</a:t>
            </a:r>
            <a:r>
              <a:rPr lang="de-DE" sz="1800" dirty="0" err="1">
                <a:solidFill>
                  <a:srgbClr val="0260BF"/>
                </a:solidFill>
                <a:effectLst/>
                <a:latin typeface="Calibri" panose="020F0502020204030204" pitchFamily="34" charset="0"/>
              </a:rPr>
              <a:t>dokumente</a:t>
            </a:r>
            <a:r>
              <a:rPr lang="de-DE" sz="1800" dirty="0">
                <a:solidFill>
                  <a:srgbClr val="0260BF"/>
                </a:solidFill>
                <a:effectLst/>
                <a:latin typeface="Calibri" panose="020F0502020204030204" pitchFamily="34" charset="0"/>
              </a:rPr>
              <a:t>/</a:t>
            </a:r>
            <a:r>
              <a:rPr lang="de-DE" sz="1800" dirty="0" err="1">
                <a:solidFill>
                  <a:srgbClr val="0260BF"/>
                </a:solidFill>
                <a:effectLst/>
                <a:latin typeface="Calibri" panose="020F0502020204030204" pitchFamily="34" charset="0"/>
              </a:rPr>
              <a:t>schattensp</a:t>
            </a:r>
            <a:r>
              <a:rPr lang="de-DE" sz="1800" dirty="0">
                <a:solidFill>
                  <a:srgbClr val="0260BF"/>
                </a:solidFill>
                <a:effectLst/>
                <a:latin typeface="Calibri" panose="020F0502020204030204" pitchFamily="34" charset="0"/>
              </a:rPr>
              <a:t> </a:t>
            </a:r>
            <a:r>
              <a:rPr lang="de-DE" sz="1800" dirty="0" err="1">
                <a:solidFill>
                  <a:srgbClr val="0260BF"/>
                </a:solidFill>
                <a:effectLst/>
                <a:latin typeface="Calibri" panose="020F0502020204030204" pitchFamily="34" charset="0"/>
              </a:rPr>
              <a:t>ender_hitzeknigge.pdf</a:t>
            </a:r>
            <a:r>
              <a:rPr lang="de-DE" sz="1800" dirty="0">
                <a:solidFill>
                  <a:srgbClr val="0260BF"/>
                </a:solidFill>
                <a:effectLst/>
                <a:latin typeface="Calibri" panose="020F0502020204030204" pitchFamily="34" charset="0"/>
              </a:rPr>
              <a:t> </a:t>
            </a:r>
            <a:endParaRPr lang="de-DE" sz="1800" dirty="0">
              <a:effectLst/>
              <a:latin typeface="Calibri" panose="020F0502020204030204" pitchFamily="34" charset="0"/>
            </a:endParaRPr>
          </a:p>
          <a:p>
            <a:pPr>
              <a:buFont typeface="Arial" panose="020B0604020202020204" pitchFamily="34" charset="0"/>
              <a:buChar char="•"/>
            </a:pPr>
            <a:r>
              <a:rPr lang="de-DE" sz="1800" dirty="0" err="1">
                <a:solidFill>
                  <a:srgbClr val="0260BF"/>
                </a:solidFill>
                <a:effectLst/>
                <a:latin typeface="Calibri" panose="020F0502020204030204" pitchFamily="34" charset="0"/>
              </a:rPr>
              <a:t>Ausführliche</a:t>
            </a:r>
            <a:r>
              <a:rPr lang="de-DE" sz="1800" dirty="0">
                <a:solidFill>
                  <a:srgbClr val="0260BF"/>
                </a:solidFill>
                <a:effectLst/>
                <a:latin typeface="Calibri" panose="020F0502020204030204" pitchFamily="34" charset="0"/>
              </a:rPr>
              <a:t> </a:t>
            </a:r>
            <a:r>
              <a:rPr lang="de-DE" sz="1800" dirty="0" err="1">
                <a:solidFill>
                  <a:srgbClr val="0260BF"/>
                </a:solidFill>
                <a:effectLst/>
                <a:latin typeface="Calibri" panose="020F0502020204030204" pitchFamily="34" charset="0"/>
              </a:rPr>
              <a:t>Broschüre</a:t>
            </a:r>
            <a:r>
              <a:rPr lang="de-DE" sz="1800" dirty="0">
                <a:solidFill>
                  <a:srgbClr val="0260BF"/>
                </a:solidFill>
                <a:effectLst/>
                <a:latin typeface="Calibri" panose="020F0502020204030204" pitchFamily="34" charset="0"/>
              </a:rPr>
              <a:t> Hitze und Alter (Bundesgesundheitsministerium): https://</a:t>
            </a:r>
            <a:r>
              <a:rPr lang="de-DE" sz="1800" dirty="0" err="1">
                <a:solidFill>
                  <a:srgbClr val="0260BF"/>
                </a:solidFill>
                <a:effectLst/>
                <a:latin typeface="Calibri" panose="020F0502020204030204" pitchFamily="34" charset="0"/>
              </a:rPr>
              <a:t>www.bundesgesundheitsministerium.de</a:t>
            </a:r>
            <a:r>
              <a:rPr lang="de-DE" sz="1800" dirty="0">
                <a:solidFill>
                  <a:srgbClr val="0260BF"/>
                </a:solidFill>
                <a:effectLst/>
                <a:latin typeface="Calibri" panose="020F0502020204030204" pitchFamily="34" charset="0"/>
              </a:rPr>
              <a:t>/</a:t>
            </a:r>
            <a:r>
              <a:rPr lang="de-DE" sz="1800" dirty="0" err="1">
                <a:solidFill>
                  <a:srgbClr val="0260BF"/>
                </a:solidFill>
                <a:effectLst/>
                <a:latin typeface="Calibri" panose="020F0502020204030204" pitchFamily="34" charset="0"/>
              </a:rPr>
              <a:t>service</a:t>
            </a:r>
            <a:r>
              <a:rPr lang="de-DE" sz="1800" dirty="0">
                <a:solidFill>
                  <a:srgbClr val="0260BF"/>
                </a:solidFill>
                <a:effectLst/>
                <a:latin typeface="Calibri" panose="020F0502020204030204" pitchFamily="34" charset="0"/>
              </a:rPr>
              <a:t>/</a:t>
            </a:r>
            <a:r>
              <a:rPr lang="de-DE" sz="1800" dirty="0" err="1">
                <a:solidFill>
                  <a:srgbClr val="0260BF"/>
                </a:solidFill>
                <a:effectLst/>
                <a:latin typeface="Calibri" panose="020F0502020204030204" pitchFamily="34" charset="0"/>
              </a:rPr>
              <a:t>publikationen</a:t>
            </a:r>
            <a:r>
              <a:rPr lang="de-DE" sz="1800" dirty="0">
                <a:solidFill>
                  <a:srgbClr val="0260BF"/>
                </a:solidFill>
                <a:effectLst/>
                <a:latin typeface="Calibri" panose="020F0502020204030204" pitchFamily="34" charset="0"/>
              </a:rPr>
              <a:t>/</a:t>
            </a:r>
            <a:r>
              <a:rPr lang="de-DE" sz="1800" dirty="0" err="1">
                <a:solidFill>
                  <a:srgbClr val="0260BF"/>
                </a:solidFill>
                <a:effectLst/>
                <a:latin typeface="Calibri" panose="020F0502020204030204" pitchFamily="34" charset="0"/>
              </a:rPr>
              <a:t>praevention</a:t>
            </a:r>
            <a:r>
              <a:rPr lang="de-DE" sz="1800" dirty="0">
                <a:solidFill>
                  <a:srgbClr val="0260BF"/>
                </a:solidFill>
                <a:effectLst/>
                <a:latin typeface="Calibri" panose="020F0502020204030204" pitchFamily="34" charset="0"/>
              </a:rPr>
              <a:t>/</a:t>
            </a:r>
            <a:r>
              <a:rPr lang="de-DE" sz="1800" dirty="0" err="1">
                <a:solidFill>
                  <a:srgbClr val="0260BF"/>
                </a:solidFill>
                <a:effectLst/>
                <a:latin typeface="Calibri" panose="020F0502020204030204" pitchFamily="34" charset="0"/>
              </a:rPr>
              <a:t>details</a:t>
            </a:r>
            <a:r>
              <a:rPr lang="de-DE" sz="1800" dirty="0">
                <a:solidFill>
                  <a:srgbClr val="0260BF"/>
                </a:solidFill>
                <a:effectLst/>
                <a:latin typeface="Calibri" panose="020F0502020204030204" pitchFamily="34" charset="0"/>
              </a:rPr>
              <a:t> .</a:t>
            </a:r>
            <a:r>
              <a:rPr lang="de-DE" sz="1800" dirty="0" err="1">
                <a:solidFill>
                  <a:srgbClr val="0260BF"/>
                </a:solidFill>
                <a:effectLst/>
                <a:latin typeface="Calibri" panose="020F0502020204030204" pitchFamily="34" charset="0"/>
              </a:rPr>
              <a:t>html?bmg</a:t>
            </a:r>
            <a:r>
              <a:rPr lang="de-DE" sz="1800" dirty="0">
                <a:solidFill>
                  <a:srgbClr val="0260BF"/>
                </a:solidFill>
                <a:effectLst/>
                <a:latin typeface="Calibri" panose="020F0502020204030204" pitchFamily="34" charset="0"/>
              </a:rPr>
              <a:t>[</a:t>
            </a:r>
            <a:r>
              <a:rPr lang="de-DE" sz="1800" dirty="0" err="1">
                <a:solidFill>
                  <a:srgbClr val="0260BF"/>
                </a:solidFill>
                <a:effectLst/>
                <a:latin typeface="Calibri" panose="020F0502020204030204" pitchFamily="34" charset="0"/>
              </a:rPr>
              <a:t>pubid</a:t>
            </a:r>
            <a:r>
              <a:rPr lang="de-DE" sz="1800" dirty="0">
                <a:solidFill>
                  <a:srgbClr val="0260BF"/>
                </a:solidFill>
                <a:effectLst/>
                <a:latin typeface="Calibri" panose="020F0502020204030204" pitchFamily="34" charset="0"/>
              </a:rPr>
              <a:t>]=3315 </a:t>
            </a:r>
          </a:p>
          <a:p>
            <a:pPr>
              <a:buFont typeface="Arial" panose="020B0604020202020204" pitchFamily="34" charset="0"/>
              <a:buChar char="•"/>
            </a:pPr>
            <a:endParaRPr lang="de-DE" sz="1800" dirty="0">
              <a:solidFill>
                <a:srgbClr val="0260BF"/>
              </a:solidFill>
              <a:effectLst/>
              <a:latin typeface="Calibri" panose="020F0502020204030204" pitchFamily="34" charset="0"/>
            </a:endParaRPr>
          </a:p>
          <a:p>
            <a:pPr>
              <a:buFont typeface="Arial" panose="020B0604020202020204" pitchFamily="34" charset="0"/>
              <a:buChar char="•"/>
            </a:pPr>
            <a:endParaRPr lang="de-DE" sz="1800" dirty="0">
              <a:solidFill>
                <a:srgbClr val="0260BF"/>
              </a:solidFill>
              <a:effectLst/>
              <a:latin typeface="Calibri" panose="020F0502020204030204" pitchFamily="34" charset="0"/>
            </a:endParaRPr>
          </a:p>
          <a:p>
            <a:pPr>
              <a:buFont typeface="Arial" panose="020B0604020202020204" pitchFamily="34" charset="0"/>
              <a:buChar char="•"/>
            </a:pPr>
            <a:r>
              <a:rPr lang="de-DE" sz="1800" dirty="0">
                <a:solidFill>
                  <a:srgbClr val="0260BF"/>
                </a:solidFill>
                <a:effectLst/>
                <a:latin typeface="Calibri" panose="020F0502020204030204" pitchFamily="34" charset="0"/>
              </a:rPr>
              <a:t>Quelle: http://</a:t>
            </a:r>
            <a:r>
              <a:rPr lang="de-DE" sz="1800" dirty="0" err="1">
                <a:solidFill>
                  <a:srgbClr val="0260BF"/>
                </a:solidFill>
                <a:effectLst/>
                <a:latin typeface="Calibri" panose="020F0502020204030204" pitchFamily="34" charset="0"/>
              </a:rPr>
              <a:t>www.klinikum.uni-muenchen.de</a:t>
            </a:r>
            <a:r>
              <a:rPr lang="de-DE" sz="1800" dirty="0">
                <a:solidFill>
                  <a:srgbClr val="0260BF"/>
                </a:solidFill>
                <a:effectLst/>
                <a:latin typeface="Calibri" panose="020F0502020204030204" pitchFamily="34" charset="0"/>
              </a:rPr>
              <a:t>/Bildungsmodule-</a:t>
            </a:r>
            <a:r>
              <a:rPr lang="de-DE" sz="1800" dirty="0" err="1">
                <a:solidFill>
                  <a:srgbClr val="0260BF"/>
                </a:solidFill>
                <a:effectLst/>
                <a:latin typeface="Calibri" panose="020F0502020204030204" pitchFamily="34" charset="0"/>
              </a:rPr>
              <a:t>Aerzte</a:t>
            </a:r>
            <a:r>
              <a:rPr lang="de-DE" sz="1800" dirty="0">
                <a:solidFill>
                  <a:srgbClr val="0260BF"/>
                </a:solidFill>
                <a:effectLst/>
                <a:latin typeface="Calibri" panose="020F0502020204030204" pitchFamily="34" charset="0"/>
              </a:rPr>
              <a:t>/</a:t>
            </a:r>
            <a:r>
              <a:rPr lang="de-DE" sz="1800" dirty="0" err="1">
                <a:solidFill>
                  <a:srgbClr val="0260BF"/>
                </a:solidFill>
                <a:effectLst/>
                <a:latin typeface="Calibri" panose="020F0502020204030204" pitchFamily="34" charset="0"/>
              </a:rPr>
              <a:t>download</a:t>
            </a:r>
            <a:r>
              <a:rPr lang="de-DE" sz="1800" dirty="0">
                <a:solidFill>
                  <a:srgbClr val="0260BF"/>
                </a:solidFill>
                <a:effectLst/>
                <a:latin typeface="Calibri" panose="020F0502020204030204" pitchFamily="34" charset="0"/>
              </a:rPr>
              <a:t>/de/PDFs/</a:t>
            </a:r>
            <a:r>
              <a:rPr lang="de-DE" sz="1800" dirty="0" err="1">
                <a:solidFill>
                  <a:srgbClr val="0260BF"/>
                </a:solidFill>
                <a:effectLst/>
                <a:latin typeface="Calibri" panose="020F0502020204030204" pitchFamily="34" charset="0"/>
              </a:rPr>
              <a:t>lindemann</a:t>
            </a:r>
            <a:r>
              <a:rPr lang="de-DE" sz="1800" dirty="0">
                <a:solidFill>
                  <a:srgbClr val="0260BF"/>
                </a:solidFill>
                <a:effectLst/>
                <a:latin typeface="Calibri" panose="020F0502020204030204" pitchFamily="34" charset="0"/>
              </a:rPr>
              <a:t>/Fortbildung-</a:t>
            </a:r>
            <a:r>
              <a:rPr lang="de-DE" sz="1800" dirty="0" err="1">
                <a:solidFill>
                  <a:srgbClr val="0260BF"/>
                </a:solidFill>
                <a:effectLst/>
                <a:latin typeface="Calibri" panose="020F0502020204030204" pitchFamily="34" charset="0"/>
              </a:rPr>
              <a:t>Aerzte.pdf</a:t>
            </a:r>
            <a:endParaRPr lang="de-DE" sz="1800" dirty="0">
              <a:effectLst/>
              <a:latin typeface="Calibri" panose="020F0502020204030204" pitchFamily="34" charset="0"/>
            </a:endParaRP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11DBC-A267-1C48-A480-600809C2D33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92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Abb. Zu Verbindung von Lebensstilfaktoren, Gesundheitsrisiken und Umweltfaktoren </a:t>
            </a:r>
            <a:endParaRPr dirty="0"/>
          </a:p>
          <a:p>
            <a:pPr marL="0" lvl="0" indent="0" algn="l" rtl="0">
              <a:spcBef>
                <a:spcPts val="0"/>
              </a:spcBef>
              <a:spcAft>
                <a:spcPts val="0"/>
              </a:spcAft>
              <a:buNone/>
            </a:pPr>
            <a:r>
              <a:rPr lang="de-DE" dirty="0"/>
              <a:t>Aus https://www.env-health.org/wp-content/uploads/2018/06/heal_climate_co-benefits_german.pdf</a:t>
            </a:r>
            <a:endParaRPr dirty="0"/>
          </a:p>
        </p:txBody>
      </p:sp>
      <p:sp>
        <p:nvSpPr>
          <p:cNvPr id="457" name="Google Shape;45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de-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1360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b="1" dirty="0"/>
              <a:t>Co-</a:t>
            </a:r>
            <a:r>
              <a:rPr lang="de-DE" b="1" dirty="0" err="1"/>
              <a:t>Benefits</a:t>
            </a:r>
            <a:r>
              <a:rPr lang="de-DE" b="1" dirty="0"/>
              <a:t>:</a:t>
            </a:r>
            <a:endParaRPr dirty="0"/>
          </a:p>
          <a:p>
            <a:pPr marL="0" lvl="0" indent="0" algn="l" rtl="0">
              <a:spcBef>
                <a:spcPts val="600"/>
              </a:spcBef>
              <a:spcAft>
                <a:spcPts val="0"/>
              </a:spcAft>
              <a:buNone/>
            </a:pPr>
            <a:r>
              <a:rPr lang="de-DE" dirty="0"/>
              <a:t>Diese beschreiben Maßnahmen, die sowohl der individuellen Gesundheit als auch der Begrenzung der Erderhitzung nutzen, </a:t>
            </a:r>
            <a:r>
              <a:rPr lang="de-DE" dirty="0">
                <a:solidFill>
                  <a:srgbClr val="005223"/>
                </a:solidFill>
                <a:latin typeface="Arial"/>
                <a:ea typeface="Arial"/>
                <a:cs typeface="Arial"/>
                <a:sym typeface="Arial"/>
              </a:rPr>
              <a:t>z.B.</a:t>
            </a:r>
            <a:endParaRPr dirty="0"/>
          </a:p>
          <a:p>
            <a:pPr marL="285750" lvl="0" indent="-285750" algn="l" rtl="0">
              <a:spcBef>
                <a:spcPts val="600"/>
              </a:spcBef>
              <a:spcAft>
                <a:spcPts val="0"/>
              </a:spcAft>
              <a:buClr>
                <a:srgbClr val="005223"/>
              </a:buClr>
              <a:buSzPts val="1200"/>
              <a:buFont typeface="Arial"/>
              <a:buChar char="-"/>
            </a:pPr>
            <a:r>
              <a:rPr lang="de-DE" dirty="0">
                <a:solidFill>
                  <a:srgbClr val="005223"/>
                </a:solidFill>
                <a:latin typeface="Arial"/>
                <a:ea typeface="Arial"/>
                <a:cs typeface="Arial"/>
                <a:sym typeface="Arial"/>
              </a:rPr>
              <a:t>eine überwiegend pflanzenbasierte </a:t>
            </a:r>
            <a:r>
              <a:rPr lang="de-DE" b="1" dirty="0">
                <a:solidFill>
                  <a:srgbClr val="005223"/>
                </a:solidFill>
                <a:latin typeface="Arial"/>
                <a:ea typeface="Arial"/>
                <a:cs typeface="Arial"/>
                <a:sym typeface="Arial"/>
              </a:rPr>
              <a:t>Ernährung </a:t>
            </a:r>
            <a:endParaRPr dirty="0"/>
          </a:p>
          <a:p>
            <a:pPr marL="285750" lvl="0" indent="-285750" algn="l" rtl="0">
              <a:spcBef>
                <a:spcPts val="600"/>
              </a:spcBef>
              <a:spcAft>
                <a:spcPts val="0"/>
              </a:spcAft>
              <a:buClr>
                <a:srgbClr val="005223"/>
              </a:buClr>
              <a:buSzPts val="1200"/>
              <a:buFont typeface="Arial"/>
              <a:buChar char="-"/>
            </a:pPr>
            <a:r>
              <a:rPr lang="de-DE" dirty="0">
                <a:solidFill>
                  <a:srgbClr val="005223"/>
                </a:solidFill>
                <a:latin typeface="Arial"/>
                <a:ea typeface="Arial"/>
                <a:cs typeface="Arial"/>
                <a:sym typeface="Arial"/>
              </a:rPr>
              <a:t>muskelbasierte statt motorisierte </a:t>
            </a:r>
            <a:r>
              <a:rPr lang="de-DE" b="1" dirty="0">
                <a:solidFill>
                  <a:srgbClr val="005223"/>
                </a:solidFill>
                <a:latin typeface="Arial"/>
                <a:ea typeface="Arial"/>
                <a:cs typeface="Arial"/>
                <a:sym typeface="Arial"/>
              </a:rPr>
              <a:t>Fortbewegung</a:t>
            </a:r>
            <a:endParaRPr dirty="0"/>
          </a:p>
          <a:p>
            <a:pPr marL="285750" lvl="0" indent="-285750" algn="l" rtl="0">
              <a:spcBef>
                <a:spcPts val="600"/>
              </a:spcBef>
              <a:spcAft>
                <a:spcPts val="0"/>
              </a:spcAft>
              <a:buClr>
                <a:srgbClr val="005223"/>
              </a:buClr>
              <a:buSzPts val="1200"/>
              <a:buFont typeface="Arial"/>
              <a:buChar char="-"/>
            </a:pPr>
            <a:r>
              <a:rPr lang="de-DE" dirty="0">
                <a:solidFill>
                  <a:srgbClr val="005223"/>
                </a:solidFill>
                <a:latin typeface="Arial"/>
                <a:ea typeface="Arial"/>
                <a:cs typeface="Arial"/>
                <a:sym typeface="Arial"/>
              </a:rPr>
              <a:t>Sauberere Luft durch die Umstellung von fossiler auf </a:t>
            </a:r>
            <a:r>
              <a:rPr lang="de-DE" b="1" dirty="0">
                <a:solidFill>
                  <a:srgbClr val="005223"/>
                </a:solidFill>
                <a:latin typeface="Arial"/>
                <a:ea typeface="Arial"/>
                <a:cs typeface="Arial"/>
                <a:sym typeface="Arial"/>
              </a:rPr>
              <a:t>nachhaltige Energie </a:t>
            </a:r>
            <a:endParaRPr dirty="0"/>
          </a:p>
          <a:p>
            <a:pPr marL="285750" lvl="0" indent="-209550" algn="l" rtl="0">
              <a:spcBef>
                <a:spcPts val="600"/>
              </a:spcBef>
              <a:spcAft>
                <a:spcPts val="0"/>
              </a:spcAft>
              <a:buClr>
                <a:schemeClr val="dk1"/>
              </a:buClr>
              <a:buSzPts val="1200"/>
              <a:buFont typeface="Calibri"/>
              <a:buNone/>
            </a:pPr>
            <a:endParaRPr b="1" dirty="0">
              <a:solidFill>
                <a:srgbClr val="005223"/>
              </a:solidFill>
              <a:latin typeface="Arial"/>
              <a:ea typeface="Arial"/>
              <a:cs typeface="Arial"/>
              <a:sym typeface="Arial"/>
            </a:endParaRPr>
          </a:p>
          <a:p>
            <a:pPr marL="285750" lvl="0" indent="-285750" algn="l" rtl="0">
              <a:spcBef>
                <a:spcPts val="600"/>
              </a:spcBef>
              <a:spcAft>
                <a:spcPts val="0"/>
              </a:spcAft>
              <a:buClr>
                <a:srgbClr val="005223"/>
              </a:buClr>
              <a:buSzPts val="1200"/>
              <a:buFont typeface="Arial"/>
              <a:buChar char="-"/>
            </a:pPr>
            <a:r>
              <a:rPr lang="de-DE" b="1" dirty="0">
                <a:solidFill>
                  <a:srgbClr val="005223"/>
                </a:solidFill>
                <a:latin typeface="Arial"/>
                <a:ea typeface="Arial"/>
                <a:cs typeface="Arial"/>
                <a:sym typeface="Arial"/>
              </a:rPr>
              <a:t>Der doppelte Nutzen für Patient und Umwelt kann als zusätzlicher Motivationsfaktor im Beratungsgespräch zu individueller Prävention und </a:t>
            </a:r>
            <a:r>
              <a:rPr lang="de-DE" b="1" dirty="0" err="1">
                <a:solidFill>
                  <a:srgbClr val="005223"/>
                </a:solidFill>
                <a:latin typeface="Arial"/>
                <a:ea typeface="Arial"/>
                <a:cs typeface="Arial"/>
                <a:sym typeface="Arial"/>
              </a:rPr>
              <a:t>Lebenstilmodifikation</a:t>
            </a:r>
            <a:r>
              <a:rPr lang="de-DE" b="1" dirty="0">
                <a:solidFill>
                  <a:srgbClr val="005223"/>
                </a:solidFill>
                <a:latin typeface="Arial"/>
                <a:ea typeface="Arial"/>
                <a:cs typeface="Arial"/>
                <a:sym typeface="Arial"/>
              </a:rPr>
              <a:t> dienen!</a:t>
            </a:r>
            <a:endParaRPr dirty="0"/>
          </a:p>
          <a:p>
            <a:pPr marL="0" lvl="0" indent="0" algn="l" rtl="0">
              <a:spcBef>
                <a:spcPts val="600"/>
              </a:spcBef>
              <a:spcAft>
                <a:spcPts val="0"/>
              </a:spcAft>
              <a:buNone/>
            </a:pPr>
            <a:endParaRPr dirty="0"/>
          </a:p>
        </p:txBody>
      </p:sp>
      <p:sp>
        <p:nvSpPr>
          <p:cNvPr id="468" name="Google Shape;46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de-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31038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sz="1200" dirty="0">
                <a:latin typeface="Times New Roman"/>
                <a:ea typeface="Times New Roman"/>
                <a:cs typeface="Times New Roman"/>
                <a:sym typeface="Times New Roman"/>
              </a:rPr>
              <a:t>Körperliche Betätigung durch einen Wechsel vom Auto- zum Fahrradfahren oder Laufen beugt zudem kardiovaskulären Erkrankungen, Diabetes, Demenz und einigen Krebserkrankungen vor (James Jarrett 2012). Für das Pendeln mit dem Fahrrad wurden wiederholt die Vorteile für die körperliche Gesundheit und das Wohlbefinden nachgewiesen </a:t>
            </a:r>
            <a:r>
              <a:rPr lang="de-DE" sz="1200" i="1" dirty="0">
                <a:latin typeface="Times New Roman"/>
                <a:ea typeface="Times New Roman"/>
                <a:cs typeface="Times New Roman"/>
                <a:sym typeface="Times New Roman"/>
              </a:rPr>
              <a:t>(Quelle: </a:t>
            </a:r>
            <a:r>
              <a:rPr lang="de-DE" sz="1200" i="1" dirty="0" err="1">
                <a:latin typeface="Times New Roman"/>
                <a:ea typeface="Times New Roman"/>
                <a:cs typeface="Times New Roman"/>
                <a:sym typeface="Times New Roman"/>
              </a:rPr>
              <a:t>Cloutier</a:t>
            </a:r>
            <a:r>
              <a:rPr lang="de-DE" sz="1200" i="1" dirty="0">
                <a:latin typeface="Times New Roman"/>
                <a:ea typeface="Times New Roman"/>
                <a:cs typeface="Times New Roman"/>
                <a:sym typeface="Times New Roman"/>
              </a:rPr>
              <a:t>, Karner et al. 2017). </a:t>
            </a:r>
            <a:r>
              <a:rPr lang="de-DE" sz="1200" dirty="0">
                <a:latin typeface="Times New Roman"/>
                <a:ea typeface="Times New Roman"/>
                <a:cs typeface="Times New Roman"/>
                <a:sym typeface="Times New Roman"/>
              </a:rPr>
              <a:t>Die psychische Gesundheit profitiert vor allem, wenn der Weg durch eine natürliche Umgebung führt </a:t>
            </a:r>
            <a:r>
              <a:rPr lang="de-DE" sz="1200" i="1" dirty="0">
                <a:latin typeface="Times New Roman"/>
                <a:ea typeface="Times New Roman"/>
                <a:cs typeface="Times New Roman"/>
                <a:sym typeface="Times New Roman"/>
              </a:rPr>
              <a:t>(Quelle: </a:t>
            </a:r>
            <a:r>
              <a:rPr lang="de-DE" sz="1200" i="1" dirty="0" err="1">
                <a:latin typeface="Times New Roman"/>
                <a:ea typeface="Times New Roman"/>
                <a:cs typeface="Times New Roman"/>
                <a:sym typeface="Times New Roman"/>
              </a:rPr>
              <a:t>Zijlema</a:t>
            </a:r>
            <a:r>
              <a:rPr lang="de-DE" sz="1200" i="1" dirty="0">
                <a:latin typeface="Times New Roman"/>
                <a:ea typeface="Times New Roman"/>
                <a:cs typeface="Times New Roman"/>
                <a:sym typeface="Times New Roman"/>
              </a:rPr>
              <a:t>, </a:t>
            </a:r>
            <a:r>
              <a:rPr lang="de-DE" sz="1200" i="1" dirty="0" err="1">
                <a:latin typeface="Times New Roman"/>
                <a:ea typeface="Times New Roman"/>
                <a:cs typeface="Times New Roman"/>
                <a:sym typeface="Times New Roman"/>
              </a:rPr>
              <a:t>Avila-Palencia</a:t>
            </a:r>
            <a:r>
              <a:rPr lang="de-DE" sz="1200" i="1" dirty="0">
                <a:latin typeface="Times New Roman"/>
                <a:ea typeface="Times New Roman"/>
                <a:cs typeface="Times New Roman"/>
                <a:sym typeface="Times New Roman"/>
              </a:rPr>
              <a:t> et al. 2018). </a:t>
            </a:r>
            <a:r>
              <a:rPr lang="de-DE" sz="1200" dirty="0">
                <a:latin typeface="Times New Roman"/>
                <a:ea typeface="Times New Roman"/>
                <a:cs typeface="Times New Roman"/>
                <a:sym typeface="Times New Roman"/>
              </a:rPr>
              <a:t>Durch die kurzen Wege zu den Haltestellen, wirkt sich nachweißlich auch die regelmäßige Nutzung von Bus und Bahn positiv auf die Gesundheit aus </a:t>
            </a:r>
            <a:r>
              <a:rPr lang="de-DE" sz="1200" i="1" dirty="0">
                <a:latin typeface="Times New Roman"/>
                <a:ea typeface="Times New Roman"/>
                <a:cs typeface="Times New Roman"/>
                <a:sym typeface="Times New Roman"/>
              </a:rPr>
              <a:t>(Quelle: </a:t>
            </a:r>
            <a:r>
              <a:rPr lang="de-DE" sz="1200" i="1" dirty="0" err="1">
                <a:latin typeface="Times New Roman"/>
                <a:ea typeface="Times New Roman"/>
                <a:cs typeface="Times New Roman"/>
                <a:sym typeface="Times New Roman"/>
              </a:rPr>
              <a:t>Rissel</a:t>
            </a:r>
            <a:r>
              <a:rPr lang="de-DE" sz="1200" i="1" dirty="0">
                <a:latin typeface="Times New Roman"/>
                <a:ea typeface="Times New Roman"/>
                <a:cs typeface="Times New Roman"/>
                <a:sym typeface="Times New Roman"/>
              </a:rPr>
              <a:t>, </a:t>
            </a:r>
            <a:r>
              <a:rPr lang="de-DE" sz="1200" i="1" dirty="0" err="1">
                <a:latin typeface="Times New Roman"/>
                <a:ea typeface="Times New Roman"/>
                <a:cs typeface="Times New Roman"/>
                <a:sym typeface="Times New Roman"/>
              </a:rPr>
              <a:t>Curac</a:t>
            </a:r>
            <a:r>
              <a:rPr lang="de-DE" sz="1200" i="1" dirty="0">
                <a:latin typeface="Times New Roman"/>
                <a:ea typeface="Times New Roman"/>
                <a:cs typeface="Times New Roman"/>
                <a:sym typeface="Times New Roman"/>
              </a:rPr>
              <a:t> et al. 2012).</a:t>
            </a:r>
            <a:endParaRPr dirty="0"/>
          </a:p>
          <a:p>
            <a:pPr marL="0" lvl="0" indent="0" algn="l" rtl="0">
              <a:spcBef>
                <a:spcPts val="0"/>
              </a:spcBef>
              <a:spcAft>
                <a:spcPts val="0"/>
              </a:spcAft>
              <a:buNone/>
            </a:pPr>
            <a:r>
              <a:rPr lang="de-DE" sz="1200" dirty="0">
                <a:latin typeface="Times New Roman"/>
                <a:ea typeface="Times New Roman"/>
                <a:cs typeface="Times New Roman"/>
                <a:sym typeface="Times New Roman"/>
              </a:rPr>
              <a:t>Der Verkehrssektor in Deutschland ist der einzige Sektor, in dem in den vergangenen Jahrzenten trotz verbesserter Technologien keine deutliche Emissionsreduktion erreicht werden konnte. Die Reduktion von Emissionen durch vermehrte Nutzung aktiver Mobilitätsformen auf Kurzstrecken ist hier vielversprechend </a:t>
            </a:r>
            <a:r>
              <a:rPr lang="de-DE" sz="1200" i="1" dirty="0">
                <a:latin typeface="Times New Roman"/>
                <a:ea typeface="Times New Roman"/>
                <a:cs typeface="Times New Roman"/>
                <a:sym typeface="Times New Roman"/>
              </a:rPr>
              <a:t>(Quelle: </a:t>
            </a:r>
            <a:r>
              <a:rPr lang="de-DE" sz="1200" i="1" dirty="0" err="1">
                <a:latin typeface="Times New Roman"/>
                <a:ea typeface="Times New Roman"/>
                <a:cs typeface="Times New Roman"/>
                <a:sym typeface="Times New Roman"/>
              </a:rPr>
              <a:t>Maizlish</a:t>
            </a:r>
            <a:r>
              <a:rPr lang="de-DE" sz="1200" i="1" dirty="0">
                <a:latin typeface="Times New Roman"/>
                <a:ea typeface="Times New Roman"/>
                <a:cs typeface="Times New Roman"/>
                <a:sym typeface="Times New Roman"/>
              </a:rPr>
              <a:t>, </a:t>
            </a:r>
            <a:r>
              <a:rPr lang="de-DE" sz="1200" i="1" dirty="0" err="1">
                <a:latin typeface="Times New Roman"/>
                <a:ea typeface="Times New Roman"/>
                <a:cs typeface="Times New Roman"/>
                <a:sym typeface="Times New Roman"/>
              </a:rPr>
              <a:t>Woodcock</a:t>
            </a:r>
            <a:r>
              <a:rPr lang="de-DE" sz="1200" i="1" dirty="0">
                <a:latin typeface="Times New Roman"/>
                <a:ea typeface="Times New Roman"/>
                <a:cs typeface="Times New Roman"/>
                <a:sym typeface="Times New Roman"/>
              </a:rPr>
              <a:t> et al. 2013</a:t>
            </a:r>
            <a:endParaRPr dirty="0"/>
          </a:p>
          <a:p>
            <a:pPr marL="0" lvl="0" indent="0" algn="l" rtl="0">
              <a:spcBef>
                <a:spcPts val="0"/>
              </a:spcBef>
              <a:spcAft>
                <a:spcPts val="0"/>
              </a:spcAft>
              <a:buNone/>
            </a:pPr>
            <a:r>
              <a:rPr lang="de-DE" i="1" dirty="0"/>
              <a:t>Quelle: Herrmann/</a:t>
            </a:r>
            <a:r>
              <a:rPr lang="de-DE" i="1" dirty="0" err="1"/>
              <a:t>Krolewski</a:t>
            </a:r>
            <a:r>
              <a:rPr lang="de-DE" i="1" dirty="0"/>
              <a:t> (2021)</a:t>
            </a:r>
            <a:endParaRPr dirty="0"/>
          </a:p>
          <a:p>
            <a:pPr marL="0" lvl="0" indent="0" algn="l" rtl="0">
              <a:spcBef>
                <a:spcPts val="0"/>
              </a:spcBef>
              <a:spcAft>
                <a:spcPts val="0"/>
              </a:spcAft>
              <a:buNone/>
            </a:pPr>
            <a:endParaRPr i="1" dirty="0"/>
          </a:p>
          <a:p>
            <a:pPr marL="0" marR="0" lvl="0" indent="0" algn="l" rtl="0">
              <a:lnSpc>
                <a:spcPct val="100000"/>
              </a:lnSpc>
              <a:spcBef>
                <a:spcPts val="0"/>
              </a:spcBef>
              <a:spcAft>
                <a:spcPts val="0"/>
              </a:spcAft>
              <a:buClr>
                <a:schemeClr val="dk1"/>
              </a:buClr>
              <a:buSzPts val="1200"/>
              <a:buFont typeface="Times New Roman"/>
              <a:buNone/>
            </a:pPr>
            <a:r>
              <a:rPr lang="de-DE" sz="1200" dirty="0" err="1">
                <a:latin typeface="Times New Roman"/>
                <a:ea typeface="Times New Roman"/>
                <a:cs typeface="Times New Roman"/>
                <a:sym typeface="Times New Roman"/>
              </a:rPr>
              <a:t>Vgl</a:t>
            </a:r>
            <a:r>
              <a:rPr lang="de-DE" sz="1200" dirty="0">
                <a:latin typeface="Times New Roman"/>
                <a:ea typeface="Times New Roman"/>
                <a:cs typeface="Times New Roman"/>
                <a:sym typeface="Times New Roman"/>
              </a:rPr>
              <a:t>: Präsentation https://klima-gesund-praxen.de/material/</a:t>
            </a:r>
            <a:endParaRPr dirty="0"/>
          </a:p>
          <a:p>
            <a:pPr marL="0" lvl="0" indent="0" algn="l" rtl="0">
              <a:spcBef>
                <a:spcPts val="0"/>
              </a:spcBef>
              <a:spcAft>
                <a:spcPts val="0"/>
              </a:spcAft>
              <a:buNone/>
            </a:pPr>
            <a:endParaRPr dirty="0"/>
          </a:p>
        </p:txBody>
      </p:sp>
      <p:sp>
        <p:nvSpPr>
          <p:cNvPr id="480" name="Google Shape;48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de-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70335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latin typeface="Arial" panose="020B0604020202020204" pitchFamily="34" charset="0"/>
              </a:rPr>
              <a:t>Die </a:t>
            </a:r>
            <a:r>
              <a:rPr lang="de-DE" altLang="de-DE" dirty="0">
                <a:latin typeface="Arial" panose="020B0604020202020204" pitchFamily="34" charset="0"/>
              </a:rPr>
              <a:t>Planetary Health </a:t>
            </a:r>
            <a:r>
              <a:rPr lang="de-DE" altLang="de-DE" dirty="0" err="1">
                <a:latin typeface="Arial" panose="020B0604020202020204" pitchFamily="34" charset="0"/>
              </a:rPr>
              <a:t>Diet</a:t>
            </a:r>
            <a:r>
              <a:rPr lang="de-DE" altLang="de-DE" dirty="0">
                <a:latin typeface="Arial" panose="020B0604020202020204" pitchFamily="34" charset="0"/>
              </a:rPr>
              <a:t> reduziert nicht nur </a:t>
            </a:r>
            <a:r>
              <a:rPr lang="de-DE" altLang="de-DE" b="1" dirty="0">
                <a:latin typeface="Arial" panose="020B0604020202020204" pitchFamily="34" charset="0"/>
              </a:rPr>
              <a:t>Treibhausgasemissionen, Landnutzung und Wasserverbrauch</a:t>
            </a:r>
            <a:r>
              <a:rPr lang="de-DE" altLang="de-DE" dirty="0">
                <a:latin typeface="Arial" panose="020B0604020202020204" pitchFamily="34" charset="0"/>
              </a:rPr>
              <a:t>, sondern auch das </a:t>
            </a:r>
            <a:r>
              <a:rPr lang="de-DE" altLang="de-DE" b="1" dirty="0">
                <a:latin typeface="Arial" panose="020B0604020202020204" pitchFamily="34" charset="0"/>
              </a:rPr>
              <a:t>Risiko für Herzkreislauferkrankungen, kolorektalen Karzinomen und anderen Krebsarten.</a:t>
            </a:r>
          </a:p>
          <a:p>
            <a:pPr>
              <a:lnSpc>
                <a:spcPct val="90000"/>
              </a:lnSpc>
              <a:spcBef>
                <a:spcPts val="1000"/>
              </a:spcBef>
              <a:spcAft>
                <a:spcPts val="1425"/>
              </a:spcAft>
              <a:buClrTx/>
              <a:buFontTx/>
              <a:buNone/>
            </a:pPr>
            <a:r>
              <a:rPr lang="de-DE" altLang="de-DE" sz="1200" dirty="0">
                <a:latin typeface="Calibri" panose="020F0502020204030204" pitchFamily="34" charset="0"/>
                <a:cs typeface="Arial" panose="020B0604020202020204" pitchFamily="34" charset="0"/>
              </a:rPr>
              <a:t>Weltweit ließe/</a:t>
            </a:r>
            <a:r>
              <a:rPr lang="de-DE" altLang="de-DE" sz="1200" dirty="0" err="1">
                <a:latin typeface="Calibri" panose="020F0502020204030204" pitchFamily="34" charset="0"/>
                <a:cs typeface="Arial" panose="020B0604020202020204" pitchFamily="34" charset="0"/>
              </a:rPr>
              <a:t>n</a:t>
            </a:r>
            <a:r>
              <a:rPr lang="de-DE" altLang="de-DE" sz="1200" dirty="0">
                <a:latin typeface="Calibri" panose="020F0502020204030204" pitchFamily="34" charset="0"/>
                <a:cs typeface="Arial" panose="020B0604020202020204" pitchFamily="34" charset="0"/>
              </a:rPr>
              <a:t> sich bei Einführung der Planetary Health </a:t>
            </a:r>
            <a:r>
              <a:rPr lang="de-DE" altLang="de-DE" sz="1200" dirty="0" err="1">
                <a:latin typeface="Calibri" panose="020F0502020204030204" pitchFamily="34" charset="0"/>
                <a:cs typeface="Arial" panose="020B0604020202020204" pitchFamily="34" charset="0"/>
              </a:rPr>
              <a:t>Diet</a:t>
            </a:r>
            <a:r>
              <a:rPr lang="de-DE" altLang="de-DE" sz="1200" dirty="0">
                <a:latin typeface="Calibri" panose="020F0502020204030204" pitchFamily="34" charset="0"/>
                <a:cs typeface="Arial" panose="020B0604020202020204" pitchFamily="34" charset="0"/>
              </a:rPr>
              <a:t>:</a:t>
            </a:r>
          </a:p>
          <a:p>
            <a:pPr indent="-227013">
              <a:lnSpc>
                <a:spcPct val="90000"/>
              </a:lnSpc>
              <a:spcBef>
                <a:spcPts val="1000"/>
              </a:spcBef>
              <a:spcAft>
                <a:spcPts val="1425"/>
              </a:spcAft>
              <a:buSzPct val="45000"/>
              <a:buFont typeface="Arial" panose="020B0604020202020204" pitchFamily="34" charset="0"/>
              <a:buChar char="•"/>
            </a:pPr>
            <a:r>
              <a:rPr lang="de-DE" altLang="de-DE" sz="1200" dirty="0">
                <a:latin typeface="Calibri" panose="020F0502020204030204" pitchFamily="34" charset="0"/>
                <a:cs typeface="Arial" panose="020B0604020202020204" pitchFamily="34" charset="0"/>
              </a:rPr>
              <a:t>11 Mrd. Todesfälle/Jahr verhindern</a:t>
            </a:r>
          </a:p>
          <a:p>
            <a:pPr indent="-227013">
              <a:lnSpc>
                <a:spcPct val="90000"/>
              </a:lnSpc>
              <a:spcBef>
                <a:spcPts val="1000"/>
              </a:spcBef>
              <a:spcAft>
                <a:spcPts val="1425"/>
              </a:spcAft>
              <a:buSzPct val="45000"/>
              <a:buFont typeface="Arial" panose="020B0604020202020204" pitchFamily="34" charset="0"/>
              <a:buChar char="•"/>
            </a:pPr>
            <a:r>
              <a:rPr lang="de-DE" altLang="de-DE" sz="1200" dirty="0">
                <a:latin typeface="Calibri" panose="020F0502020204030204" pitchFamily="34" charset="0"/>
                <a:cs typeface="Arial" panose="020B0604020202020204" pitchFamily="34" charset="0"/>
              </a:rPr>
              <a:t>Die vorzeitige Mortalität um 20 % </a:t>
            </a:r>
            <a:r>
              <a:rPr lang="de-DE" altLang="de-DE" sz="1200" dirty="0" smtClean="0">
                <a:latin typeface="Calibri" panose="020F0502020204030204" pitchFamily="34" charset="0"/>
                <a:cs typeface="Arial" panose="020B0604020202020204" pitchFamily="34" charset="0"/>
              </a:rPr>
              <a:t>senken</a:t>
            </a:r>
          </a:p>
          <a:p>
            <a:pPr indent="-227013">
              <a:lnSpc>
                <a:spcPct val="90000"/>
              </a:lnSpc>
              <a:spcBef>
                <a:spcPts val="1000"/>
              </a:spcBef>
              <a:spcAft>
                <a:spcPts val="1425"/>
              </a:spcAft>
              <a:buSzPct val="45000"/>
              <a:buFont typeface="Arial" panose="020B0604020202020204" pitchFamily="34" charset="0"/>
              <a:buChar char="•"/>
            </a:pPr>
            <a:endParaRPr lang="de-DE" altLang="de-DE" sz="1200" dirty="0" smtClean="0">
              <a:latin typeface="Calibri" panose="020F0502020204030204" pitchFamily="34" charset="0"/>
              <a:cs typeface="Arial" panose="020B0604020202020204" pitchFamily="34" charset="0"/>
            </a:endParaRPr>
          </a:p>
          <a:p>
            <a:pPr marL="0" lvl="0" indent="0" algn="l" rtl="0">
              <a:spcBef>
                <a:spcPts val="0"/>
              </a:spcBef>
              <a:spcAft>
                <a:spcPts val="0"/>
              </a:spcAft>
              <a:buNone/>
            </a:pPr>
            <a:r>
              <a:rPr lang="de-DE" b="0" i="0" u="none" strike="noStrike" dirty="0" smtClean="0">
                <a:solidFill>
                  <a:srgbClr val="000000"/>
                </a:solidFill>
                <a:latin typeface="Arial"/>
                <a:ea typeface="Arial"/>
                <a:cs typeface="Arial"/>
                <a:sym typeface="Arial"/>
              </a:rPr>
              <a:t>Erläuterung Planetary </a:t>
            </a:r>
            <a:r>
              <a:rPr lang="de-DE" b="0" i="0" u="none" strike="noStrike" dirty="0" err="1" smtClean="0">
                <a:solidFill>
                  <a:srgbClr val="000000"/>
                </a:solidFill>
                <a:latin typeface="Arial"/>
                <a:ea typeface="Arial"/>
                <a:cs typeface="Arial"/>
                <a:sym typeface="Arial"/>
              </a:rPr>
              <a:t>Health</a:t>
            </a:r>
            <a:r>
              <a:rPr lang="de-DE" b="0" i="0" u="none" strike="noStrike" dirty="0" smtClean="0">
                <a:solidFill>
                  <a:srgbClr val="000000"/>
                </a:solidFill>
                <a:latin typeface="Arial"/>
                <a:ea typeface="Arial"/>
                <a:cs typeface="Arial"/>
                <a:sym typeface="Arial"/>
              </a:rPr>
              <a:t> </a:t>
            </a:r>
            <a:r>
              <a:rPr lang="de-DE" b="0" i="0" u="none" strike="noStrike" dirty="0" err="1" smtClean="0">
                <a:solidFill>
                  <a:srgbClr val="000000"/>
                </a:solidFill>
                <a:latin typeface="Arial"/>
                <a:ea typeface="Arial"/>
                <a:cs typeface="Arial"/>
                <a:sym typeface="Arial"/>
              </a:rPr>
              <a:t>Diet</a:t>
            </a:r>
            <a:r>
              <a:rPr lang="de-DE" b="0" i="0" u="none" strike="noStrike" dirty="0" smtClean="0">
                <a:solidFill>
                  <a:srgbClr val="000000"/>
                </a:solidFill>
                <a:latin typeface="Arial"/>
                <a:ea typeface="Arial"/>
                <a:cs typeface="Arial"/>
                <a:sym typeface="Arial"/>
              </a:rPr>
              <a:t>: </a:t>
            </a:r>
          </a:p>
          <a:p>
            <a:pPr marL="0" lvl="0" indent="0" algn="l" rtl="0">
              <a:lnSpc>
                <a:spcPct val="115000"/>
              </a:lnSpc>
              <a:spcBef>
                <a:spcPts val="0"/>
              </a:spcBef>
              <a:spcAft>
                <a:spcPts val="0"/>
              </a:spcAft>
              <a:buClr>
                <a:schemeClr val="dk1"/>
              </a:buClr>
              <a:buSzPts val="1100"/>
              <a:buFont typeface="Arial"/>
              <a:buNone/>
            </a:pPr>
            <a:r>
              <a:rPr lang="de-DE" b="1" dirty="0" smtClean="0">
                <a:latin typeface="Arial"/>
                <a:ea typeface="Arial"/>
                <a:cs typeface="Arial"/>
                <a:sym typeface="Arial"/>
              </a:rPr>
              <a:t>Planetary </a:t>
            </a:r>
            <a:r>
              <a:rPr lang="de-DE" b="1" dirty="0" err="1" smtClean="0">
                <a:latin typeface="Arial"/>
                <a:ea typeface="Arial"/>
                <a:cs typeface="Arial"/>
                <a:sym typeface="Arial"/>
              </a:rPr>
              <a:t>Health</a:t>
            </a:r>
            <a:r>
              <a:rPr lang="de-DE" b="1" dirty="0" smtClean="0">
                <a:latin typeface="Arial"/>
                <a:ea typeface="Arial"/>
                <a:cs typeface="Arial"/>
                <a:sym typeface="Arial"/>
              </a:rPr>
              <a:t> </a:t>
            </a:r>
            <a:r>
              <a:rPr lang="de-DE" b="1" dirty="0" err="1" smtClean="0">
                <a:latin typeface="Arial"/>
                <a:ea typeface="Arial"/>
                <a:cs typeface="Arial"/>
                <a:sym typeface="Arial"/>
              </a:rPr>
              <a:t>Diet</a:t>
            </a:r>
            <a:r>
              <a:rPr lang="de-DE" dirty="0" smtClean="0">
                <a:latin typeface="Arial"/>
                <a:ea typeface="Arial"/>
                <a:cs typeface="Arial"/>
                <a:sym typeface="Arial"/>
              </a:rPr>
              <a:t>, bezeichnet eine Ernährungsform, die gesund ist für den Menschen und unseren Planeten und es gleichzeitig ermöglicht eine wachsende Anzahl an Menschen mit den vorhandenen Ressourcen zu ernähren (Geschätzte Weltbevölkerung 2050: 9,7 Mrd. Menschen)</a:t>
            </a:r>
          </a:p>
          <a:p>
            <a:pPr marL="0" lvl="0" indent="0" algn="l" rtl="0">
              <a:lnSpc>
                <a:spcPct val="115000"/>
              </a:lnSpc>
              <a:spcBef>
                <a:spcPts val="0"/>
              </a:spcBef>
              <a:spcAft>
                <a:spcPts val="0"/>
              </a:spcAft>
              <a:buClr>
                <a:schemeClr val="dk1"/>
              </a:buClr>
              <a:buSzPts val="1100"/>
              <a:buFont typeface="Arial"/>
              <a:buNone/>
            </a:pPr>
            <a:r>
              <a:rPr lang="de-DE" dirty="0" smtClean="0">
                <a:latin typeface="Arial"/>
                <a:ea typeface="Arial"/>
                <a:cs typeface="Arial"/>
                <a:sym typeface="Arial"/>
              </a:rPr>
              <a:t>Man sieht im Vergleich zur aktuellen Ernährung in Deutschland einen deutlich höheren Anteil an Obst und Gemüse und eine deutliche Reduktion tierischer Nahrungsmittel.</a:t>
            </a:r>
          </a:p>
          <a:p>
            <a:pPr marL="0" lvl="0" indent="0" algn="l" rtl="0">
              <a:lnSpc>
                <a:spcPct val="115000"/>
              </a:lnSpc>
              <a:spcBef>
                <a:spcPts val="0"/>
              </a:spcBef>
              <a:spcAft>
                <a:spcPts val="0"/>
              </a:spcAft>
              <a:buClr>
                <a:schemeClr val="dk1"/>
              </a:buClr>
              <a:buSzPts val="1100"/>
              <a:buFont typeface="Arial"/>
              <a:buNone/>
            </a:pPr>
            <a:r>
              <a:rPr lang="de-DE" dirty="0" smtClean="0">
                <a:latin typeface="Arial"/>
                <a:ea typeface="Arial"/>
                <a:cs typeface="Arial"/>
                <a:sym typeface="Arial"/>
              </a:rPr>
              <a:t>Die Landwirtschaft ist verantwortlich für 21-37 % der weltweiten </a:t>
            </a:r>
            <a:r>
              <a:rPr lang="de-DE" b="1" dirty="0" smtClean="0">
                <a:latin typeface="Arial"/>
                <a:ea typeface="Arial"/>
                <a:cs typeface="Arial"/>
                <a:sym typeface="Arial"/>
              </a:rPr>
              <a:t>Treibhausgas- Emissionen</a:t>
            </a:r>
          </a:p>
          <a:p>
            <a:pPr marL="0" lvl="0" indent="0" algn="l" rtl="0">
              <a:lnSpc>
                <a:spcPct val="115000"/>
              </a:lnSpc>
              <a:spcBef>
                <a:spcPts val="0"/>
              </a:spcBef>
              <a:spcAft>
                <a:spcPts val="0"/>
              </a:spcAft>
              <a:buClr>
                <a:schemeClr val="dk1"/>
              </a:buClr>
              <a:buSzPts val="1100"/>
              <a:buFont typeface="Arial"/>
              <a:buNone/>
            </a:pPr>
            <a:r>
              <a:rPr lang="de-DE" dirty="0" smtClean="0">
                <a:latin typeface="Arial"/>
                <a:ea typeface="Arial"/>
                <a:cs typeface="Arial"/>
                <a:sym typeface="Arial"/>
              </a:rPr>
              <a:t>- </a:t>
            </a:r>
            <a:r>
              <a:rPr lang="de-DE" b="1" dirty="0" smtClean="0">
                <a:latin typeface="Arial"/>
                <a:ea typeface="Arial"/>
                <a:cs typeface="Arial"/>
                <a:sym typeface="Arial"/>
              </a:rPr>
              <a:t>tierische Produkte </a:t>
            </a:r>
            <a:r>
              <a:rPr lang="de-DE" dirty="0" smtClean="0">
                <a:latin typeface="Arial"/>
                <a:ea typeface="Arial"/>
                <a:cs typeface="Arial"/>
                <a:sym typeface="Arial"/>
              </a:rPr>
              <a:t>sind für fast 60 % der Emissionen aus der Landwirtschaft verantwortlich </a:t>
            </a:r>
          </a:p>
          <a:p>
            <a:pPr marL="0" lvl="0" indent="0" algn="l" rtl="0">
              <a:lnSpc>
                <a:spcPct val="115000"/>
              </a:lnSpc>
              <a:spcBef>
                <a:spcPts val="0"/>
              </a:spcBef>
              <a:spcAft>
                <a:spcPts val="0"/>
              </a:spcAft>
              <a:buClr>
                <a:schemeClr val="dk1"/>
              </a:buClr>
              <a:buSzPts val="1100"/>
              <a:buFont typeface="Arial"/>
              <a:buNone/>
            </a:pPr>
            <a:r>
              <a:rPr lang="de-DE" dirty="0" smtClean="0">
                <a:latin typeface="Arial"/>
                <a:ea typeface="Arial"/>
                <a:cs typeface="Arial"/>
                <a:sym typeface="Arial"/>
              </a:rPr>
              <a:t>→ das entspricht 14,5 % der weltweiten THG- Emissionen</a:t>
            </a:r>
          </a:p>
          <a:p>
            <a:pPr marL="0" lvl="0" indent="0" algn="l" rtl="0">
              <a:lnSpc>
                <a:spcPct val="115000"/>
              </a:lnSpc>
              <a:spcBef>
                <a:spcPts val="0"/>
              </a:spcBef>
              <a:spcAft>
                <a:spcPts val="0"/>
              </a:spcAft>
              <a:buClr>
                <a:schemeClr val="dk1"/>
              </a:buClr>
              <a:buSzPts val="1100"/>
              <a:buFont typeface="Arial"/>
              <a:buNone/>
            </a:pPr>
            <a:r>
              <a:rPr lang="de-DE" dirty="0" smtClean="0">
                <a:latin typeface="Arial"/>
                <a:ea typeface="Arial"/>
                <a:cs typeface="Arial"/>
                <a:sym typeface="Arial"/>
              </a:rPr>
              <a:t>Die Landwirtschaft ist aktuell führender Treiber des </a:t>
            </a:r>
            <a:r>
              <a:rPr lang="de-DE" b="1" dirty="0" smtClean="0">
                <a:latin typeface="Arial"/>
                <a:ea typeface="Arial"/>
                <a:cs typeface="Arial"/>
                <a:sym typeface="Arial"/>
              </a:rPr>
              <a:t>Biodiversitätsverlustes</a:t>
            </a:r>
            <a:r>
              <a:rPr lang="de-DE" dirty="0" smtClean="0">
                <a:latin typeface="Arial"/>
                <a:ea typeface="Arial"/>
                <a:cs typeface="Arial"/>
                <a:sym typeface="Arial"/>
              </a:rPr>
              <a:t> – v.a. durch die Produktion tierischer Lebensmittel.</a:t>
            </a:r>
            <a:endParaRPr lang="de-DE" b="0" i="0" u="none" strike="noStrike" dirty="0" smtClean="0">
              <a:solidFill>
                <a:srgbClr val="000000"/>
              </a:solidFill>
              <a:effectLst/>
              <a:latin typeface="Arial" panose="020B0604020202020204" pitchFamily="34" charset="0"/>
            </a:endParaRPr>
          </a:p>
          <a:p>
            <a:pPr algn="l"/>
            <a:endParaRPr lang="de-DE"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u="none" strike="noStrike" dirty="0">
                <a:solidFill>
                  <a:srgbClr val="000000"/>
                </a:solidFill>
                <a:effectLst/>
                <a:latin typeface="Arial" panose="020B0604020202020204" pitchFamily="34" charset="0"/>
              </a:rPr>
              <a:t>Quelle Abb. </a:t>
            </a:r>
            <a:r>
              <a:rPr lang="de-DE" b="0" i="0" u="none" strike="noStrike" dirty="0" smtClean="0">
                <a:solidFill>
                  <a:srgbClr val="000000"/>
                </a:solidFill>
                <a:effectLst/>
                <a:latin typeface="Arial" panose="020B0604020202020204" pitchFamily="34" charset="0"/>
              </a:rPr>
              <a:t>: </a:t>
            </a:r>
            <a:r>
              <a:rPr lang="de-DE" altLang="de-DE" sz="1200" i="1" dirty="0" smtClean="0">
                <a:latin typeface="+mn-lt"/>
              </a:rPr>
              <a:t>The </a:t>
            </a:r>
            <a:r>
              <a:rPr lang="de-DE" altLang="de-DE" sz="1200" i="1" dirty="0">
                <a:latin typeface="+mn-lt"/>
              </a:rPr>
              <a:t>EAT-Lancet </a:t>
            </a:r>
            <a:r>
              <a:rPr lang="de-DE" altLang="de-DE" sz="1200" i="1" dirty="0" err="1" smtClean="0">
                <a:latin typeface="+mn-lt"/>
              </a:rPr>
              <a:t>Commission</a:t>
            </a:r>
            <a:r>
              <a:rPr lang="de-DE" sz="1200" i="1" dirty="0" smtClean="0">
                <a:solidFill>
                  <a:schemeClr val="tx1"/>
                </a:solidFill>
              </a:rPr>
              <a:t>/ </a:t>
            </a:r>
            <a:r>
              <a:rPr lang="de-DE" sz="1200" u="sng" dirty="0" smtClean="0">
                <a:solidFill>
                  <a:schemeClr val="tx1"/>
                </a:solidFill>
                <a:hlinkClick r:id="rId3"/>
              </a:rPr>
              <a:t>https://eatforum.org/eat-lancet-commission/</a:t>
            </a:r>
            <a:endParaRPr lang="de-DE" sz="1200" dirty="0" smtClean="0">
              <a:solidFill>
                <a:schemeClr val="tx1"/>
              </a:solidFill>
            </a:endParaRPr>
          </a:p>
          <a:p>
            <a:r>
              <a:rPr lang="de-DE" sz="1200" dirty="0" smtClean="0">
                <a:solidFill>
                  <a:schemeClr val="tx1"/>
                </a:solidFill>
              </a:rPr>
              <a:t>Food in </a:t>
            </a:r>
            <a:r>
              <a:rPr lang="de-DE" sz="1200" dirty="0" err="1" smtClean="0">
                <a:solidFill>
                  <a:schemeClr val="tx1"/>
                </a:solidFill>
              </a:rPr>
              <a:t>the</a:t>
            </a:r>
            <a:r>
              <a:rPr lang="de-DE" sz="1200" dirty="0" smtClean="0">
                <a:solidFill>
                  <a:schemeClr val="tx1"/>
                </a:solidFill>
              </a:rPr>
              <a:t> </a:t>
            </a:r>
            <a:r>
              <a:rPr lang="de-DE" sz="1200" dirty="0" err="1" smtClean="0">
                <a:solidFill>
                  <a:schemeClr val="tx1"/>
                </a:solidFill>
              </a:rPr>
              <a:t>Anthropocene</a:t>
            </a:r>
            <a:r>
              <a:rPr lang="de-DE" sz="1200" dirty="0" smtClean="0">
                <a:solidFill>
                  <a:schemeClr val="tx1"/>
                </a:solidFill>
              </a:rPr>
              <a:t>: </a:t>
            </a:r>
            <a:r>
              <a:rPr lang="de-DE" sz="1200" dirty="0" err="1" smtClean="0">
                <a:solidFill>
                  <a:schemeClr val="tx1"/>
                </a:solidFill>
              </a:rPr>
              <a:t>the</a:t>
            </a:r>
            <a:r>
              <a:rPr lang="de-DE" sz="1200" dirty="0" smtClean="0">
                <a:solidFill>
                  <a:schemeClr val="tx1"/>
                </a:solidFill>
              </a:rPr>
              <a:t> EAT–</a:t>
            </a:r>
            <a:r>
              <a:rPr lang="de-DE" sz="1200" i="1" dirty="0" smtClean="0">
                <a:solidFill>
                  <a:schemeClr val="tx1"/>
                </a:solidFill>
              </a:rPr>
              <a:t>Lancet</a:t>
            </a:r>
            <a:r>
              <a:rPr lang="de-DE" sz="1200" dirty="0" smtClean="0">
                <a:solidFill>
                  <a:schemeClr val="tx1"/>
                </a:solidFill>
              </a:rPr>
              <a:t> </a:t>
            </a:r>
            <a:r>
              <a:rPr lang="de-DE" sz="1200" dirty="0" err="1" smtClean="0">
                <a:solidFill>
                  <a:schemeClr val="tx1"/>
                </a:solidFill>
              </a:rPr>
              <a:t>Commission</a:t>
            </a:r>
            <a:r>
              <a:rPr lang="de-DE" sz="1200" dirty="0" smtClean="0">
                <a:solidFill>
                  <a:schemeClr val="tx1"/>
                </a:solidFill>
              </a:rPr>
              <a:t> on </a:t>
            </a:r>
            <a:r>
              <a:rPr lang="de-DE" sz="1200" dirty="0" err="1" smtClean="0">
                <a:solidFill>
                  <a:schemeClr val="tx1"/>
                </a:solidFill>
              </a:rPr>
              <a:t>healthy</a:t>
            </a:r>
            <a:r>
              <a:rPr lang="de-DE" sz="1200" dirty="0" smtClean="0">
                <a:solidFill>
                  <a:schemeClr val="tx1"/>
                </a:solidFill>
              </a:rPr>
              <a:t> </a:t>
            </a:r>
            <a:r>
              <a:rPr lang="de-DE" sz="1200" dirty="0" err="1" smtClean="0">
                <a:solidFill>
                  <a:schemeClr val="tx1"/>
                </a:solidFill>
              </a:rPr>
              <a:t>diets</a:t>
            </a:r>
            <a:r>
              <a:rPr lang="de-DE" sz="1200" dirty="0" smtClean="0">
                <a:solidFill>
                  <a:schemeClr val="tx1"/>
                </a:solidFill>
              </a:rPr>
              <a:t> </a:t>
            </a:r>
            <a:r>
              <a:rPr lang="de-DE" sz="1200" dirty="0" err="1" smtClean="0">
                <a:solidFill>
                  <a:schemeClr val="tx1"/>
                </a:solidFill>
              </a:rPr>
              <a:t>from</a:t>
            </a:r>
            <a:r>
              <a:rPr lang="de-DE" sz="1200" dirty="0" smtClean="0">
                <a:solidFill>
                  <a:schemeClr val="tx1"/>
                </a:solidFill>
              </a:rPr>
              <a:t> </a:t>
            </a:r>
            <a:r>
              <a:rPr lang="de-DE" sz="1200" dirty="0" err="1" smtClean="0">
                <a:solidFill>
                  <a:schemeClr val="tx1"/>
                </a:solidFill>
              </a:rPr>
              <a:t>sustainable</a:t>
            </a:r>
            <a:r>
              <a:rPr lang="de-DE" sz="1200" dirty="0" smtClean="0">
                <a:solidFill>
                  <a:schemeClr val="tx1"/>
                </a:solidFill>
              </a:rPr>
              <a:t> </a:t>
            </a:r>
            <a:r>
              <a:rPr lang="de-DE" sz="1200" dirty="0" err="1" smtClean="0">
                <a:solidFill>
                  <a:schemeClr val="tx1"/>
                </a:solidFill>
              </a:rPr>
              <a:t>food</a:t>
            </a:r>
            <a:r>
              <a:rPr lang="de-DE" sz="1200" dirty="0" smtClean="0">
                <a:solidFill>
                  <a:schemeClr val="tx1"/>
                </a:solidFill>
              </a:rPr>
              <a:t> </a:t>
            </a:r>
            <a:r>
              <a:rPr lang="de-DE" sz="1200" dirty="0" err="1" smtClean="0">
                <a:solidFill>
                  <a:schemeClr val="tx1"/>
                </a:solidFill>
              </a:rPr>
              <a:t>systems</a:t>
            </a:r>
            <a:r>
              <a:rPr lang="de-DE" sz="1200" dirty="0" smtClean="0">
                <a:solidFill>
                  <a:schemeClr val="tx1"/>
                </a:solidFill>
              </a:rPr>
              <a:t>; </a:t>
            </a:r>
            <a:r>
              <a:rPr lang="de-DE" sz="1200" dirty="0" err="1" smtClean="0">
                <a:solidFill>
                  <a:schemeClr val="tx1"/>
                </a:solidFill>
              </a:rPr>
              <a:t>Willett</a:t>
            </a:r>
            <a:r>
              <a:rPr lang="de-DE" sz="1200" dirty="0" smtClean="0">
                <a:solidFill>
                  <a:schemeClr val="tx1"/>
                </a:solidFill>
              </a:rPr>
              <a:t>, Walter et al.; The Lancet, Volume 393, </a:t>
            </a:r>
            <a:r>
              <a:rPr lang="de-DE" sz="1200" dirty="0" err="1" smtClean="0">
                <a:solidFill>
                  <a:schemeClr val="tx1"/>
                </a:solidFill>
              </a:rPr>
              <a:t>Issue</a:t>
            </a:r>
            <a:r>
              <a:rPr lang="de-DE" sz="1200" dirty="0" smtClean="0">
                <a:solidFill>
                  <a:schemeClr val="tx1"/>
                </a:solidFill>
              </a:rPr>
              <a:t> 10170, 447 - 492</a:t>
            </a:r>
          </a:p>
          <a:p>
            <a:pPr algn="l"/>
            <a:endParaRPr lang="de-DE" b="0" i="0" u="none" strike="noStrike" dirty="0">
              <a:solidFill>
                <a:srgbClr val="000000"/>
              </a:solidFill>
              <a:effectLst/>
              <a:latin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86211DBC-A267-1C48-A480-600809C2D330}" type="slidenum">
              <a:rPr lang="de-DE" smtClean="0"/>
              <a:t>8</a:t>
            </a:fld>
            <a:endParaRPr lang="de-DE"/>
          </a:p>
        </p:txBody>
      </p:sp>
    </p:spTree>
    <p:extLst>
      <p:ext uri="{BB962C8B-B14F-4D97-AF65-F5344CB8AC3E}">
        <p14:creationId xmlns:p14="http://schemas.microsoft.com/office/powerpoint/2010/main" val="240226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Bildquelle: https://www.bundesgesundheitsministerium.de/fileadmin/Dateien/5_Publikationen/Praevention/Broschueren/Alter_und_Hitze_RBK_BMG.pdf</a:t>
            </a:r>
            <a:endParaRPr dirty="0"/>
          </a:p>
          <a:p>
            <a:pPr marL="0" lvl="0" indent="0" algn="l" rtl="0">
              <a:spcBef>
                <a:spcPts val="0"/>
              </a:spcBef>
              <a:spcAft>
                <a:spcPts val="0"/>
              </a:spcAft>
              <a:buNone/>
            </a:pPr>
            <a:endParaRPr lang="de-DE" dirty="0" smtClean="0"/>
          </a:p>
          <a:p>
            <a:pPr marL="0" lvl="0" indent="0" algn="l" rtl="0">
              <a:spcBef>
                <a:spcPts val="0"/>
              </a:spcBef>
              <a:spcAft>
                <a:spcPts val="0"/>
              </a:spcAft>
              <a:buNone/>
            </a:pPr>
            <a:r>
              <a:rPr lang="de-DE" dirty="0" smtClean="0"/>
              <a:t>DD für Diskussion: </a:t>
            </a:r>
          </a:p>
          <a:p>
            <a:pPr marL="171450" lvl="0" indent="-171450" algn="l" rtl="0">
              <a:spcBef>
                <a:spcPts val="0"/>
              </a:spcBef>
              <a:spcAft>
                <a:spcPts val="0"/>
              </a:spcAft>
              <a:buClr>
                <a:schemeClr val="dk1"/>
              </a:buClr>
              <a:buSzPts val="1200"/>
              <a:buFont typeface="Calibri"/>
              <a:buChar char="-"/>
            </a:pPr>
            <a:r>
              <a:rPr lang="de-DE" dirty="0" smtClean="0"/>
              <a:t>Infektion</a:t>
            </a:r>
          </a:p>
          <a:p>
            <a:pPr marL="171450" lvl="0" indent="-171450" algn="l" rtl="0">
              <a:spcBef>
                <a:spcPts val="0"/>
              </a:spcBef>
              <a:spcAft>
                <a:spcPts val="0"/>
              </a:spcAft>
              <a:buClr>
                <a:schemeClr val="dk1"/>
              </a:buClr>
              <a:buSzPts val="1200"/>
              <a:buFont typeface="Calibri"/>
              <a:buChar char="-"/>
            </a:pPr>
            <a:r>
              <a:rPr lang="de-DE" dirty="0" err="1" smtClean="0"/>
              <a:t>Hypovolämie</a:t>
            </a:r>
            <a:endParaRPr lang="de-DE" dirty="0" smtClean="0"/>
          </a:p>
          <a:p>
            <a:pPr marL="171450" lvl="0" indent="-171450" algn="l" rtl="0">
              <a:spcBef>
                <a:spcPts val="0"/>
              </a:spcBef>
              <a:spcAft>
                <a:spcPts val="0"/>
              </a:spcAft>
              <a:buClr>
                <a:schemeClr val="dk1"/>
              </a:buClr>
              <a:buSzPts val="1200"/>
              <a:buFont typeface="Calibri"/>
              <a:buChar char="-"/>
            </a:pPr>
            <a:r>
              <a:rPr lang="de-DE" dirty="0" smtClean="0"/>
              <a:t>Hitzschlag/Hitzeerkrankung</a:t>
            </a:r>
          </a:p>
          <a:p>
            <a:pPr marL="0" lvl="0" indent="0" algn="l" rtl="0">
              <a:spcBef>
                <a:spcPts val="0"/>
              </a:spcBef>
              <a:spcAft>
                <a:spcPts val="0"/>
              </a:spcAft>
              <a:buClr>
                <a:schemeClr val="dk1"/>
              </a:buClr>
              <a:buSzPts val="1200"/>
              <a:buFont typeface="Calibri"/>
              <a:buNone/>
            </a:pPr>
            <a:r>
              <a:rPr lang="de-DE" dirty="0" smtClean="0"/>
              <a:t>- </a:t>
            </a:r>
          </a:p>
          <a:p>
            <a:pPr marL="0" lvl="0" indent="0" algn="l" rtl="0">
              <a:spcBef>
                <a:spcPts val="0"/>
              </a:spcBef>
              <a:spcAft>
                <a:spcPts val="0"/>
              </a:spcAft>
              <a:buNone/>
            </a:pPr>
            <a:endParaRPr lang="de-DE" dirty="0" smtClean="0"/>
          </a:p>
        </p:txBody>
      </p:sp>
      <p:sp>
        <p:nvSpPr>
          <p:cNvPr id="188" name="Google Shape;18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10</a:t>
            </a:fld>
            <a:endParaRPr/>
          </a:p>
        </p:txBody>
      </p:sp>
    </p:spTree>
    <p:extLst>
      <p:ext uri="{BB962C8B-B14F-4D97-AF65-F5344CB8AC3E}">
        <p14:creationId xmlns:p14="http://schemas.microsoft.com/office/powerpoint/2010/main" val="3436967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DE" dirty="0" smtClean="0"/>
              <a:t>-</a:t>
            </a:r>
            <a:r>
              <a:rPr lang="de-DE" baseline="0" dirty="0" smtClean="0"/>
              <a:t> </a:t>
            </a:r>
            <a:r>
              <a:rPr lang="de-DE" dirty="0" smtClean="0"/>
              <a:t>Weitere </a:t>
            </a:r>
            <a:r>
              <a:rPr lang="de-DE" dirty="0"/>
              <a:t>Fragen: weiteres </a:t>
            </a:r>
            <a:r>
              <a:rPr lang="de-DE" dirty="0" smtClean="0"/>
              <a:t>Prozedere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DE" dirty="0"/>
              <a:t>Abgewandelt von Fallbeispiel aus: </a:t>
            </a:r>
            <a:r>
              <a:rPr lang="de-DE" dirty="0">
                <a:latin typeface="Calibri"/>
                <a:ea typeface="Calibri"/>
                <a:cs typeface="Calibri"/>
                <a:sym typeface="Calibri"/>
              </a:rPr>
              <a:t>Klimawandel - Was ändert sich für die Patientenversorgung?</a:t>
            </a:r>
            <a:endParaRPr dirty="0">
              <a:latin typeface="Times New Roman"/>
              <a:ea typeface="Times New Roman"/>
              <a:cs typeface="Times New Roman"/>
              <a:sym typeface="Times New Roman"/>
            </a:endParaRPr>
          </a:p>
          <a:p>
            <a:pPr marL="0" lvl="0" indent="0" algn="l" rtl="0">
              <a:spcBef>
                <a:spcPts val="0"/>
              </a:spcBef>
              <a:spcAft>
                <a:spcPts val="0"/>
              </a:spcAft>
              <a:buNone/>
            </a:pPr>
            <a:r>
              <a:rPr lang="de-DE" u="sng" dirty="0">
                <a:solidFill>
                  <a:srgbClr val="0563C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https://high-edu.courses/courses</a:t>
            </a:r>
            <a:r>
              <a:rPr lang="de-DE" u="sng" dirty="0">
                <a:solidFill>
                  <a:srgbClr val="0563C1"/>
                </a:solidFill>
                <a:latin typeface="Times New Roman"/>
                <a:ea typeface="Times New Roman"/>
                <a:cs typeface="Times New Roman"/>
                <a:sym typeface="Times New Roman"/>
              </a:rPr>
              <a:t> - </a:t>
            </a:r>
            <a:r>
              <a:rPr lang="de-DE" dirty="0">
                <a:latin typeface="Calibri"/>
                <a:ea typeface="Calibri"/>
                <a:cs typeface="Calibri"/>
                <a:sym typeface="Calibri"/>
              </a:rPr>
              <a:t>Ansprechperson: Alina Herrmann</a:t>
            </a:r>
            <a:r>
              <a:rPr lang="de-DE" sz="600" dirty="0"/>
              <a:t> </a:t>
            </a:r>
            <a:endParaRPr sz="600" dirty="0"/>
          </a:p>
          <a:p>
            <a:pPr marL="0" lvl="0" indent="0" algn="l" rtl="0">
              <a:spcBef>
                <a:spcPts val="0"/>
              </a:spcBef>
              <a:spcAft>
                <a:spcPts val="0"/>
              </a:spcAft>
              <a:buNone/>
            </a:pPr>
            <a:endParaRPr dirty="0"/>
          </a:p>
          <a:p>
            <a:pPr marL="0" lvl="0" indent="0" algn="l" rtl="0">
              <a:spcBef>
                <a:spcPts val="0"/>
              </a:spcBef>
              <a:spcAft>
                <a:spcPts val="0"/>
              </a:spcAft>
              <a:buNone/>
            </a:pPr>
            <a:r>
              <a:rPr lang="de-DE" sz="900" dirty="0"/>
              <a:t>(s: </a:t>
            </a:r>
            <a:r>
              <a:rPr lang="de-DE" sz="900" b="0" i="0" u="none" strike="noStrike" dirty="0">
                <a:solidFill>
                  <a:srgbClr val="4B4B4B"/>
                </a:solidFill>
                <a:latin typeface="PT Sans"/>
                <a:ea typeface="PT Sans"/>
                <a:cs typeface="PT Sans"/>
                <a:sym typeface="PT Sans"/>
              </a:rPr>
              <a:t>An der Heiden M, </a:t>
            </a:r>
            <a:r>
              <a:rPr lang="de-DE" sz="900" b="0" i="0" u="none" strike="noStrike" dirty="0" err="1">
                <a:solidFill>
                  <a:srgbClr val="4B4B4B"/>
                </a:solidFill>
                <a:latin typeface="PT Sans"/>
                <a:ea typeface="PT Sans"/>
                <a:cs typeface="PT Sans"/>
                <a:sym typeface="PT Sans"/>
              </a:rPr>
              <a:t>Muthers</a:t>
            </a:r>
            <a:r>
              <a:rPr lang="de-DE" sz="900" b="0" i="0" u="none" strike="noStrike" dirty="0">
                <a:solidFill>
                  <a:srgbClr val="4B4B4B"/>
                </a:solidFill>
                <a:latin typeface="PT Sans"/>
                <a:ea typeface="PT Sans"/>
                <a:cs typeface="PT Sans"/>
                <a:sym typeface="PT Sans"/>
              </a:rPr>
              <a:t> S, Niemann H, Buchholz U, </a:t>
            </a:r>
            <a:r>
              <a:rPr lang="de-DE" sz="900" b="0" i="0" u="none" strike="noStrike" dirty="0" err="1">
                <a:solidFill>
                  <a:srgbClr val="4B4B4B"/>
                </a:solidFill>
                <a:latin typeface="PT Sans"/>
                <a:ea typeface="PT Sans"/>
                <a:cs typeface="PT Sans"/>
                <a:sym typeface="PT Sans"/>
              </a:rPr>
              <a:t>Grabenhenrich</a:t>
            </a:r>
            <a:r>
              <a:rPr lang="de-DE" sz="900" b="0" i="0" u="none" strike="noStrike" dirty="0">
                <a:solidFill>
                  <a:srgbClr val="4B4B4B"/>
                </a:solidFill>
                <a:latin typeface="PT Sans"/>
                <a:ea typeface="PT Sans"/>
                <a:cs typeface="PT Sans"/>
                <a:sym typeface="PT Sans"/>
              </a:rPr>
              <a:t> L, </a:t>
            </a:r>
            <a:r>
              <a:rPr lang="de-DE" sz="900" b="0" i="0" u="none" strike="noStrike" dirty="0" err="1">
                <a:solidFill>
                  <a:srgbClr val="4B4B4B"/>
                </a:solidFill>
                <a:latin typeface="PT Sans"/>
                <a:ea typeface="PT Sans"/>
                <a:cs typeface="PT Sans"/>
                <a:sym typeface="PT Sans"/>
              </a:rPr>
              <a:t>Matzarakis</a:t>
            </a:r>
            <a:r>
              <a:rPr lang="de-DE" sz="900" b="0" i="0" u="none" strike="noStrike" dirty="0">
                <a:solidFill>
                  <a:srgbClr val="4B4B4B"/>
                </a:solidFill>
                <a:latin typeface="PT Sans"/>
                <a:ea typeface="PT Sans"/>
                <a:cs typeface="PT Sans"/>
                <a:sym typeface="PT Sans"/>
              </a:rPr>
              <a:t> A: Schätzung hitzebedingter Todesfälle in Deutschland zwischen 2001 und 2015 [</a:t>
            </a:r>
            <a:r>
              <a:rPr lang="de-DE" sz="900" b="0" i="0" u="none" strike="noStrike" dirty="0" err="1">
                <a:solidFill>
                  <a:srgbClr val="4B4B4B"/>
                </a:solidFill>
                <a:latin typeface="PT Sans"/>
                <a:ea typeface="PT Sans"/>
                <a:cs typeface="PT Sans"/>
                <a:sym typeface="PT Sans"/>
              </a:rPr>
              <a:t>Estimation</a:t>
            </a:r>
            <a:r>
              <a:rPr lang="de-DE" sz="900" b="0" i="0" u="none" strike="noStrike" dirty="0">
                <a:solidFill>
                  <a:srgbClr val="4B4B4B"/>
                </a:solidFill>
                <a:latin typeface="PT Sans"/>
                <a:ea typeface="PT Sans"/>
                <a:cs typeface="PT Sans"/>
                <a:sym typeface="PT Sans"/>
              </a:rPr>
              <a:t> </a:t>
            </a:r>
            <a:r>
              <a:rPr lang="de-DE" sz="900" b="0" i="0" u="none" strike="noStrike" dirty="0" err="1">
                <a:solidFill>
                  <a:srgbClr val="4B4B4B"/>
                </a:solidFill>
                <a:latin typeface="PT Sans"/>
                <a:ea typeface="PT Sans"/>
                <a:cs typeface="PT Sans"/>
                <a:sym typeface="PT Sans"/>
              </a:rPr>
              <a:t>of</a:t>
            </a:r>
            <a:r>
              <a:rPr lang="de-DE" sz="900" b="0" i="0" u="none" strike="noStrike" dirty="0">
                <a:solidFill>
                  <a:srgbClr val="4B4B4B"/>
                </a:solidFill>
                <a:latin typeface="PT Sans"/>
                <a:ea typeface="PT Sans"/>
                <a:cs typeface="PT Sans"/>
                <a:sym typeface="PT Sans"/>
              </a:rPr>
              <a:t> </a:t>
            </a:r>
            <a:r>
              <a:rPr lang="de-DE" sz="900" b="0" i="0" u="none" strike="noStrike" dirty="0" err="1">
                <a:solidFill>
                  <a:srgbClr val="4B4B4B"/>
                </a:solidFill>
                <a:latin typeface="PT Sans"/>
                <a:ea typeface="PT Sans"/>
                <a:cs typeface="PT Sans"/>
                <a:sym typeface="PT Sans"/>
              </a:rPr>
              <a:t>heat-related</a:t>
            </a:r>
            <a:r>
              <a:rPr lang="de-DE" sz="900" b="0" i="0" u="none" strike="noStrike" dirty="0">
                <a:solidFill>
                  <a:srgbClr val="4B4B4B"/>
                </a:solidFill>
                <a:latin typeface="PT Sans"/>
                <a:ea typeface="PT Sans"/>
                <a:cs typeface="PT Sans"/>
                <a:sym typeface="PT Sans"/>
              </a:rPr>
              <a:t> </a:t>
            </a:r>
            <a:r>
              <a:rPr lang="de-DE" sz="900" b="0" i="0" u="none" strike="noStrike" dirty="0" err="1">
                <a:solidFill>
                  <a:srgbClr val="4B4B4B"/>
                </a:solidFill>
                <a:latin typeface="PT Sans"/>
                <a:ea typeface="PT Sans"/>
                <a:cs typeface="PT Sans"/>
                <a:sym typeface="PT Sans"/>
              </a:rPr>
              <a:t>deaths</a:t>
            </a:r>
            <a:r>
              <a:rPr lang="de-DE" sz="900" b="0" i="0" u="none" strike="noStrike" dirty="0">
                <a:solidFill>
                  <a:srgbClr val="4B4B4B"/>
                </a:solidFill>
                <a:latin typeface="PT Sans"/>
                <a:ea typeface="PT Sans"/>
                <a:cs typeface="PT Sans"/>
                <a:sym typeface="PT Sans"/>
              </a:rPr>
              <a:t> in Germany </a:t>
            </a:r>
            <a:r>
              <a:rPr lang="de-DE" sz="900" b="0" i="0" u="none" strike="noStrike" dirty="0" err="1">
                <a:solidFill>
                  <a:srgbClr val="4B4B4B"/>
                </a:solidFill>
                <a:latin typeface="PT Sans"/>
                <a:ea typeface="PT Sans"/>
                <a:cs typeface="PT Sans"/>
                <a:sym typeface="PT Sans"/>
              </a:rPr>
              <a:t>between</a:t>
            </a:r>
            <a:r>
              <a:rPr lang="de-DE" sz="900" b="0" i="0" u="none" strike="noStrike" dirty="0">
                <a:solidFill>
                  <a:srgbClr val="4B4B4B"/>
                </a:solidFill>
                <a:latin typeface="PT Sans"/>
                <a:ea typeface="PT Sans"/>
                <a:cs typeface="PT Sans"/>
                <a:sym typeface="PT Sans"/>
              </a:rPr>
              <a:t> 2001 </a:t>
            </a:r>
            <a:r>
              <a:rPr lang="de-DE" sz="900" b="0" i="0" u="none" strike="noStrike" dirty="0" err="1">
                <a:solidFill>
                  <a:srgbClr val="4B4B4B"/>
                </a:solidFill>
                <a:latin typeface="PT Sans"/>
                <a:ea typeface="PT Sans"/>
                <a:cs typeface="PT Sans"/>
                <a:sym typeface="PT Sans"/>
              </a:rPr>
              <a:t>and</a:t>
            </a:r>
            <a:r>
              <a:rPr lang="de-DE" sz="900" b="0" i="0" u="none" strike="noStrike" dirty="0">
                <a:solidFill>
                  <a:srgbClr val="4B4B4B"/>
                </a:solidFill>
                <a:latin typeface="PT Sans"/>
                <a:ea typeface="PT Sans"/>
                <a:cs typeface="PT Sans"/>
                <a:sym typeface="PT Sans"/>
              </a:rPr>
              <a:t> 2015]. Bundesgesundheitsblatt 2019; 62: 571–9)</a:t>
            </a:r>
            <a:endParaRPr dirty="0"/>
          </a:p>
          <a:p>
            <a:pPr marL="0" lvl="0" indent="0" algn="l" rtl="0">
              <a:spcBef>
                <a:spcPts val="0"/>
              </a:spcBef>
              <a:spcAft>
                <a:spcPts val="0"/>
              </a:spcAft>
              <a:buNone/>
            </a:pPr>
            <a:endParaRPr sz="900" b="0" i="0" u="none" strike="noStrike" dirty="0">
              <a:solidFill>
                <a:srgbClr val="4B4B4B"/>
              </a:solidFill>
              <a:latin typeface="PT Sans"/>
              <a:ea typeface="PT Sans"/>
              <a:cs typeface="PT Sans"/>
              <a:sym typeface="PT Sans"/>
            </a:endParaRPr>
          </a:p>
          <a:p>
            <a:pPr marL="0" lvl="0" indent="0" algn="l" rtl="0">
              <a:spcBef>
                <a:spcPts val="0"/>
              </a:spcBef>
              <a:spcAft>
                <a:spcPts val="0"/>
              </a:spcAft>
              <a:buNone/>
            </a:pPr>
            <a:r>
              <a:rPr lang="de-DE" sz="900" b="0" i="0" u="none" strike="noStrike" dirty="0">
                <a:solidFill>
                  <a:srgbClr val="4B4B4B"/>
                </a:solidFill>
                <a:latin typeface="PT Sans"/>
                <a:ea typeface="PT Sans"/>
                <a:cs typeface="PT Sans"/>
                <a:sym typeface="PT Sans"/>
              </a:rPr>
              <a:t>Erläuterung Hitzeerschöpfung: http://www.hitze.nrw.de/hitzebedingte_erkrankungen/index.html</a:t>
            </a:r>
            <a:endParaRPr sz="900" dirty="0"/>
          </a:p>
        </p:txBody>
      </p:sp>
      <p:sp>
        <p:nvSpPr>
          <p:cNvPr id="199" name="Google Shape;19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11</a:t>
            </a:fld>
            <a:endParaRPr/>
          </a:p>
        </p:txBody>
      </p:sp>
    </p:spTree>
    <p:extLst>
      <p:ext uri="{BB962C8B-B14F-4D97-AF65-F5344CB8AC3E}">
        <p14:creationId xmlns:p14="http://schemas.microsoft.com/office/powerpoint/2010/main" val="3802900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dirty="0" smtClean="0"/>
              <a:t>Quelle </a:t>
            </a:r>
            <a:r>
              <a:rPr lang="de-DE" dirty="0" err="1"/>
              <a:t>review</a:t>
            </a:r>
            <a:r>
              <a:rPr lang="de-DE" dirty="0"/>
              <a:t>: </a:t>
            </a:r>
            <a:r>
              <a:rPr lang="de-DE" b="0" i="0" u="none" strike="noStrike" dirty="0" err="1">
                <a:solidFill>
                  <a:srgbClr val="4B4B4B"/>
                </a:solidFill>
                <a:latin typeface="PT Sans"/>
                <a:ea typeface="PT Sans"/>
                <a:cs typeface="PT Sans"/>
                <a:sym typeface="PT Sans"/>
              </a:rPr>
              <a:t>Leyk</a:t>
            </a:r>
            <a:r>
              <a:rPr lang="de-DE" b="0" i="0" u="none" strike="noStrike" dirty="0">
                <a:solidFill>
                  <a:srgbClr val="4B4B4B"/>
                </a:solidFill>
                <a:latin typeface="PT Sans"/>
                <a:ea typeface="PT Sans"/>
                <a:cs typeface="PT Sans"/>
                <a:sym typeface="PT Sans"/>
              </a:rPr>
              <a:t> D, </a:t>
            </a:r>
            <a:r>
              <a:rPr lang="de-DE" b="0" i="0" u="none" strike="noStrike" dirty="0" err="1">
                <a:solidFill>
                  <a:srgbClr val="4B4B4B"/>
                </a:solidFill>
                <a:latin typeface="PT Sans"/>
                <a:ea typeface="PT Sans"/>
                <a:cs typeface="PT Sans"/>
                <a:sym typeface="PT Sans"/>
              </a:rPr>
              <a:t>Hoitz</a:t>
            </a:r>
            <a:r>
              <a:rPr lang="de-DE" b="0" i="0" u="none" strike="noStrike" dirty="0">
                <a:solidFill>
                  <a:srgbClr val="4B4B4B"/>
                </a:solidFill>
                <a:latin typeface="PT Sans"/>
                <a:ea typeface="PT Sans"/>
                <a:cs typeface="PT Sans"/>
                <a:sym typeface="PT Sans"/>
              </a:rPr>
              <a:t> J, Becker C, </a:t>
            </a:r>
            <a:r>
              <a:rPr lang="de-DE" b="0" i="0" u="none" strike="noStrike" dirty="0" err="1">
                <a:solidFill>
                  <a:srgbClr val="4B4B4B"/>
                </a:solidFill>
                <a:latin typeface="PT Sans"/>
                <a:ea typeface="PT Sans"/>
                <a:cs typeface="PT Sans"/>
                <a:sym typeface="PT Sans"/>
              </a:rPr>
              <a:t>Glitz</a:t>
            </a:r>
            <a:r>
              <a:rPr lang="de-DE" b="0" i="0" u="none" strike="noStrike" dirty="0">
                <a:solidFill>
                  <a:srgbClr val="4B4B4B"/>
                </a:solidFill>
                <a:latin typeface="PT Sans"/>
                <a:ea typeface="PT Sans"/>
                <a:cs typeface="PT Sans"/>
                <a:sym typeface="PT Sans"/>
              </a:rPr>
              <a:t> KJ, Nestler K, </a:t>
            </a:r>
            <a:r>
              <a:rPr lang="de-DE" b="0" i="0" u="none" strike="noStrike" dirty="0" err="1">
                <a:solidFill>
                  <a:srgbClr val="4B4B4B"/>
                </a:solidFill>
                <a:latin typeface="PT Sans"/>
                <a:ea typeface="PT Sans"/>
                <a:cs typeface="PT Sans"/>
                <a:sym typeface="PT Sans"/>
              </a:rPr>
              <a:t>Piekarski</a:t>
            </a:r>
            <a:r>
              <a:rPr lang="de-DE" b="0" i="0" u="none" strike="noStrike" dirty="0">
                <a:solidFill>
                  <a:srgbClr val="4B4B4B"/>
                </a:solidFill>
                <a:latin typeface="PT Sans"/>
                <a:ea typeface="PT Sans"/>
                <a:cs typeface="PT Sans"/>
                <a:sym typeface="PT Sans"/>
              </a:rPr>
              <a:t> C: </a:t>
            </a:r>
            <a:r>
              <a:rPr lang="de-DE" b="0" i="0" u="none" strike="noStrike" dirty="0" err="1">
                <a:solidFill>
                  <a:srgbClr val="4B4B4B"/>
                </a:solidFill>
                <a:latin typeface="PT Sans"/>
                <a:ea typeface="PT Sans"/>
                <a:cs typeface="PT Sans"/>
                <a:sym typeface="PT Sans"/>
              </a:rPr>
              <a:t>Health</a:t>
            </a:r>
            <a:r>
              <a:rPr lang="de-DE" b="0" i="0" u="none" strike="noStrike" dirty="0">
                <a:solidFill>
                  <a:srgbClr val="4B4B4B"/>
                </a:solidFill>
                <a:latin typeface="PT Sans"/>
                <a:ea typeface="PT Sans"/>
                <a:cs typeface="PT Sans"/>
                <a:sym typeface="PT Sans"/>
              </a:rPr>
              <a:t> </a:t>
            </a:r>
            <a:r>
              <a:rPr lang="de-DE" b="0" i="0" u="none" strike="noStrike" dirty="0" err="1">
                <a:solidFill>
                  <a:srgbClr val="4B4B4B"/>
                </a:solidFill>
                <a:latin typeface="PT Sans"/>
                <a:ea typeface="PT Sans"/>
                <a:cs typeface="PT Sans"/>
                <a:sym typeface="PT Sans"/>
              </a:rPr>
              <a:t>risks</a:t>
            </a:r>
            <a:r>
              <a:rPr lang="de-DE" b="0" i="0" u="none" strike="noStrike" dirty="0">
                <a:solidFill>
                  <a:srgbClr val="4B4B4B"/>
                </a:solidFill>
                <a:latin typeface="PT Sans"/>
                <a:ea typeface="PT Sans"/>
                <a:cs typeface="PT Sans"/>
                <a:sym typeface="PT Sans"/>
              </a:rPr>
              <a:t> </a:t>
            </a:r>
            <a:r>
              <a:rPr lang="de-DE" b="0" i="0" u="none" strike="noStrike" dirty="0" err="1">
                <a:solidFill>
                  <a:srgbClr val="4B4B4B"/>
                </a:solidFill>
                <a:latin typeface="PT Sans"/>
                <a:ea typeface="PT Sans"/>
                <a:cs typeface="PT Sans"/>
                <a:sym typeface="PT Sans"/>
              </a:rPr>
              <a:t>and</a:t>
            </a:r>
            <a:r>
              <a:rPr lang="de-DE" b="0" i="0" u="none" strike="noStrike" dirty="0">
                <a:solidFill>
                  <a:srgbClr val="4B4B4B"/>
                </a:solidFill>
                <a:latin typeface="PT Sans"/>
                <a:ea typeface="PT Sans"/>
                <a:cs typeface="PT Sans"/>
                <a:sym typeface="PT Sans"/>
              </a:rPr>
              <a:t> </a:t>
            </a:r>
            <a:r>
              <a:rPr lang="de-DE" b="0" i="0" u="none" strike="noStrike" dirty="0" err="1">
                <a:solidFill>
                  <a:srgbClr val="4B4B4B"/>
                </a:solidFill>
                <a:latin typeface="PT Sans"/>
                <a:ea typeface="PT Sans"/>
                <a:cs typeface="PT Sans"/>
                <a:sym typeface="PT Sans"/>
              </a:rPr>
              <a:t>interventions</a:t>
            </a:r>
            <a:r>
              <a:rPr lang="de-DE" b="0" i="0" u="none" strike="noStrike" dirty="0">
                <a:solidFill>
                  <a:srgbClr val="4B4B4B"/>
                </a:solidFill>
                <a:latin typeface="PT Sans"/>
                <a:ea typeface="PT Sans"/>
                <a:cs typeface="PT Sans"/>
                <a:sym typeface="PT Sans"/>
              </a:rPr>
              <a:t> in </a:t>
            </a:r>
            <a:r>
              <a:rPr lang="de-DE" b="0" i="0" u="none" strike="noStrike" dirty="0" err="1">
                <a:solidFill>
                  <a:srgbClr val="4B4B4B"/>
                </a:solidFill>
                <a:latin typeface="PT Sans"/>
                <a:ea typeface="PT Sans"/>
                <a:cs typeface="PT Sans"/>
                <a:sym typeface="PT Sans"/>
              </a:rPr>
              <a:t>exertional</a:t>
            </a:r>
            <a:r>
              <a:rPr lang="de-DE" b="0" i="0" u="none" strike="noStrike" dirty="0">
                <a:solidFill>
                  <a:srgbClr val="4B4B4B"/>
                </a:solidFill>
                <a:latin typeface="PT Sans"/>
                <a:ea typeface="PT Sans"/>
                <a:cs typeface="PT Sans"/>
                <a:sym typeface="PT Sans"/>
              </a:rPr>
              <a:t> </a:t>
            </a:r>
            <a:r>
              <a:rPr lang="de-DE" b="0" i="0" u="none" strike="noStrike" dirty="0" err="1">
                <a:solidFill>
                  <a:srgbClr val="4B4B4B"/>
                </a:solidFill>
                <a:latin typeface="PT Sans"/>
                <a:ea typeface="PT Sans"/>
                <a:cs typeface="PT Sans"/>
                <a:sym typeface="PT Sans"/>
              </a:rPr>
              <a:t>heat</a:t>
            </a:r>
            <a:r>
              <a:rPr lang="de-DE" b="0" i="0" u="none" strike="noStrike" dirty="0">
                <a:solidFill>
                  <a:srgbClr val="4B4B4B"/>
                </a:solidFill>
                <a:latin typeface="PT Sans"/>
                <a:ea typeface="PT Sans"/>
                <a:cs typeface="PT Sans"/>
                <a:sym typeface="PT Sans"/>
              </a:rPr>
              <a:t> stress. </a:t>
            </a:r>
            <a:r>
              <a:rPr lang="de-DE" b="0" i="0" u="none" strike="noStrike" dirty="0" err="1">
                <a:solidFill>
                  <a:srgbClr val="4B4B4B"/>
                </a:solidFill>
                <a:latin typeface="PT Sans"/>
                <a:ea typeface="PT Sans"/>
                <a:cs typeface="PT Sans"/>
                <a:sym typeface="PT Sans"/>
              </a:rPr>
              <a:t>Dtsch</a:t>
            </a:r>
            <a:r>
              <a:rPr lang="de-DE" b="0" i="0" u="none" strike="noStrike" dirty="0">
                <a:solidFill>
                  <a:srgbClr val="4B4B4B"/>
                </a:solidFill>
                <a:latin typeface="PT Sans"/>
                <a:ea typeface="PT Sans"/>
                <a:cs typeface="PT Sans"/>
                <a:sym typeface="PT Sans"/>
              </a:rPr>
              <a:t> </a:t>
            </a:r>
            <a:r>
              <a:rPr lang="de-DE" b="0" i="0" u="none" strike="noStrike" dirty="0" err="1">
                <a:solidFill>
                  <a:srgbClr val="4B4B4B"/>
                </a:solidFill>
                <a:latin typeface="PT Sans"/>
                <a:ea typeface="PT Sans"/>
                <a:cs typeface="PT Sans"/>
                <a:sym typeface="PT Sans"/>
              </a:rPr>
              <a:t>Arztebl</a:t>
            </a:r>
            <a:r>
              <a:rPr lang="de-DE" b="0" i="0" u="none" strike="noStrike" dirty="0">
                <a:solidFill>
                  <a:srgbClr val="4B4B4B"/>
                </a:solidFill>
                <a:latin typeface="PT Sans"/>
                <a:ea typeface="PT Sans"/>
                <a:cs typeface="PT Sans"/>
                <a:sym typeface="PT Sans"/>
              </a:rPr>
              <a:t> </a:t>
            </a:r>
            <a:r>
              <a:rPr lang="de-DE" b="0" i="0" u="none" strike="noStrike" dirty="0" err="1">
                <a:solidFill>
                  <a:srgbClr val="4B4B4B"/>
                </a:solidFill>
                <a:latin typeface="PT Sans"/>
                <a:ea typeface="PT Sans"/>
                <a:cs typeface="PT Sans"/>
                <a:sym typeface="PT Sans"/>
              </a:rPr>
              <a:t>Int</a:t>
            </a:r>
            <a:r>
              <a:rPr lang="de-DE" b="0" i="0" u="none" strike="noStrike" dirty="0">
                <a:solidFill>
                  <a:srgbClr val="4B4B4B"/>
                </a:solidFill>
                <a:latin typeface="PT Sans"/>
                <a:ea typeface="PT Sans"/>
                <a:cs typeface="PT Sans"/>
                <a:sym typeface="PT Sans"/>
              </a:rPr>
              <a:t> 2019; 116: 537–44. </a:t>
            </a:r>
            <a:r>
              <a:rPr lang="de-DE" dirty="0"/>
              <a:t/>
            </a:r>
            <a:br>
              <a:rPr lang="de-DE" dirty="0"/>
            </a:br>
            <a:r>
              <a:rPr lang="de-DE" b="0" i="0" u="none" strike="noStrike" dirty="0">
                <a:solidFill>
                  <a:srgbClr val="4B4B4B"/>
                </a:solidFill>
                <a:latin typeface="PT Sans"/>
                <a:ea typeface="PT Sans"/>
                <a:cs typeface="PT Sans"/>
                <a:sym typeface="PT Sans"/>
              </a:rPr>
              <a:t>DOI: </a:t>
            </a:r>
            <a:r>
              <a:rPr lang="de-DE" b="0" i="0" u="none" strike="noStrike" dirty="0" smtClean="0">
                <a:solidFill>
                  <a:srgbClr val="4B4B4B"/>
                </a:solidFill>
                <a:latin typeface="PT Sans"/>
                <a:ea typeface="PT Sans"/>
                <a:cs typeface="PT Sans"/>
                <a:sym typeface="PT Sans"/>
              </a:rPr>
              <a:t>10.3238/arztebl.2019.0537 / </a:t>
            </a:r>
            <a:r>
              <a:rPr lang="de-DE" dirty="0" smtClean="0"/>
              <a:t>https://www.aerzteblatt.de/archiv/209992/Gesundheitsgefahren-bei-Ueberhitzung</a:t>
            </a:r>
          </a:p>
          <a:p>
            <a:pPr marL="0" lvl="0" indent="0" algn="l" rtl="0">
              <a:spcBef>
                <a:spcPts val="0"/>
              </a:spcBef>
              <a:spcAft>
                <a:spcPts val="0"/>
              </a:spcAft>
              <a:buNone/>
            </a:pPr>
            <a:endParaRPr dirty="0"/>
          </a:p>
        </p:txBody>
      </p:sp>
      <p:sp>
        <p:nvSpPr>
          <p:cNvPr id="211" name="Google Shape;21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12</a:t>
            </a:fld>
            <a:endParaRPr/>
          </a:p>
        </p:txBody>
      </p:sp>
    </p:spTree>
    <p:extLst>
      <p:ext uri="{BB962C8B-B14F-4D97-AF65-F5344CB8AC3E}">
        <p14:creationId xmlns:p14="http://schemas.microsoft.com/office/powerpoint/2010/main" val="2344202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Abb. Aus https://www.aerzteblatt.de/archiv/209069/Gesundheitsgefahren-und-Interventionen-bei-anstrengungsbedingter-Ueberhitzung</a:t>
            </a:r>
            <a:endParaRPr dirty="0"/>
          </a:p>
          <a:p>
            <a:pPr marL="0" lvl="0" indent="0" algn="l" rtl="0">
              <a:spcBef>
                <a:spcPts val="0"/>
              </a:spcBef>
              <a:spcAft>
                <a:spcPts val="0"/>
              </a:spcAft>
              <a:buNone/>
            </a:pPr>
            <a:endParaRPr dirty="0"/>
          </a:p>
          <a:p>
            <a:pPr marL="283464" lvl="0" indent="-283464" algn="l" rtl="0">
              <a:spcBef>
                <a:spcPts val="0"/>
              </a:spcBef>
              <a:spcAft>
                <a:spcPts val="0"/>
              </a:spcAft>
              <a:buClr>
                <a:schemeClr val="dk1"/>
              </a:buClr>
              <a:buSzPts val="1100"/>
              <a:buFont typeface="Arial"/>
              <a:buChar char="•"/>
            </a:pPr>
            <a:r>
              <a:rPr lang="de-DE" dirty="0"/>
              <a:t>Je nach Ausprägung: </a:t>
            </a:r>
            <a:r>
              <a:rPr lang="de-DE" sz="1800" b="1" i="0" u="none" strike="noStrike" dirty="0">
                <a:solidFill>
                  <a:srgbClr val="FFFFFF"/>
                </a:solidFill>
                <a:latin typeface="Arial"/>
                <a:ea typeface="Arial"/>
                <a:cs typeface="Arial"/>
                <a:sym typeface="Arial"/>
              </a:rPr>
              <a:t>Transport an kühlen Ort im Schatten</a:t>
            </a:r>
            <a:endParaRPr sz="1800" b="0" i="0" u="none" strike="noStrike" dirty="0">
              <a:latin typeface="Arial"/>
              <a:ea typeface="Arial"/>
              <a:cs typeface="Arial"/>
              <a:sym typeface="Arial"/>
            </a:endParaRPr>
          </a:p>
          <a:p>
            <a:pPr marL="283464" lvl="0" indent="-283464" algn="l" rtl="0">
              <a:spcBef>
                <a:spcPts val="0"/>
              </a:spcBef>
              <a:spcAft>
                <a:spcPts val="0"/>
              </a:spcAft>
              <a:buNone/>
            </a:pPr>
            <a:r>
              <a:rPr lang="de-DE" sz="1800" b="1" i="0" u="none" strike="noStrike" dirty="0">
                <a:solidFill>
                  <a:srgbClr val="FFFFFF"/>
                </a:solidFill>
                <a:latin typeface="Arial"/>
                <a:ea typeface="Arial"/>
                <a:cs typeface="Arial"/>
                <a:sym typeface="Arial"/>
              </a:rPr>
              <a:t>Ggf. Flüssigkeitszufuhr</a:t>
            </a:r>
            <a:endParaRPr sz="1800" b="0" i="0" u="none" strike="noStrike" dirty="0">
              <a:latin typeface="Arial"/>
              <a:ea typeface="Arial"/>
              <a:cs typeface="Arial"/>
              <a:sym typeface="Arial"/>
            </a:endParaRPr>
          </a:p>
          <a:p>
            <a:pPr marL="283464" lvl="0" indent="-283464" algn="l" rtl="0">
              <a:spcBef>
                <a:spcPts val="0"/>
              </a:spcBef>
              <a:spcAft>
                <a:spcPts val="0"/>
              </a:spcAft>
              <a:buNone/>
            </a:pPr>
            <a:r>
              <a:rPr lang="de-DE" sz="1800" b="0" i="0" u="none" strike="noStrike" dirty="0">
                <a:solidFill>
                  <a:srgbClr val="000000"/>
                </a:solidFill>
                <a:latin typeface="Arial"/>
                <a:ea typeface="Arial"/>
                <a:cs typeface="Arial"/>
                <a:sym typeface="Arial"/>
              </a:rPr>
              <a:t>Flachlagerung (ggf. Schocklage)</a:t>
            </a:r>
            <a:endParaRPr sz="1800" b="0" i="0" u="none" strike="noStrike" dirty="0">
              <a:latin typeface="Arial"/>
              <a:ea typeface="Arial"/>
              <a:cs typeface="Arial"/>
              <a:sym typeface="Arial"/>
            </a:endParaRPr>
          </a:p>
          <a:p>
            <a:pPr marL="283464" lvl="0" indent="-283464" algn="l" rtl="0">
              <a:spcBef>
                <a:spcPts val="0"/>
              </a:spcBef>
              <a:spcAft>
                <a:spcPts val="0"/>
              </a:spcAft>
              <a:buNone/>
            </a:pPr>
            <a:r>
              <a:rPr lang="de-DE" sz="1800" b="0" i="0" u="none" strike="noStrike" dirty="0">
                <a:solidFill>
                  <a:srgbClr val="000000"/>
                </a:solidFill>
                <a:latin typeface="Arial"/>
                <a:ea typeface="Arial"/>
                <a:cs typeface="Arial"/>
                <a:sym typeface="Arial"/>
              </a:rPr>
              <a:t>Transport in kühle Umgebung</a:t>
            </a:r>
            <a:endParaRPr sz="1800" b="0" i="0" u="none" strike="noStrike" dirty="0">
              <a:latin typeface="Arial"/>
              <a:ea typeface="Arial"/>
              <a:cs typeface="Arial"/>
              <a:sym typeface="Arial"/>
            </a:endParaRPr>
          </a:p>
          <a:p>
            <a:pPr marL="283464" lvl="0" indent="-283464" algn="l" rtl="0">
              <a:spcBef>
                <a:spcPts val="0"/>
              </a:spcBef>
              <a:spcAft>
                <a:spcPts val="0"/>
              </a:spcAft>
              <a:buNone/>
            </a:pPr>
            <a:r>
              <a:rPr lang="de-DE" sz="1800" b="0" i="0" u="none" strike="noStrike" dirty="0">
                <a:solidFill>
                  <a:srgbClr val="000000"/>
                </a:solidFill>
                <a:latin typeface="Arial"/>
                <a:ea typeface="Arial"/>
                <a:cs typeface="Arial"/>
                <a:sym typeface="Arial"/>
              </a:rPr>
              <a:t>Flüssigkeitszufuhr</a:t>
            </a:r>
            <a:endParaRPr sz="1800" b="0" i="0" u="none" strike="noStrike" dirty="0">
              <a:latin typeface="Arial"/>
              <a:ea typeface="Arial"/>
              <a:cs typeface="Arial"/>
              <a:sym typeface="Arial"/>
            </a:endParaRPr>
          </a:p>
          <a:p>
            <a:pPr marL="283464" lvl="0" indent="-283464" algn="l" rtl="0">
              <a:spcBef>
                <a:spcPts val="0"/>
              </a:spcBef>
              <a:spcAft>
                <a:spcPts val="0"/>
              </a:spcAft>
              <a:buNone/>
            </a:pPr>
            <a:r>
              <a:rPr lang="de-DE" sz="1800" b="0" i="0" u="none" strike="noStrike" dirty="0">
                <a:solidFill>
                  <a:srgbClr val="000000"/>
                </a:solidFill>
                <a:latin typeface="Arial"/>
                <a:ea typeface="Arial"/>
                <a:cs typeface="Arial"/>
                <a:sym typeface="Arial"/>
              </a:rPr>
              <a:t>Sofortiges Stoppen d. physischen Tätigkeit</a:t>
            </a:r>
            <a:endParaRPr sz="1800" b="0" i="0" u="none" strike="noStrike" dirty="0">
              <a:latin typeface="Arial"/>
              <a:ea typeface="Arial"/>
              <a:cs typeface="Arial"/>
              <a:sym typeface="Arial"/>
            </a:endParaRPr>
          </a:p>
          <a:p>
            <a:pPr marL="283464" lvl="0" indent="-283464" algn="l" rtl="0">
              <a:spcBef>
                <a:spcPts val="0"/>
              </a:spcBef>
              <a:spcAft>
                <a:spcPts val="0"/>
              </a:spcAft>
              <a:buNone/>
            </a:pPr>
            <a:r>
              <a:rPr lang="de-DE" sz="1800" b="0" i="0" u="none" strike="noStrike" dirty="0">
                <a:solidFill>
                  <a:srgbClr val="000000"/>
                </a:solidFill>
                <a:latin typeface="Arial"/>
                <a:ea typeface="Arial"/>
                <a:cs typeface="Arial"/>
                <a:sym typeface="Arial"/>
              </a:rPr>
              <a:t>Elektrolyt-, Flüssigkeitszufuhr</a:t>
            </a:r>
            <a:endParaRPr sz="1800" b="0" i="0" u="none" strike="noStrike" dirty="0">
              <a:latin typeface="Arial"/>
              <a:ea typeface="Arial"/>
              <a:cs typeface="Arial"/>
              <a:sym typeface="Arial"/>
            </a:endParaRPr>
          </a:p>
          <a:p>
            <a:pPr marL="283464" lvl="0" indent="-283464" algn="l" rtl="0">
              <a:spcBef>
                <a:spcPts val="0"/>
              </a:spcBef>
              <a:spcAft>
                <a:spcPts val="0"/>
              </a:spcAft>
              <a:buNone/>
            </a:pPr>
            <a:r>
              <a:rPr lang="de-DE" sz="1800" b="0" i="0" u="none" strike="noStrike" dirty="0">
                <a:solidFill>
                  <a:srgbClr val="000000"/>
                </a:solidFill>
                <a:latin typeface="Arial"/>
                <a:ea typeface="Arial"/>
                <a:cs typeface="Arial"/>
                <a:sym typeface="Arial"/>
              </a:rPr>
              <a:t>Transport in kühle Umgebung</a:t>
            </a:r>
            <a:endParaRPr sz="1800" b="0" i="0" u="none" strike="noStrike" dirty="0">
              <a:latin typeface="Arial"/>
              <a:ea typeface="Arial"/>
              <a:cs typeface="Arial"/>
              <a:sym typeface="Arial"/>
            </a:endParaRPr>
          </a:p>
          <a:p>
            <a:pPr marL="283464" lvl="0" indent="-283464" algn="l" rtl="0">
              <a:spcBef>
                <a:spcPts val="0"/>
              </a:spcBef>
              <a:spcAft>
                <a:spcPts val="0"/>
              </a:spcAft>
              <a:buNone/>
            </a:pPr>
            <a:r>
              <a:rPr lang="de-DE" sz="1800" b="0" i="0" u="none" strike="noStrike" dirty="0">
                <a:solidFill>
                  <a:srgbClr val="000000"/>
                </a:solidFill>
                <a:latin typeface="Arial"/>
                <a:ea typeface="Arial"/>
                <a:cs typeface="Arial"/>
                <a:sym typeface="Arial"/>
              </a:rPr>
              <a:t>Flüssigkeitszufuhr</a:t>
            </a:r>
            <a:endParaRPr sz="1800" b="0" i="0" u="none" strike="noStrike" dirty="0">
              <a:latin typeface="Arial"/>
              <a:ea typeface="Arial"/>
              <a:cs typeface="Arial"/>
              <a:sym typeface="Arial"/>
            </a:endParaRPr>
          </a:p>
          <a:p>
            <a:pPr marL="283464" lvl="0" indent="-283464" algn="l" rtl="0">
              <a:spcBef>
                <a:spcPts val="0"/>
              </a:spcBef>
              <a:spcAft>
                <a:spcPts val="0"/>
              </a:spcAft>
              <a:buNone/>
            </a:pPr>
            <a:r>
              <a:rPr lang="de-DE" sz="1800" b="0" i="0" u="none" strike="noStrike" dirty="0">
                <a:solidFill>
                  <a:srgbClr val="000000"/>
                </a:solidFill>
                <a:latin typeface="Arial"/>
                <a:ea typeface="Arial"/>
                <a:cs typeface="Arial"/>
                <a:sym typeface="Arial"/>
              </a:rPr>
              <a:t>Aktives Kühlen</a:t>
            </a:r>
            <a:endParaRPr sz="1800" b="0" i="0" u="none" strike="noStrike" dirty="0">
              <a:latin typeface="Arial"/>
              <a:ea typeface="Arial"/>
              <a:cs typeface="Arial"/>
              <a:sym typeface="Arial"/>
            </a:endParaRPr>
          </a:p>
          <a:p>
            <a:pPr marL="283464" lvl="0" indent="-283464" algn="l" rtl="0">
              <a:spcBef>
                <a:spcPts val="0"/>
              </a:spcBef>
              <a:spcAft>
                <a:spcPts val="0"/>
              </a:spcAft>
              <a:buNone/>
            </a:pPr>
            <a:r>
              <a:rPr lang="de-DE" sz="1800" b="0" i="0" u="none" strike="noStrike" dirty="0">
                <a:solidFill>
                  <a:srgbClr val="000000"/>
                </a:solidFill>
                <a:latin typeface="Arial"/>
                <a:ea typeface="Arial"/>
                <a:cs typeface="Arial"/>
                <a:sym typeface="Arial"/>
              </a:rPr>
              <a:t>Monitoring</a:t>
            </a:r>
            <a:endParaRPr sz="1800" b="0" i="0" u="none" strike="noStrike" dirty="0">
              <a:latin typeface="Arial"/>
              <a:ea typeface="Arial"/>
              <a:cs typeface="Arial"/>
              <a:sym typeface="Arial"/>
            </a:endParaRPr>
          </a:p>
          <a:p>
            <a:pPr marL="283464" lvl="0" indent="-283464" algn="l" rtl="0">
              <a:spcBef>
                <a:spcPts val="0"/>
              </a:spcBef>
              <a:spcAft>
                <a:spcPts val="0"/>
              </a:spcAft>
              <a:buNone/>
            </a:pPr>
            <a:r>
              <a:rPr lang="de-DE" sz="1800" b="0" i="0" u="none" strike="noStrike" dirty="0">
                <a:solidFill>
                  <a:srgbClr val="000000"/>
                </a:solidFill>
                <a:latin typeface="Arial"/>
                <a:ea typeface="Arial"/>
                <a:cs typeface="Arial"/>
                <a:sym typeface="Arial"/>
              </a:rPr>
              <a:t>Sofortiges effizientes Kühlen! (KKT&lt;40°C innerhalb der ersten 30min)</a:t>
            </a:r>
            <a:endParaRPr sz="1800" b="0" i="0" u="none" strike="noStrike" dirty="0">
              <a:latin typeface="Arial"/>
              <a:ea typeface="Arial"/>
              <a:cs typeface="Arial"/>
              <a:sym typeface="Arial"/>
            </a:endParaRPr>
          </a:p>
          <a:p>
            <a:pPr marL="283464" lvl="0" indent="-283464" algn="l" rtl="0">
              <a:spcBef>
                <a:spcPts val="0"/>
              </a:spcBef>
              <a:spcAft>
                <a:spcPts val="0"/>
              </a:spcAft>
              <a:buNone/>
            </a:pPr>
            <a:r>
              <a:rPr lang="de-DE" sz="1800" b="0" i="0" u="none" strike="noStrike" dirty="0">
                <a:solidFill>
                  <a:srgbClr val="000000"/>
                </a:solidFill>
                <a:latin typeface="Arial"/>
                <a:ea typeface="Arial"/>
                <a:cs typeface="Arial"/>
                <a:sym typeface="Arial"/>
              </a:rPr>
              <a:t>Monitoring</a:t>
            </a:r>
            <a:endParaRPr dirty="0"/>
          </a:p>
          <a:p>
            <a:pPr marL="283464" lvl="0" indent="-283464" algn="l" rtl="0">
              <a:spcBef>
                <a:spcPts val="0"/>
              </a:spcBef>
              <a:spcAft>
                <a:spcPts val="0"/>
              </a:spcAft>
              <a:buNone/>
            </a:pPr>
            <a:endParaRPr sz="1800" b="0" i="0" u="none" strike="noStrike" dirty="0">
              <a:solidFill>
                <a:srgbClr val="000000"/>
              </a:solidFill>
              <a:latin typeface="Arial"/>
              <a:ea typeface="Arial"/>
              <a:cs typeface="Arial"/>
              <a:sym typeface="Arial"/>
            </a:endParaRPr>
          </a:p>
          <a:p>
            <a:pPr marL="283464" lvl="0" indent="-283464" algn="l" rtl="0">
              <a:spcBef>
                <a:spcPts val="0"/>
              </a:spcBef>
              <a:spcAft>
                <a:spcPts val="0"/>
              </a:spcAft>
              <a:buNone/>
            </a:pPr>
            <a:r>
              <a:rPr lang="de-DE" sz="1800" b="0" i="0" u="none" strike="noStrike" dirty="0">
                <a:solidFill>
                  <a:srgbClr val="000000"/>
                </a:solidFill>
                <a:latin typeface="Arial"/>
                <a:ea typeface="Arial"/>
                <a:cs typeface="Arial"/>
                <a:sym typeface="Arial"/>
              </a:rPr>
              <a:t>Vgl. auch DEGAM-S1-Leitlinie: https://register.awmf.org/assets/guidelines/053-052l_S1_Hitzebedingte-Gesundheitsstoerungen-Hausarztpraxis_2020-09.pdf</a:t>
            </a:r>
            <a:endParaRPr sz="1800" b="0" i="0" u="none" strike="noStrike" dirty="0">
              <a:latin typeface="Arial"/>
              <a:ea typeface="Arial"/>
              <a:cs typeface="Arial"/>
              <a:sym typeface="Arial"/>
            </a:endParaRPr>
          </a:p>
          <a:p>
            <a:pPr marL="0" lvl="0" indent="0" algn="l" rtl="0">
              <a:spcBef>
                <a:spcPts val="0"/>
              </a:spcBef>
              <a:spcAft>
                <a:spcPts val="0"/>
              </a:spcAft>
              <a:buNone/>
            </a:pPr>
            <a:endParaRPr dirty="0"/>
          </a:p>
        </p:txBody>
      </p:sp>
      <p:sp>
        <p:nvSpPr>
          <p:cNvPr id="221" name="Google Shape;22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13</a:t>
            </a:fld>
            <a:endParaRPr/>
          </a:p>
        </p:txBody>
      </p:sp>
    </p:spTree>
    <p:extLst>
      <p:ext uri="{BB962C8B-B14F-4D97-AF65-F5344CB8AC3E}">
        <p14:creationId xmlns:p14="http://schemas.microsoft.com/office/powerpoint/2010/main" val="200202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416A6FE-6C7E-46B9-980D-3A44040EB5D5}" type="datetimeFigureOut">
              <a:rPr lang="de-DE" smtClean="0"/>
              <a:t>11.06.2024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9F743F7-C436-428A-98F5-5A4EEF6B294B}" type="slidenum">
              <a:rPr lang="de-DE" smtClean="0"/>
              <a:t>‹Nr.›</a:t>
            </a:fld>
            <a:endParaRPr lang="de-DE"/>
          </a:p>
        </p:txBody>
      </p:sp>
    </p:spTree>
    <p:extLst>
      <p:ext uri="{BB962C8B-B14F-4D97-AF65-F5344CB8AC3E}">
        <p14:creationId xmlns:p14="http://schemas.microsoft.com/office/powerpoint/2010/main" val="92442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416A6FE-6C7E-46B9-980D-3A44040EB5D5}" type="datetimeFigureOut">
              <a:rPr lang="de-DE" smtClean="0"/>
              <a:t>11.06.2024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9F743F7-C436-428A-98F5-5A4EEF6B294B}" type="slidenum">
              <a:rPr lang="de-DE" smtClean="0"/>
              <a:t>‹Nr.›</a:t>
            </a:fld>
            <a:endParaRPr lang="de-DE"/>
          </a:p>
        </p:txBody>
      </p:sp>
    </p:spTree>
    <p:extLst>
      <p:ext uri="{BB962C8B-B14F-4D97-AF65-F5344CB8AC3E}">
        <p14:creationId xmlns:p14="http://schemas.microsoft.com/office/powerpoint/2010/main" val="14660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416A6FE-6C7E-46B9-980D-3A44040EB5D5}" type="datetimeFigureOut">
              <a:rPr lang="de-DE" smtClean="0"/>
              <a:t>11.06.2024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9F743F7-C436-428A-98F5-5A4EEF6B294B}" type="slidenum">
              <a:rPr lang="de-DE" smtClean="0"/>
              <a:t>‹Nr.›</a:t>
            </a:fld>
            <a:endParaRPr lang="de-DE"/>
          </a:p>
        </p:txBody>
      </p:sp>
    </p:spTree>
    <p:extLst>
      <p:ext uri="{BB962C8B-B14F-4D97-AF65-F5344CB8AC3E}">
        <p14:creationId xmlns:p14="http://schemas.microsoft.com/office/powerpoint/2010/main" val="29807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Standard">
    <p:spTree>
      <p:nvGrpSpPr>
        <p:cNvPr id="1" name=""/>
        <p:cNvGrpSpPr/>
        <p:nvPr/>
      </p:nvGrpSpPr>
      <p:grpSpPr>
        <a:xfrm>
          <a:off x="0" y="0"/>
          <a:ext cx="0" cy="0"/>
          <a:chOff x="0" y="0"/>
          <a:chExt cx="0" cy="0"/>
        </a:xfrm>
      </p:grpSpPr>
      <p:sp>
        <p:nvSpPr>
          <p:cNvPr id="12" name="Titel 1"/>
          <p:cNvSpPr>
            <a:spLocks noGrp="1"/>
          </p:cNvSpPr>
          <p:nvPr>
            <p:ph type="title"/>
          </p:nvPr>
        </p:nvSpPr>
        <p:spPr>
          <a:xfrm>
            <a:off x="346206" y="2"/>
            <a:ext cx="9513411" cy="967407"/>
          </a:xfrm>
          <a:prstGeom prst="rect">
            <a:avLst/>
          </a:prstGeom>
        </p:spPr>
        <p:txBody>
          <a:bodyPr wrap="square" lIns="0" anchor="ctr" anchorCtr="0">
            <a:normAutofit/>
          </a:bodyPr>
          <a:lstStyle>
            <a:lvl1pPr>
              <a:defRPr sz="3200" b="1">
                <a:solidFill>
                  <a:schemeClr val="tx2"/>
                </a:solidFill>
                <a:latin typeface="Arial" panose="020B0604020202020204" pitchFamily="34" charset="0"/>
              </a:defRPr>
            </a:lvl1pPr>
          </a:lstStyle>
          <a:p>
            <a:r>
              <a:rPr lang="de-DE"/>
              <a:t>Titelmasterformat durch Klicken bearbeiten</a:t>
            </a:r>
            <a:endParaRPr lang="de-DE" dirty="0"/>
          </a:p>
        </p:txBody>
      </p:sp>
      <p:sp>
        <p:nvSpPr>
          <p:cNvPr id="13" name="Inhaltsplatzhalter 2"/>
          <p:cNvSpPr>
            <a:spLocks noGrp="1"/>
          </p:cNvSpPr>
          <p:nvPr>
            <p:ph idx="1"/>
          </p:nvPr>
        </p:nvSpPr>
        <p:spPr>
          <a:xfrm>
            <a:off x="346206" y="1166191"/>
            <a:ext cx="11617193" cy="5507878"/>
          </a:xfrm>
          <a:prstGeom prst="rect">
            <a:avLst/>
          </a:prstGeom>
        </p:spPr>
        <p:txBody>
          <a:bodyPr lIns="0"/>
          <a:lstStyle>
            <a:lvl1pPr marL="342900" indent="-342900">
              <a:buClr>
                <a:schemeClr val="accent5"/>
              </a:buClr>
              <a:buSzPct val="80000"/>
              <a:buFont typeface="Wingdings 3" panose="05040102010807070707" pitchFamily="18" charset="2"/>
              <a:buChar char=""/>
              <a:defRPr sz="2800">
                <a:solidFill>
                  <a:srgbClr val="000000"/>
                </a:solidFill>
                <a:latin typeface="Arial" panose="020B0604020202020204" pitchFamily="34" charset="0"/>
              </a:defRPr>
            </a:lvl1pPr>
            <a:lvl2pPr marL="742950" indent="-285750">
              <a:buClr>
                <a:schemeClr val="accent1"/>
              </a:buClr>
              <a:buFont typeface="Symbol" panose="05050102010706020507" pitchFamily="18" charset="2"/>
              <a:buChar char="-"/>
              <a:defRPr sz="2400" i="0">
                <a:solidFill>
                  <a:srgbClr val="000000"/>
                </a:solidFill>
                <a:latin typeface="Arial" panose="020B0604020202020204" pitchFamily="34" charset="0"/>
              </a:defRPr>
            </a:lvl2pPr>
            <a:lvl3pPr marL="1143000" indent="-228600">
              <a:buClr>
                <a:schemeClr val="tx2"/>
              </a:buClr>
              <a:buFont typeface="Symbol" panose="05050102010706020507" pitchFamily="18" charset="2"/>
              <a:buChar char="-"/>
              <a:defRPr sz="2200">
                <a:solidFill>
                  <a:srgbClr val="000000"/>
                </a:solidFill>
                <a:latin typeface="Arial" panose="020B0604020202020204" pitchFamily="34" charset="0"/>
              </a:defRPr>
            </a:lvl3pPr>
            <a:lvl4pPr marL="1600200" indent="-228600">
              <a:buClr>
                <a:srgbClr val="004593"/>
              </a:buClr>
              <a:buFont typeface="Symbol" panose="05050102010706020507" pitchFamily="18" charset="2"/>
              <a:buChar char="-"/>
              <a:defRPr sz="2000">
                <a:solidFill>
                  <a:srgbClr val="000000"/>
                </a:solidFill>
                <a:latin typeface="Arial" panose="020B0604020202020204" pitchFamily="34" charset="0"/>
              </a:defRPr>
            </a:lvl4pPr>
            <a:lvl5pPr marL="2057400" indent="-228600">
              <a:buClr>
                <a:srgbClr val="004593"/>
              </a:buClr>
              <a:buSzPct val="80000"/>
              <a:buFont typeface="Courier New" panose="02070309020205020404" pitchFamily="49" charset="0"/>
              <a:buChar char="o"/>
              <a:defRPr sz="1800">
                <a:solidFill>
                  <a:srgbClr val="000000"/>
                </a:solidFill>
                <a:latin typeface="Arial" panose="020B0604020202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9716" y="187643"/>
            <a:ext cx="2104114" cy="583882"/>
          </a:xfrm>
          <a:prstGeom prst="rect">
            <a:avLst/>
          </a:prstGeom>
        </p:spPr>
      </p:pic>
      <p:cxnSp>
        <p:nvCxnSpPr>
          <p:cNvPr id="8" name="Gerader Verbinder 7"/>
          <p:cNvCxnSpPr/>
          <p:nvPr userDrawn="1"/>
        </p:nvCxnSpPr>
        <p:spPr>
          <a:xfrm>
            <a:off x="0" y="959224"/>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62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Standard Fußzeile">
    <p:spTree>
      <p:nvGrpSpPr>
        <p:cNvPr id="1" name=""/>
        <p:cNvGrpSpPr/>
        <p:nvPr/>
      </p:nvGrpSpPr>
      <p:grpSpPr>
        <a:xfrm>
          <a:off x="0" y="0"/>
          <a:ext cx="0" cy="0"/>
          <a:chOff x="0" y="0"/>
          <a:chExt cx="0" cy="0"/>
        </a:xfrm>
      </p:grpSpPr>
      <p:sp>
        <p:nvSpPr>
          <p:cNvPr id="12" name="Titel 1"/>
          <p:cNvSpPr>
            <a:spLocks noGrp="1"/>
          </p:cNvSpPr>
          <p:nvPr>
            <p:ph type="title"/>
          </p:nvPr>
        </p:nvSpPr>
        <p:spPr>
          <a:xfrm>
            <a:off x="346206" y="2"/>
            <a:ext cx="9513411" cy="967407"/>
          </a:xfrm>
          <a:prstGeom prst="rect">
            <a:avLst/>
          </a:prstGeom>
        </p:spPr>
        <p:txBody>
          <a:bodyPr wrap="square" lIns="0" anchor="ctr" anchorCtr="0">
            <a:normAutofit/>
          </a:bodyPr>
          <a:lstStyle>
            <a:lvl1pPr>
              <a:defRPr sz="3200" b="1">
                <a:solidFill>
                  <a:schemeClr val="tx2"/>
                </a:solidFill>
                <a:latin typeface="Arial" panose="020B0604020202020204" pitchFamily="34" charset="0"/>
              </a:defRPr>
            </a:lvl1pPr>
          </a:lstStyle>
          <a:p>
            <a:r>
              <a:rPr lang="de-DE" smtClean="0"/>
              <a:t>Titelmasterformat durch Klicken bearbeiten</a:t>
            </a:r>
            <a:endParaRPr lang="de-DE" dirty="0"/>
          </a:p>
        </p:txBody>
      </p:sp>
      <p:sp>
        <p:nvSpPr>
          <p:cNvPr id="13" name="Inhaltsplatzhalter 2"/>
          <p:cNvSpPr>
            <a:spLocks noGrp="1"/>
          </p:cNvSpPr>
          <p:nvPr>
            <p:ph idx="1"/>
          </p:nvPr>
        </p:nvSpPr>
        <p:spPr>
          <a:xfrm>
            <a:off x="346206" y="1166191"/>
            <a:ext cx="11617193" cy="5225644"/>
          </a:xfrm>
          <a:prstGeom prst="rect">
            <a:avLst/>
          </a:prstGeom>
        </p:spPr>
        <p:txBody>
          <a:bodyPr lIns="0"/>
          <a:lstStyle>
            <a:lvl1pPr marL="342900" indent="-342900">
              <a:buClr>
                <a:schemeClr val="accent5"/>
              </a:buClr>
              <a:buSzPct val="80000"/>
              <a:buFont typeface="Wingdings 3" panose="05040102010807070707" pitchFamily="18" charset="2"/>
              <a:buChar char=""/>
              <a:defRPr sz="2800">
                <a:solidFill>
                  <a:srgbClr val="000000"/>
                </a:solidFill>
                <a:latin typeface="Arial" panose="020B0604020202020204" pitchFamily="34" charset="0"/>
              </a:defRPr>
            </a:lvl1pPr>
            <a:lvl2pPr marL="742950" indent="-285750">
              <a:buClr>
                <a:schemeClr val="accent1"/>
              </a:buClr>
              <a:buFont typeface="Symbol" panose="05050102010706020507" pitchFamily="18" charset="2"/>
              <a:buChar char="-"/>
              <a:defRPr sz="2400" i="0">
                <a:solidFill>
                  <a:srgbClr val="000000"/>
                </a:solidFill>
                <a:latin typeface="Arial" panose="020B0604020202020204" pitchFamily="34" charset="0"/>
              </a:defRPr>
            </a:lvl2pPr>
            <a:lvl3pPr marL="1143000" indent="-228600">
              <a:buClr>
                <a:schemeClr val="tx2"/>
              </a:buClr>
              <a:buFont typeface="Symbol" panose="05050102010706020507" pitchFamily="18" charset="2"/>
              <a:buChar char="-"/>
              <a:defRPr sz="2200">
                <a:solidFill>
                  <a:srgbClr val="000000"/>
                </a:solidFill>
                <a:latin typeface="Arial" panose="020B0604020202020204" pitchFamily="34" charset="0"/>
              </a:defRPr>
            </a:lvl3pPr>
            <a:lvl4pPr marL="1600200" indent="-228600">
              <a:buClr>
                <a:srgbClr val="004593"/>
              </a:buClr>
              <a:buFont typeface="Symbol" panose="05050102010706020507" pitchFamily="18" charset="2"/>
              <a:buChar char="-"/>
              <a:defRPr sz="2000">
                <a:solidFill>
                  <a:srgbClr val="000000"/>
                </a:solidFill>
                <a:latin typeface="Arial" panose="020B0604020202020204" pitchFamily="34" charset="0"/>
              </a:defRPr>
            </a:lvl4pPr>
            <a:lvl5pPr marL="2057400" indent="-228600">
              <a:buClr>
                <a:srgbClr val="004593"/>
              </a:buClr>
              <a:buSzPct val="80000"/>
              <a:buFont typeface="Courier New" panose="02070309020205020404" pitchFamily="49" charset="0"/>
              <a:buChar char="o"/>
              <a:defRPr sz="1800">
                <a:solidFill>
                  <a:srgbClr val="000000"/>
                </a:solidFill>
                <a:latin typeface="Arial" panose="020B0604020202020204"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9716" y="187643"/>
            <a:ext cx="2104114" cy="583882"/>
          </a:xfrm>
          <a:prstGeom prst="rect">
            <a:avLst/>
          </a:prstGeom>
        </p:spPr>
      </p:pic>
      <p:cxnSp>
        <p:nvCxnSpPr>
          <p:cNvPr id="8" name="Gerader Verbinder 7"/>
          <p:cNvCxnSpPr/>
          <p:nvPr userDrawn="1"/>
        </p:nvCxnSpPr>
        <p:spPr>
          <a:xfrm>
            <a:off x="0" y="959224"/>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Foliennummernplatzhalter 3"/>
          <p:cNvSpPr>
            <a:spLocks noGrp="1"/>
          </p:cNvSpPr>
          <p:nvPr>
            <p:ph type="sldNum" sz="quarter" idx="10"/>
          </p:nvPr>
        </p:nvSpPr>
        <p:spPr>
          <a:xfrm>
            <a:off x="11573438" y="6480837"/>
            <a:ext cx="502023" cy="242888"/>
          </a:xfrm>
          <a:prstGeom prst="rect">
            <a:avLst/>
          </a:prstGeom>
        </p:spPr>
        <p:txBody>
          <a:bodyPr lIns="0" rIns="0"/>
          <a:lstStyle>
            <a:lvl1pPr algn="l">
              <a:defRPr sz="1200" b="1">
                <a:solidFill>
                  <a:schemeClr val="accent1"/>
                </a:solidFill>
              </a:defRPr>
            </a:lvl1pPr>
          </a:lstStyle>
          <a:p>
            <a:pPr>
              <a:defRPr/>
            </a:pPr>
            <a:fld id="{37A20298-986E-4734-B951-F2C952E09839}" type="slidenum">
              <a:rPr lang="de-DE" smtClean="0"/>
              <a:pPr>
                <a:defRPr/>
              </a:pPr>
              <a:t>‹Nr.›</a:t>
            </a:fld>
            <a:endParaRPr lang="de-DE" dirty="0"/>
          </a:p>
        </p:txBody>
      </p:sp>
      <p:sp>
        <p:nvSpPr>
          <p:cNvPr id="9" name="Fußzeilenplatzhalter 4"/>
          <p:cNvSpPr>
            <a:spLocks noGrp="1"/>
          </p:cNvSpPr>
          <p:nvPr>
            <p:ph type="ftr" sz="quarter" idx="11"/>
          </p:nvPr>
        </p:nvSpPr>
        <p:spPr>
          <a:xfrm>
            <a:off x="349569" y="6474487"/>
            <a:ext cx="9350243" cy="249238"/>
          </a:xfrm>
          <a:prstGeom prst="rect">
            <a:avLst/>
          </a:prstGeom>
          <a:noFill/>
        </p:spPr>
        <p:txBody>
          <a:bodyPr lIns="0"/>
          <a:lstStyle>
            <a:lvl1pPr algn="l">
              <a:defRPr sz="1200" b="1" smtClean="0">
                <a:solidFill>
                  <a:schemeClr val="accent1"/>
                </a:solidFill>
              </a:defRPr>
            </a:lvl1pPr>
          </a:lstStyle>
          <a:p>
            <a:pPr>
              <a:defRPr/>
            </a:pPr>
            <a:r>
              <a:rPr lang="de-DE" dirty="0" smtClean="0"/>
              <a:t>Master-Präsentation</a:t>
            </a:r>
            <a:endParaRPr lang="de-DE" dirty="0"/>
          </a:p>
        </p:txBody>
      </p:sp>
      <p:sp>
        <p:nvSpPr>
          <p:cNvPr id="10" name="Datumsplatzhalter 5"/>
          <p:cNvSpPr>
            <a:spLocks noGrp="1"/>
          </p:cNvSpPr>
          <p:nvPr>
            <p:ph type="dt" sz="half" idx="12"/>
          </p:nvPr>
        </p:nvSpPr>
        <p:spPr>
          <a:xfrm>
            <a:off x="10465037" y="6477664"/>
            <a:ext cx="946150" cy="246063"/>
          </a:xfrm>
          <a:prstGeom prst="rect">
            <a:avLst/>
          </a:prstGeom>
        </p:spPr>
        <p:txBody>
          <a:bodyPr/>
          <a:lstStyle>
            <a:lvl1pPr>
              <a:defRPr sz="1200" b="1" smtClean="0">
                <a:solidFill>
                  <a:schemeClr val="accent1"/>
                </a:solidFill>
              </a:defRPr>
            </a:lvl1pPr>
          </a:lstStyle>
          <a:p>
            <a:pPr>
              <a:defRPr/>
            </a:pPr>
            <a:fld id="{9121C1ED-56DE-4A4D-A6B8-EA540EC50A9E}" type="datetime1">
              <a:rPr lang="de-DE" smtClean="0"/>
              <a:pPr>
                <a:defRPr/>
              </a:pPr>
              <a:t>11.06.2024</a:t>
            </a:fld>
            <a:endParaRPr lang="de-DE" dirty="0"/>
          </a:p>
        </p:txBody>
      </p:sp>
    </p:spTree>
    <p:extLst>
      <p:ext uri="{BB962C8B-B14F-4D97-AF65-F5344CB8AC3E}">
        <p14:creationId xmlns:p14="http://schemas.microsoft.com/office/powerpoint/2010/main" val="652263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416A6FE-6C7E-46B9-980D-3A44040EB5D5}" type="datetimeFigureOut">
              <a:rPr lang="de-DE" smtClean="0"/>
              <a:t>11.06.2024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9F743F7-C436-428A-98F5-5A4EEF6B294B}" type="slidenum">
              <a:rPr lang="de-DE" smtClean="0"/>
              <a:t>‹Nr.›</a:t>
            </a:fld>
            <a:endParaRPr lang="de-DE"/>
          </a:p>
        </p:txBody>
      </p:sp>
    </p:spTree>
    <p:extLst>
      <p:ext uri="{BB962C8B-B14F-4D97-AF65-F5344CB8AC3E}">
        <p14:creationId xmlns:p14="http://schemas.microsoft.com/office/powerpoint/2010/main" val="307179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4416A6FE-6C7E-46B9-980D-3A44040EB5D5}" type="datetimeFigureOut">
              <a:rPr lang="de-DE" smtClean="0"/>
              <a:t>11.06.2024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9F743F7-C436-428A-98F5-5A4EEF6B294B}" type="slidenum">
              <a:rPr lang="de-DE" smtClean="0"/>
              <a:t>‹Nr.›</a:t>
            </a:fld>
            <a:endParaRPr lang="de-DE"/>
          </a:p>
        </p:txBody>
      </p:sp>
    </p:spTree>
    <p:extLst>
      <p:ext uri="{BB962C8B-B14F-4D97-AF65-F5344CB8AC3E}">
        <p14:creationId xmlns:p14="http://schemas.microsoft.com/office/powerpoint/2010/main" val="11605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416A6FE-6C7E-46B9-980D-3A44040EB5D5}" type="datetimeFigureOut">
              <a:rPr lang="de-DE" smtClean="0"/>
              <a:t>11.06.2024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9F743F7-C436-428A-98F5-5A4EEF6B294B}" type="slidenum">
              <a:rPr lang="de-DE" smtClean="0"/>
              <a:t>‹Nr.›</a:t>
            </a:fld>
            <a:endParaRPr lang="de-DE"/>
          </a:p>
        </p:txBody>
      </p:sp>
    </p:spTree>
    <p:extLst>
      <p:ext uri="{BB962C8B-B14F-4D97-AF65-F5344CB8AC3E}">
        <p14:creationId xmlns:p14="http://schemas.microsoft.com/office/powerpoint/2010/main" val="157145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416A6FE-6C7E-46B9-980D-3A44040EB5D5}" type="datetimeFigureOut">
              <a:rPr lang="de-DE" smtClean="0"/>
              <a:t>11.06.2024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9F743F7-C436-428A-98F5-5A4EEF6B294B}" type="slidenum">
              <a:rPr lang="de-DE" smtClean="0"/>
              <a:t>‹Nr.›</a:t>
            </a:fld>
            <a:endParaRPr lang="de-DE"/>
          </a:p>
        </p:txBody>
      </p:sp>
    </p:spTree>
    <p:extLst>
      <p:ext uri="{BB962C8B-B14F-4D97-AF65-F5344CB8AC3E}">
        <p14:creationId xmlns:p14="http://schemas.microsoft.com/office/powerpoint/2010/main" val="131413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416A6FE-6C7E-46B9-980D-3A44040EB5D5}" type="datetimeFigureOut">
              <a:rPr lang="de-DE" smtClean="0"/>
              <a:t>11.06.2024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9F743F7-C436-428A-98F5-5A4EEF6B294B}" type="slidenum">
              <a:rPr lang="de-DE" smtClean="0"/>
              <a:t>‹Nr.›</a:t>
            </a:fld>
            <a:endParaRPr lang="de-DE"/>
          </a:p>
        </p:txBody>
      </p:sp>
    </p:spTree>
    <p:extLst>
      <p:ext uri="{BB962C8B-B14F-4D97-AF65-F5344CB8AC3E}">
        <p14:creationId xmlns:p14="http://schemas.microsoft.com/office/powerpoint/2010/main" val="362977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416A6FE-6C7E-46B9-980D-3A44040EB5D5}" type="datetimeFigureOut">
              <a:rPr lang="de-DE" smtClean="0"/>
              <a:t>11.06.2024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9F743F7-C436-428A-98F5-5A4EEF6B294B}" type="slidenum">
              <a:rPr lang="de-DE" smtClean="0"/>
              <a:t>‹Nr.›</a:t>
            </a:fld>
            <a:endParaRPr lang="de-DE"/>
          </a:p>
        </p:txBody>
      </p:sp>
    </p:spTree>
    <p:extLst>
      <p:ext uri="{BB962C8B-B14F-4D97-AF65-F5344CB8AC3E}">
        <p14:creationId xmlns:p14="http://schemas.microsoft.com/office/powerpoint/2010/main" val="155319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4416A6FE-6C7E-46B9-980D-3A44040EB5D5}" type="datetimeFigureOut">
              <a:rPr lang="de-DE" smtClean="0"/>
              <a:t>11.06.2024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9F743F7-C436-428A-98F5-5A4EEF6B294B}" type="slidenum">
              <a:rPr lang="de-DE" smtClean="0"/>
              <a:t>‹Nr.›</a:t>
            </a:fld>
            <a:endParaRPr lang="de-DE"/>
          </a:p>
        </p:txBody>
      </p:sp>
    </p:spTree>
    <p:extLst>
      <p:ext uri="{BB962C8B-B14F-4D97-AF65-F5344CB8AC3E}">
        <p14:creationId xmlns:p14="http://schemas.microsoft.com/office/powerpoint/2010/main" val="23902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4416A6FE-6C7E-46B9-980D-3A44040EB5D5}" type="datetimeFigureOut">
              <a:rPr lang="de-DE" smtClean="0"/>
              <a:t>11.06.2024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9F743F7-C436-428A-98F5-5A4EEF6B294B}" type="slidenum">
              <a:rPr lang="de-DE" smtClean="0"/>
              <a:t>‹Nr.›</a:t>
            </a:fld>
            <a:endParaRPr lang="de-DE"/>
          </a:p>
        </p:txBody>
      </p:sp>
    </p:spTree>
    <p:extLst>
      <p:ext uri="{BB962C8B-B14F-4D97-AF65-F5344CB8AC3E}">
        <p14:creationId xmlns:p14="http://schemas.microsoft.com/office/powerpoint/2010/main" val="404179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6A6FE-6C7E-46B9-980D-3A44040EB5D5}" type="datetimeFigureOut">
              <a:rPr lang="de-DE" smtClean="0"/>
              <a:t>11.06.2024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743F7-C436-428A-98F5-5A4EEF6B294B}" type="slidenum">
              <a:rPr lang="de-DE" smtClean="0"/>
              <a:t>‹Nr.›</a:t>
            </a:fld>
            <a:endParaRPr lang="de-DE"/>
          </a:p>
        </p:txBody>
      </p:sp>
    </p:spTree>
    <p:extLst>
      <p:ext uri="{BB962C8B-B14F-4D97-AF65-F5344CB8AC3E}">
        <p14:creationId xmlns:p14="http://schemas.microsoft.com/office/powerpoint/2010/main" val="106957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share-your-work/cclicense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NULL"/><Relationship Id="rId2" Type="http://schemas.openxmlformats.org/officeDocument/2006/relationships/notesSlide" Target="../notesSlides/notesSlide11.xml"/><Relationship Id="rId16" Type="http://schemas.openxmlformats.org/officeDocument/2006/relationships/image" Target="NUL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23.png"/><Relationship Id="rId5" Type="http://schemas.openxmlformats.org/officeDocument/2006/relationships/diagramQuickStyle" Target="../diagrams/quickStyle1.xml"/><Relationship Id="rId15" Type="http://schemas.openxmlformats.org/officeDocument/2006/relationships/image" Target="../media/image25.png"/><Relationship Id="rId10" Type="http://schemas.openxmlformats.org/officeDocument/2006/relationships/image" Target="NULL"/><Relationship Id="rId4" Type="http://schemas.openxmlformats.org/officeDocument/2006/relationships/diagramLayout" Target="../diagrams/layout1.xml"/><Relationship Id="rId9" Type="http://schemas.openxmlformats.org/officeDocument/2006/relationships/image" Target="../media/image22.png"/><Relationship Id="rId14"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Folien aus unterschiedlichen Seminaren im Fach Allgemeinmedizin am Uniklinikum Würzburg</a:t>
            </a:r>
            <a:endParaRPr lang="de-DE" dirty="0"/>
          </a:p>
        </p:txBody>
      </p:sp>
      <p:sp>
        <p:nvSpPr>
          <p:cNvPr id="3" name="Inhaltsplatzhalter 2"/>
          <p:cNvSpPr>
            <a:spLocks noGrp="1"/>
          </p:cNvSpPr>
          <p:nvPr>
            <p:ph idx="1"/>
          </p:nvPr>
        </p:nvSpPr>
        <p:spPr>
          <a:xfrm>
            <a:off x="838200" y="1825624"/>
            <a:ext cx="10515600" cy="4721479"/>
          </a:xfrm>
        </p:spPr>
        <p:txBody>
          <a:bodyPr>
            <a:normAutofit lnSpcReduction="10000"/>
          </a:bodyPr>
          <a:lstStyle/>
          <a:p>
            <a:r>
              <a:rPr lang="de-DE" dirty="0" smtClean="0"/>
              <a:t>Entstanden 2023 im Rahmen der Projektes „Longitudinales Curriculum Planetare Gesundheit“ an der medizinischen Fakultät Würzburg, Leitung Dr. Eva-Maria Schwienhorst-Stich</a:t>
            </a:r>
          </a:p>
          <a:p>
            <a:r>
              <a:rPr lang="de-DE" dirty="0" smtClean="0"/>
              <a:t>Die Folien sind nutzbar unter einer Creative </a:t>
            </a:r>
            <a:r>
              <a:rPr lang="de-DE" dirty="0" err="1" smtClean="0"/>
              <a:t>Commons</a:t>
            </a:r>
            <a:r>
              <a:rPr lang="de-DE" dirty="0" smtClean="0"/>
              <a:t> (cc) Lizenz</a:t>
            </a:r>
          </a:p>
          <a:p>
            <a:pPr marL="0" indent="0">
              <a:buNone/>
            </a:pPr>
            <a:r>
              <a:rPr lang="de-DE" dirty="0" smtClean="0"/>
              <a:t>	CC BY-NC-SA </a:t>
            </a:r>
            <a:r>
              <a:rPr lang="de-DE" sz="2000" dirty="0" smtClean="0">
                <a:hlinkClick r:id="rId2"/>
              </a:rPr>
              <a:t>https://creativecommons.org/share-your-work/cclicenses/</a:t>
            </a:r>
            <a:endParaRPr lang="de-DE" dirty="0" smtClean="0"/>
          </a:p>
          <a:p>
            <a:pPr marL="0" indent="0">
              <a:buNone/>
            </a:pPr>
            <a:r>
              <a:rPr lang="de-DE" dirty="0" smtClean="0"/>
              <a:t>Das heißt:</a:t>
            </a:r>
          </a:p>
          <a:p>
            <a:pPr marL="514350" indent="-514350">
              <a:buAutoNum type="arabicParenR"/>
            </a:pPr>
            <a:r>
              <a:rPr lang="de-DE" dirty="0" smtClean="0"/>
              <a:t>Urheber muss genannt werden (Institut für Allgemeinmedizin, </a:t>
            </a:r>
            <a:r>
              <a:rPr lang="de-DE" smtClean="0"/>
              <a:t>Uniklinikum Würzburg)</a:t>
            </a:r>
            <a:endParaRPr lang="de-DE" dirty="0" smtClean="0"/>
          </a:p>
          <a:p>
            <a:pPr marL="514350" indent="-514350">
              <a:buAutoNum type="arabicParenR"/>
            </a:pPr>
            <a:r>
              <a:rPr lang="de-DE" dirty="0" smtClean="0"/>
              <a:t>Nur die nicht-kommerzielle Nutzung ist erlaubt</a:t>
            </a:r>
          </a:p>
          <a:p>
            <a:pPr marL="514350" indent="-514350">
              <a:buAutoNum type="arabicParenR"/>
            </a:pPr>
            <a:r>
              <a:rPr lang="de-DE" dirty="0" smtClean="0"/>
              <a:t>Adaptierte Versionen müssen unter den gleichen Lizenz zur Verfügung gestellt werden</a:t>
            </a:r>
            <a:endParaRPr lang="de-DE" dirty="0"/>
          </a:p>
        </p:txBody>
      </p:sp>
    </p:spTree>
    <p:extLst>
      <p:ext uri="{BB962C8B-B14F-4D97-AF65-F5344CB8AC3E}">
        <p14:creationId xmlns:p14="http://schemas.microsoft.com/office/powerpoint/2010/main" val="2998906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body" idx="1"/>
          </p:nvPr>
        </p:nvSpPr>
        <p:spPr>
          <a:xfrm>
            <a:off x="346207" y="1166191"/>
            <a:ext cx="5749794" cy="4982818"/>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de-DE" sz="3200" b="1" i="0" u="none" strike="noStrike" cap="none" dirty="0">
                <a:solidFill>
                  <a:schemeClr val="lt1"/>
                </a:solidFill>
                <a:latin typeface="Arial"/>
                <a:ea typeface="Arial"/>
                <a:cs typeface="Arial"/>
                <a:sym typeface="Arial"/>
              </a:rPr>
              <a:t>Fallbeispiel - Immer mehr Sommer –</a:t>
            </a:r>
            <a:endParaRPr dirty="0"/>
          </a:p>
          <a:p>
            <a:pPr marL="0" marR="0" lvl="0" indent="0" algn="l" rtl="0">
              <a:lnSpc>
                <a:spcPct val="100000"/>
              </a:lnSpc>
              <a:spcBef>
                <a:spcPts val="0"/>
              </a:spcBef>
              <a:spcAft>
                <a:spcPts val="0"/>
              </a:spcAft>
              <a:buClr>
                <a:srgbClr val="000000"/>
              </a:buClr>
              <a:buSzPts val="3200"/>
              <a:buFont typeface="Arial"/>
              <a:buNone/>
            </a:pPr>
            <a:endParaRPr sz="3200" b="1"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2800"/>
              <a:buFont typeface="Arial"/>
              <a:buNone/>
            </a:pPr>
            <a:r>
              <a:rPr lang="de-DE" sz="2800" b="1" dirty="0">
                <a:solidFill>
                  <a:srgbClr val="FFFFFF"/>
                </a:solidFill>
                <a:latin typeface="Arial"/>
                <a:ea typeface="Arial"/>
                <a:cs typeface="Arial"/>
                <a:sym typeface="Arial"/>
              </a:rPr>
              <a:t>A</a:t>
            </a:r>
            <a:r>
              <a:rPr lang="de-DE" sz="2800" b="1" i="0" u="none" strike="noStrike" cap="none" dirty="0">
                <a:solidFill>
                  <a:srgbClr val="FFFFFF"/>
                </a:solidFill>
                <a:latin typeface="Arial"/>
                <a:ea typeface="Arial"/>
                <a:cs typeface="Arial"/>
                <a:sym typeface="Arial"/>
              </a:rPr>
              <a:t>m 3. Tag nach 2 „Tropennächten“ (&gt;25°C) erhalten Sie den Anruf einer Ihnen bekannten alten Dame. Sie </a:t>
            </a:r>
            <a:r>
              <a:rPr lang="de-DE" sz="2800" b="1" dirty="0">
                <a:solidFill>
                  <a:srgbClr val="FFFFFF"/>
                </a:solidFill>
                <a:latin typeface="Arial"/>
                <a:ea typeface="Arial"/>
                <a:cs typeface="Arial"/>
                <a:sym typeface="Arial"/>
              </a:rPr>
              <a:t>ist</a:t>
            </a:r>
            <a:r>
              <a:rPr lang="de-DE" sz="2800" b="1" i="0" u="none" strike="noStrike" cap="none" dirty="0">
                <a:solidFill>
                  <a:srgbClr val="FFFFFF"/>
                </a:solidFill>
                <a:latin typeface="Arial"/>
                <a:ea typeface="Arial"/>
                <a:cs typeface="Arial"/>
                <a:sym typeface="Arial"/>
              </a:rPr>
              <a:t> bisher Selbstversorgerin und alleinlebend, den Rettungsdienst möchte sie nicht rufen, ihre Tochter sei ja gestern noch da gewesen und sie sei nur einfach so komisch schwächer als</a:t>
            </a:r>
            <a:endParaRPr dirty="0"/>
          </a:p>
          <a:p>
            <a:pPr marL="342900" lvl="0" indent="-200660" algn="l" rtl="0">
              <a:lnSpc>
                <a:spcPct val="90000"/>
              </a:lnSpc>
              <a:spcBef>
                <a:spcPts val="1000"/>
              </a:spcBef>
              <a:spcAft>
                <a:spcPts val="0"/>
              </a:spcAft>
              <a:buClr>
                <a:schemeClr val="accent5"/>
              </a:buClr>
              <a:buSzPts val="2240"/>
              <a:buFont typeface="Noto Sans Symbols"/>
              <a:buNone/>
            </a:pPr>
            <a:endParaRPr dirty="0"/>
          </a:p>
        </p:txBody>
      </p:sp>
      <p:sp>
        <p:nvSpPr>
          <p:cNvPr id="191" name="Google Shape;191;p9"/>
          <p:cNvSpPr txBox="1"/>
          <p:nvPr/>
        </p:nvSpPr>
        <p:spPr>
          <a:xfrm>
            <a:off x="250957" y="247653"/>
            <a:ext cx="8732706" cy="661067"/>
          </a:xfrm>
          <a:prstGeom prst="rect">
            <a:avLst/>
          </a:prstGeom>
          <a:noFill/>
          <a:ln>
            <a:noFill/>
          </a:ln>
        </p:spPr>
        <p:txBody>
          <a:bodyPr spcFirstLastPara="1" wrap="square" lIns="0" tIns="45700" rIns="91425" bIns="45700" anchor="ctr" anchorCtr="0">
            <a:normAutofit fontScale="92500"/>
          </a:bodyPr>
          <a:lstStyle/>
          <a:p>
            <a:pPr marL="0" marR="0" lvl="0" indent="0" algn="l" rtl="0">
              <a:lnSpc>
                <a:spcPct val="90000"/>
              </a:lnSpc>
              <a:spcBef>
                <a:spcPts val="0"/>
              </a:spcBef>
              <a:spcAft>
                <a:spcPts val="0"/>
              </a:spcAft>
              <a:buClr>
                <a:schemeClr val="dk2"/>
              </a:buClr>
              <a:buSzPct val="100000"/>
              <a:buFont typeface="Arial"/>
              <a:buNone/>
            </a:pPr>
            <a:r>
              <a:rPr lang="de-DE" sz="3200" b="1">
                <a:solidFill>
                  <a:schemeClr val="dk2"/>
                </a:solidFill>
                <a:latin typeface="Arial"/>
                <a:ea typeface="Arial"/>
                <a:cs typeface="Arial"/>
                <a:sym typeface="Arial"/>
              </a:rPr>
              <a:t>Ärztliche Versorgung in den eigenen 4 Wänden</a:t>
            </a:r>
            <a:endParaRPr sz="3200" b="1">
              <a:solidFill>
                <a:schemeClr val="dk2"/>
              </a:solidFill>
              <a:latin typeface="Arial"/>
              <a:ea typeface="Arial"/>
              <a:cs typeface="Arial"/>
              <a:sym typeface="Arial"/>
            </a:endParaRPr>
          </a:p>
        </p:txBody>
      </p:sp>
      <p:sp>
        <p:nvSpPr>
          <p:cNvPr id="192" name="Google Shape;192;p9"/>
          <p:cNvSpPr txBox="1"/>
          <p:nvPr/>
        </p:nvSpPr>
        <p:spPr>
          <a:xfrm>
            <a:off x="6264188" y="6570487"/>
            <a:ext cx="561975" cy="2428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de-DE" sz="1000" b="1">
                <a:solidFill>
                  <a:srgbClr val="FFFFFF"/>
                </a:solidFill>
                <a:latin typeface="Arial"/>
                <a:ea typeface="Arial"/>
                <a:cs typeface="Arial"/>
                <a:sym typeface="Arial"/>
              </a:rPr>
              <a:t>10</a:t>
            </a:fld>
            <a:endParaRPr sz="1000" b="1">
              <a:solidFill>
                <a:srgbClr val="FFFFFF"/>
              </a:solidFill>
              <a:latin typeface="Arial"/>
              <a:ea typeface="Arial"/>
              <a:cs typeface="Arial"/>
              <a:sym typeface="Arial"/>
            </a:endParaRPr>
          </a:p>
        </p:txBody>
      </p:sp>
      <p:sp>
        <p:nvSpPr>
          <p:cNvPr id="193" name="Google Shape;193;p9"/>
          <p:cNvSpPr txBox="1"/>
          <p:nvPr/>
        </p:nvSpPr>
        <p:spPr>
          <a:xfrm>
            <a:off x="250957" y="6459693"/>
            <a:ext cx="9595408" cy="353682"/>
          </a:xfrm>
          <a:prstGeom prst="rect">
            <a:avLst/>
          </a:prstGeom>
          <a:noFill/>
          <a:ln>
            <a:noFill/>
          </a:ln>
        </p:spPr>
        <p:txBody>
          <a:bodyPr spcFirstLastPara="1" wrap="square" lIns="91425" tIns="45700" rIns="91425" bIns="45700" anchor="t" anchorCtr="0">
            <a:noAutofit/>
          </a:bodyPr>
          <a:lstStyle/>
          <a:p>
            <a:pPr lvl="0"/>
            <a:r>
              <a:rPr lang="de-DE" sz="1100" dirty="0" smtClean="0">
                <a:solidFill>
                  <a:schemeClr val="tx1"/>
                </a:solidFill>
                <a:latin typeface="PT Sans" panose="020B0604020202020204" charset="0"/>
              </a:rPr>
              <a:t>Bild: https</a:t>
            </a:r>
            <a:r>
              <a:rPr lang="de-DE" sz="1100" dirty="0">
                <a:solidFill>
                  <a:schemeClr val="tx1"/>
                </a:solidFill>
                <a:latin typeface="PT Sans" panose="020B0604020202020204" charset="0"/>
              </a:rPr>
              <a:t>://www.bundesgesundheitsministerium.de/fileadmin/Dateien/5_Publikationen/Praevention/Broschueren/Alter_und_Hitze_RBK_BMG.pdf</a:t>
            </a:r>
            <a:endParaRPr sz="1100" b="1" dirty="0">
              <a:solidFill>
                <a:schemeClr val="tx1"/>
              </a:solidFill>
              <a:latin typeface="PT Sans" panose="020B0604020202020204" charset="0"/>
              <a:sym typeface="Arial"/>
            </a:endParaRPr>
          </a:p>
        </p:txBody>
      </p:sp>
      <p:sp>
        <p:nvSpPr>
          <p:cNvPr id="194" name="Google Shape;194;p9"/>
          <p:cNvSpPr txBox="1"/>
          <p:nvPr/>
        </p:nvSpPr>
        <p:spPr>
          <a:xfrm>
            <a:off x="346200" y="1476875"/>
            <a:ext cx="5385900" cy="384716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Arial"/>
              <a:buNone/>
            </a:pPr>
            <a:r>
              <a:rPr lang="de-DE" sz="2400" b="1" i="0" u="none" strike="noStrike" cap="none" dirty="0">
                <a:solidFill>
                  <a:srgbClr val="92D050"/>
                </a:solidFill>
                <a:latin typeface="Arial"/>
                <a:ea typeface="Arial"/>
                <a:cs typeface="Arial"/>
                <a:sym typeface="Arial"/>
              </a:rPr>
              <a:t>Fallbeispiel </a:t>
            </a:r>
            <a:endParaRPr sz="2400" b="1"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2400"/>
              <a:buFont typeface="Arial"/>
              <a:buNone/>
            </a:pPr>
            <a:r>
              <a:rPr lang="de-DE" sz="2000" dirty="0">
                <a:solidFill>
                  <a:srgbClr val="FFFFFF"/>
                </a:solidFill>
                <a:sym typeface="Arial"/>
              </a:rPr>
              <a:t>A</a:t>
            </a:r>
            <a:r>
              <a:rPr lang="de-DE" sz="2000" i="0" u="none" strike="noStrike" cap="none" dirty="0">
                <a:solidFill>
                  <a:srgbClr val="FFFFFF"/>
                </a:solidFill>
                <a:sym typeface="Arial"/>
              </a:rPr>
              <a:t>m 3. Tag nach 2 Tagen mit &gt; 30° und 2 Nächten &gt;20°C (Tropennächten) erhalten Sie den Anruf einer Ihnen bekannten </a:t>
            </a:r>
            <a:r>
              <a:rPr lang="de-DE" sz="2000" dirty="0">
                <a:solidFill>
                  <a:srgbClr val="FFFFFF"/>
                </a:solidFill>
              </a:rPr>
              <a:t>80-jährige</a:t>
            </a:r>
            <a:r>
              <a:rPr lang="de-DE" sz="2000" i="0" u="none" strike="noStrike" cap="none" dirty="0">
                <a:solidFill>
                  <a:srgbClr val="FFFFFF"/>
                </a:solidFill>
                <a:sym typeface="Arial"/>
              </a:rPr>
              <a:t> Dame… </a:t>
            </a:r>
            <a:endParaRPr lang="de-DE" sz="2000" i="0" u="none" strike="noStrike" cap="none" dirty="0" smtClean="0">
              <a:solidFill>
                <a:srgbClr val="FFFFFF"/>
              </a:solidFill>
              <a:sym typeface="Arial"/>
            </a:endParaRPr>
          </a:p>
          <a:p>
            <a:pPr marL="0" marR="0" lvl="0" indent="0" algn="l" rtl="0">
              <a:lnSpc>
                <a:spcPct val="100000"/>
              </a:lnSpc>
              <a:spcBef>
                <a:spcPts val="0"/>
              </a:spcBef>
              <a:spcAft>
                <a:spcPts val="0"/>
              </a:spcAft>
              <a:buClr>
                <a:srgbClr val="FFFFFF"/>
              </a:buClr>
              <a:buSzPts val="2400"/>
              <a:buFont typeface="Arial"/>
              <a:buNone/>
            </a:pPr>
            <a:endParaRPr lang="de-DE" sz="2000" i="0" u="none" strike="noStrike" cap="none" dirty="0" smtClean="0">
              <a:solidFill>
                <a:srgbClr val="FFFFFF"/>
              </a:solidFill>
              <a:sym typeface="Arial"/>
            </a:endParaRPr>
          </a:p>
          <a:p>
            <a:pPr marL="0" marR="0" lvl="0" indent="0" algn="l" rtl="0">
              <a:lnSpc>
                <a:spcPct val="100000"/>
              </a:lnSpc>
              <a:spcBef>
                <a:spcPts val="0"/>
              </a:spcBef>
              <a:spcAft>
                <a:spcPts val="0"/>
              </a:spcAft>
              <a:buClr>
                <a:srgbClr val="FFFFFF"/>
              </a:buClr>
              <a:buSzPts val="2400"/>
              <a:buFont typeface="Arial"/>
              <a:buNone/>
            </a:pPr>
            <a:r>
              <a:rPr lang="de-DE" sz="2000" i="0" u="none" strike="noStrike" cap="none" dirty="0" smtClean="0">
                <a:solidFill>
                  <a:srgbClr val="FFFFFF"/>
                </a:solidFill>
                <a:sym typeface="Arial"/>
              </a:rPr>
              <a:t>Sie </a:t>
            </a:r>
            <a:r>
              <a:rPr lang="de-DE" sz="2000" dirty="0">
                <a:solidFill>
                  <a:srgbClr val="FFFFFF"/>
                </a:solidFill>
                <a:sym typeface="Arial"/>
              </a:rPr>
              <a:t>ist</a:t>
            </a:r>
            <a:r>
              <a:rPr lang="de-DE" sz="2000" i="0" u="none" strike="noStrike" cap="none" dirty="0">
                <a:solidFill>
                  <a:srgbClr val="FFFFFF"/>
                </a:solidFill>
                <a:sym typeface="Arial"/>
              </a:rPr>
              <a:t> bisher Selbstversorgerin und alleinlebend, den Rettungsdienst möchte sie nicht rufen, ihre Tochter komme ja jeden Tag und sie sei nur einfach so komisch schwächer als sonst, sie bleibe einfach im Wohnzimmer bis Sie kämen… </a:t>
            </a:r>
            <a:endParaRPr sz="1100" dirty="0"/>
          </a:p>
        </p:txBody>
      </p:sp>
      <p:pic>
        <p:nvPicPr>
          <p:cNvPr id="195" name="Google Shape;195;p9" descr="page7image3051426352"/>
          <p:cNvPicPr preferRelativeResize="0"/>
          <p:nvPr/>
        </p:nvPicPr>
        <p:blipFill rotWithShape="1">
          <a:blip r:embed="rId3">
            <a:alphaModFix/>
          </a:blip>
          <a:srcRect/>
          <a:stretch/>
        </p:blipFill>
        <p:spPr>
          <a:xfrm>
            <a:off x="6190993" y="1474200"/>
            <a:ext cx="5135183" cy="3909600"/>
          </a:xfrm>
          <a:prstGeom prst="rect">
            <a:avLst/>
          </a:prstGeom>
          <a:noFill/>
          <a:ln>
            <a:noFill/>
          </a:ln>
        </p:spPr>
      </p:pic>
    </p:spTree>
    <p:extLst>
      <p:ext uri="{BB962C8B-B14F-4D97-AF65-F5344CB8AC3E}">
        <p14:creationId xmlns:p14="http://schemas.microsoft.com/office/powerpoint/2010/main" val="192814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p:nvPr/>
        </p:nvSpPr>
        <p:spPr>
          <a:xfrm>
            <a:off x="181848" y="141329"/>
            <a:ext cx="5043295" cy="853838"/>
          </a:xfrm>
          <a:prstGeom prst="rect">
            <a:avLst/>
          </a:prstGeom>
          <a:noFill/>
          <a:ln>
            <a:noFill/>
          </a:ln>
        </p:spPr>
        <p:txBody>
          <a:bodyPr spcFirstLastPara="1" wrap="square" lIns="0" tIns="45700" rIns="91425" bIns="45700" anchor="ctr" anchorCtr="0">
            <a:normAutofit fontScale="92500" lnSpcReduction="10000"/>
          </a:bodyPr>
          <a:lstStyle/>
          <a:p>
            <a:pPr marL="0" marR="0" lvl="0" indent="0" algn="l" rtl="0">
              <a:lnSpc>
                <a:spcPct val="90000"/>
              </a:lnSpc>
              <a:spcBef>
                <a:spcPts val="0"/>
              </a:spcBef>
              <a:spcAft>
                <a:spcPts val="0"/>
              </a:spcAft>
              <a:buClr>
                <a:schemeClr val="dk2"/>
              </a:buClr>
              <a:buSzPts val="3200"/>
              <a:buFont typeface="Arial"/>
              <a:buNone/>
            </a:pPr>
            <a:r>
              <a:rPr lang="de-DE" sz="3200" b="1">
                <a:solidFill>
                  <a:schemeClr val="dk2"/>
                </a:solidFill>
                <a:latin typeface="Arial"/>
                <a:ea typeface="Arial"/>
                <a:cs typeface="Arial"/>
                <a:sym typeface="Arial"/>
              </a:rPr>
              <a:t>Hausbesuch Fallbeispiel: </a:t>
            </a:r>
            <a:r>
              <a:rPr lang="de-DE" sz="3200" b="1">
                <a:solidFill>
                  <a:schemeClr val="dk2"/>
                </a:solidFill>
              </a:rPr>
              <a:t>80</a:t>
            </a:r>
            <a:r>
              <a:rPr lang="de-DE" sz="3200" b="1">
                <a:solidFill>
                  <a:schemeClr val="dk2"/>
                </a:solidFill>
                <a:latin typeface="Arial"/>
                <a:ea typeface="Arial"/>
                <a:cs typeface="Arial"/>
                <a:sym typeface="Arial"/>
              </a:rPr>
              <a:t>-Jährige in Hitzewelle</a:t>
            </a:r>
            <a:endParaRPr/>
          </a:p>
        </p:txBody>
      </p:sp>
      <p:sp>
        <p:nvSpPr>
          <p:cNvPr id="202" name="Google Shape;202;p10"/>
          <p:cNvSpPr txBox="1"/>
          <p:nvPr/>
        </p:nvSpPr>
        <p:spPr>
          <a:xfrm>
            <a:off x="250959" y="1253324"/>
            <a:ext cx="5043296" cy="5074257"/>
          </a:xfrm>
          <a:prstGeom prst="rect">
            <a:avLst/>
          </a:prstGeom>
          <a:noFill/>
          <a:ln>
            <a:noFill/>
          </a:ln>
        </p:spPr>
        <p:txBody>
          <a:bodyPr spcFirstLastPara="1" wrap="square" lIns="0" tIns="45700" rIns="91425" bIns="45700" anchor="t" anchorCtr="0">
            <a:noAutofit/>
          </a:bodyPr>
          <a:lstStyle/>
          <a:p>
            <a:pPr marL="342900" marR="0" lvl="0" indent="-342900" algn="l" rtl="0">
              <a:lnSpc>
                <a:spcPct val="90000"/>
              </a:lnSpc>
              <a:spcBef>
                <a:spcPts val="0"/>
              </a:spcBef>
              <a:spcAft>
                <a:spcPts val="0"/>
              </a:spcAft>
              <a:buClr>
                <a:schemeClr val="accent5"/>
              </a:buClr>
              <a:buSzPts val="2240"/>
              <a:buFont typeface="Noto Sans Symbols"/>
              <a:buChar char="▶"/>
            </a:pPr>
            <a:r>
              <a:rPr lang="de-DE" sz="2400" dirty="0">
                <a:solidFill>
                  <a:srgbClr val="000000"/>
                </a:solidFill>
                <a:latin typeface="Arial"/>
                <a:ea typeface="Arial"/>
                <a:cs typeface="Arial"/>
                <a:sym typeface="Arial"/>
              </a:rPr>
              <a:t>Im Vorfeld (telefonisch) klären:</a:t>
            </a:r>
            <a:endParaRPr sz="1200" dirty="0"/>
          </a:p>
          <a:p>
            <a:pPr marL="742950" marR="0" lvl="1" indent="-285750" algn="l" rtl="0">
              <a:lnSpc>
                <a:spcPct val="90000"/>
              </a:lnSpc>
              <a:spcBef>
                <a:spcPts val="500"/>
              </a:spcBef>
              <a:spcAft>
                <a:spcPts val="0"/>
              </a:spcAft>
              <a:buClr>
                <a:schemeClr val="accent1"/>
              </a:buClr>
              <a:buSzPts val="2400"/>
              <a:buFont typeface="Noto Sans Symbols"/>
              <a:buChar char="−"/>
            </a:pPr>
            <a:r>
              <a:rPr lang="de-DE" sz="2000" b="0" i="0" u="none" strike="noStrike" cap="none" dirty="0">
                <a:solidFill>
                  <a:srgbClr val="000000"/>
                </a:solidFill>
                <a:latin typeface="Arial"/>
                <a:ea typeface="Arial"/>
                <a:cs typeface="Arial"/>
                <a:sym typeface="Arial"/>
              </a:rPr>
              <a:t>Warum Praxisbesuch nicht mehr möglich - Notfall?</a:t>
            </a:r>
            <a:endParaRPr sz="1200" dirty="0"/>
          </a:p>
          <a:p>
            <a:pPr marL="342900" marR="0" lvl="0" indent="-342900" algn="l" rtl="0">
              <a:lnSpc>
                <a:spcPct val="90000"/>
              </a:lnSpc>
              <a:spcBef>
                <a:spcPts val="1000"/>
              </a:spcBef>
              <a:spcAft>
                <a:spcPts val="0"/>
              </a:spcAft>
              <a:buClr>
                <a:schemeClr val="accent5"/>
              </a:buClr>
              <a:buSzPts val="2240"/>
              <a:buFont typeface="Noto Sans Symbols"/>
              <a:buChar char="▶"/>
            </a:pPr>
            <a:r>
              <a:rPr lang="de-DE" sz="2400" dirty="0">
                <a:solidFill>
                  <a:srgbClr val="000000"/>
                </a:solidFill>
                <a:latin typeface="Arial"/>
                <a:ea typeface="Arial"/>
                <a:cs typeface="Arial"/>
                <a:sym typeface="Arial"/>
              </a:rPr>
              <a:t>Zusammenhang mit </a:t>
            </a:r>
            <a:endParaRPr sz="1200" dirty="0"/>
          </a:p>
          <a:p>
            <a:pPr marL="742950" marR="0" lvl="1" indent="-285750" algn="l" rtl="0">
              <a:lnSpc>
                <a:spcPct val="90000"/>
              </a:lnSpc>
              <a:spcBef>
                <a:spcPts val="500"/>
              </a:spcBef>
              <a:spcAft>
                <a:spcPts val="0"/>
              </a:spcAft>
              <a:buClr>
                <a:schemeClr val="accent1"/>
              </a:buClr>
              <a:buSzPts val="2400"/>
              <a:buFont typeface="Noto Sans Symbols"/>
              <a:buChar char="−"/>
            </a:pPr>
            <a:r>
              <a:rPr lang="de-DE" sz="2000" b="0" i="0" u="none" strike="noStrike" cap="none" dirty="0">
                <a:solidFill>
                  <a:srgbClr val="000000"/>
                </a:solidFill>
                <a:latin typeface="Arial"/>
                <a:ea typeface="Arial"/>
                <a:cs typeface="Arial"/>
                <a:sym typeface="Arial"/>
              </a:rPr>
              <a:t>aktuelle Besonderheiten? (Hitzewelle)</a:t>
            </a:r>
            <a:endParaRPr sz="1200" dirty="0"/>
          </a:p>
          <a:p>
            <a:pPr marL="742950" marR="0" lvl="1" indent="-285750" algn="l" rtl="0">
              <a:lnSpc>
                <a:spcPct val="90000"/>
              </a:lnSpc>
              <a:spcBef>
                <a:spcPts val="500"/>
              </a:spcBef>
              <a:spcAft>
                <a:spcPts val="0"/>
              </a:spcAft>
              <a:buClr>
                <a:schemeClr val="accent1"/>
              </a:buClr>
              <a:buSzPts val="2400"/>
              <a:buFont typeface="Noto Sans Symbols"/>
              <a:buChar char="−"/>
            </a:pPr>
            <a:r>
              <a:rPr lang="de-DE" sz="2000" b="0" i="0" u="none" strike="noStrike" cap="none" dirty="0">
                <a:solidFill>
                  <a:srgbClr val="000000"/>
                </a:solidFill>
                <a:latin typeface="Arial"/>
                <a:ea typeface="Arial"/>
                <a:cs typeface="Arial"/>
                <a:sym typeface="Arial"/>
              </a:rPr>
              <a:t>Besondere/Ungünstige Wohnverhältnisse (z.B. Dachgeschoss) </a:t>
            </a:r>
            <a:endParaRPr sz="1200" dirty="0"/>
          </a:p>
          <a:p>
            <a:pPr marL="742950" marR="0" lvl="1" indent="-285750" algn="l" rtl="0">
              <a:lnSpc>
                <a:spcPct val="90000"/>
              </a:lnSpc>
              <a:spcBef>
                <a:spcPts val="500"/>
              </a:spcBef>
              <a:spcAft>
                <a:spcPts val="0"/>
              </a:spcAft>
              <a:buClr>
                <a:schemeClr val="accent1"/>
              </a:buClr>
              <a:buSzPts val="2400"/>
              <a:buFont typeface="Noto Sans Symbols"/>
              <a:buChar char="−"/>
            </a:pPr>
            <a:r>
              <a:rPr lang="de-DE" sz="2000" b="0" i="0" u="none" strike="noStrike" cap="none" dirty="0">
                <a:solidFill>
                  <a:srgbClr val="000000"/>
                </a:solidFill>
                <a:latin typeface="Arial"/>
                <a:ea typeface="Arial"/>
                <a:cs typeface="Arial"/>
                <a:sym typeface="Arial"/>
              </a:rPr>
              <a:t>Soziale Isolation und/ oder allein lebend?</a:t>
            </a:r>
            <a:endParaRPr sz="1200" dirty="0"/>
          </a:p>
          <a:p>
            <a:pPr marL="742950" marR="0" lvl="1" indent="-285750" algn="l" rtl="0">
              <a:lnSpc>
                <a:spcPct val="90000"/>
              </a:lnSpc>
              <a:spcBef>
                <a:spcPts val="500"/>
              </a:spcBef>
              <a:spcAft>
                <a:spcPts val="0"/>
              </a:spcAft>
              <a:buClr>
                <a:schemeClr val="accent1"/>
              </a:buClr>
              <a:buSzPts val="2400"/>
              <a:buFont typeface="Noto Sans Symbols"/>
              <a:buChar char="−"/>
            </a:pPr>
            <a:r>
              <a:rPr lang="de-DE" sz="2000" b="0" i="0" u="none" strike="noStrike" cap="none" dirty="0">
                <a:solidFill>
                  <a:srgbClr val="000000"/>
                </a:solidFill>
                <a:latin typeface="Arial"/>
                <a:ea typeface="Arial"/>
                <a:cs typeface="Arial"/>
                <a:sym typeface="Arial"/>
              </a:rPr>
              <a:t>Geringer sozioökonomischer Status? </a:t>
            </a:r>
            <a:endParaRPr sz="1200" dirty="0"/>
          </a:p>
          <a:p>
            <a:pPr marL="742950" marR="0" lvl="1" indent="-133350" algn="l" rtl="0">
              <a:lnSpc>
                <a:spcPct val="90000"/>
              </a:lnSpc>
              <a:spcBef>
                <a:spcPts val="500"/>
              </a:spcBef>
              <a:spcAft>
                <a:spcPts val="0"/>
              </a:spcAft>
              <a:buClr>
                <a:schemeClr val="accent1"/>
              </a:buClr>
              <a:buSzPts val="2400"/>
              <a:buFont typeface="Noto Sans Symbols"/>
              <a:buNone/>
            </a:pPr>
            <a:endParaRPr sz="2400" b="0" i="0" u="none" strike="noStrike" cap="none" dirty="0">
              <a:solidFill>
                <a:srgbClr val="000000"/>
              </a:solidFill>
              <a:latin typeface="Arial"/>
              <a:ea typeface="Arial"/>
              <a:cs typeface="Arial"/>
              <a:sym typeface="Arial"/>
            </a:endParaRPr>
          </a:p>
          <a:p>
            <a:pPr marL="742950" marR="0" lvl="1" indent="-133350" algn="l" rtl="0">
              <a:lnSpc>
                <a:spcPct val="90000"/>
              </a:lnSpc>
              <a:spcBef>
                <a:spcPts val="500"/>
              </a:spcBef>
              <a:spcAft>
                <a:spcPts val="0"/>
              </a:spcAft>
              <a:buClr>
                <a:schemeClr val="accent1"/>
              </a:buClr>
              <a:buSzPts val="2400"/>
              <a:buFont typeface="Noto Sans Symbols"/>
              <a:buNone/>
            </a:pPr>
            <a:endParaRPr sz="2400" b="0" i="0" u="none" strike="noStrike" cap="none" dirty="0">
              <a:solidFill>
                <a:srgbClr val="000000"/>
              </a:solidFill>
              <a:latin typeface="Arial"/>
              <a:ea typeface="Arial"/>
              <a:cs typeface="Arial"/>
              <a:sym typeface="Arial"/>
            </a:endParaRPr>
          </a:p>
          <a:p>
            <a:pPr marL="742950" marR="0" lvl="1" indent="-133350" algn="l" rtl="0">
              <a:lnSpc>
                <a:spcPct val="90000"/>
              </a:lnSpc>
              <a:spcBef>
                <a:spcPts val="500"/>
              </a:spcBef>
              <a:spcAft>
                <a:spcPts val="0"/>
              </a:spcAft>
              <a:buClr>
                <a:schemeClr val="accent1"/>
              </a:buClr>
              <a:buSzPts val="2400"/>
              <a:buFont typeface="Noto Sans Symbols"/>
              <a:buNone/>
            </a:pPr>
            <a:endParaRPr sz="2400" b="0" i="0" u="none" strike="noStrike" cap="none" dirty="0">
              <a:solidFill>
                <a:srgbClr val="000000"/>
              </a:solidFill>
              <a:latin typeface="Arial"/>
              <a:ea typeface="Arial"/>
              <a:cs typeface="Arial"/>
              <a:sym typeface="Arial"/>
            </a:endParaRPr>
          </a:p>
        </p:txBody>
      </p:sp>
      <p:sp>
        <p:nvSpPr>
          <p:cNvPr id="203" name="Google Shape;203;p10"/>
          <p:cNvSpPr txBox="1"/>
          <p:nvPr/>
        </p:nvSpPr>
        <p:spPr>
          <a:xfrm>
            <a:off x="6264188" y="6570487"/>
            <a:ext cx="561975" cy="2428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de-DE" sz="1000" b="1">
                <a:solidFill>
                  <a:srgbClr val="FFFFFF"/>
                </a:solidFill>
                <a:latin typeface="Arial"/>
                <a:ea typeface="Arial"/>
                <a:cs typeface="Arial"/>
                <a:sym typeface="Arial"/>
              </a:rPr>
              <a:t>11</a:t>
            </a:fld>
            <a:endParaRPr sz="1000" b="1">
              <a:solidFill>
                <a:srgbClr val="FFFFFF"/>
              </a:solidFill>
              <a:latin typeface="Arial"/>
              <a:ea typeface="Arial"/>
              <a:cs typeface="Arial"/>
              <a:sym typeface="Arial"/>
            </a:endParaRPr>
          </a:p>
        </p:txBody>
      </p:sp>
      <p:sp>
        <p:nvSpPr>
          <p:cNvPr id="204" name="Google Shape;204;p10"/>
          <p:cNvSpPr txBox="1"/>
          <p:nvPr/>
        </p:nvSpPr>
        <p:spPr>
          <a:xfrm>
            <a:off x="250958" y="6564137"/>
            <a:ext cx="5274036" cy="2492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000" b="1">
                <a:solidFill>
                  <a:srgbClr val="FFFFFF"/>
                </a:solidFill>
                <a:latin typeface="Arial"/>
                <a:ea typeface="Arial"/>
                <a:cs typeface="Arial"/>
                <a:sym typeface="Arial"/>
              </a:rPr>
              <a:t>Seminar Allgemeinmedizin</a:t>
            </a:r>
            <a:endParaRPr sz="1000" b="1">
              <a:solidFill>
                <a:srgbClr val="FFFFFF"/>
              </a:solidFill>
              <a:latin typeface="Arial"/>
              <a:ea typeface="Arial"/>
              <a:cs typeface="Arial"/>
              <a:sym typeface="Arial"/>
            </a:endParaRPr>
          </a:p>
        </p:txBody>
      </p:sp>
      <p:sp>
        <p:nvSpPr>
          <p:cNvPr id="205" name="Google Shape;205;p10"/>
          <p:cNvSpPr txBox="1"/>
          <p:nvPr/>
        </p:nvSpPr>
        <p:spPr>
          <a:xfrm>
            <a:off x="4572098" y="6117912"/>
            <a:ext cx="8330880" cy="47242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2800"/>
              <a:buFont typeface="Arial"/>
              <a:buNone/>
            </a:pPr>
            <a:r>
              <a:rPr lang="de-DE" sz="2800" b="1" dirty="0">
                <a:solidFill>
                  <a:srgbClr val="FF0000"/>
                </a:solidFill>
                <a:latin typeface="Arial"/>
                <a:ea typeface="Arial"/>
                <a:cs typeface="Arial"/>
                <a:sym typeface="Arial"/>
              </a:rPr>
              <a:t>Warnsymptome für Hitzeerschöpfung!</a:t>
            </a:r>
            <a:endParaRPr dirty="0"/>
          </a:p>
        </p:txBody>
      </p:sp>
      <p:sp>
        <p:nvSpPr>
          <p:cNvPr id="206" name="Google Shape;206;p10"/>
          <p:cNvSpPr txBox="1"/>
          <p:nvPr/>
        </p:nvSpPr>
        <p:spPr>
          <a:xfrm>
            <a:off x="5515952" y="1162709"/>
            <a:ext cx="6425089" cy="421649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Arial"/>
              <a:buNone/>
            </a:pPr>
            <a:r>
              <a:rPr lang="de-DE" sz="2800" b="1" dirty="0">
                <a:solidFill>
                  <a:srgbClr val="92D050"/>
                </a:solidFill>
                <a:latin typeface="Calibri" panose="020F0502020204030204" pitchFamily="34" charset="0"/>
                <a:cs typeface="Calibri" panose="020F0502020204030204" pitchFamily="34" charset="0"/>
              </a:rPr>
              <a:t>K</a:t>
            </a:r>
            <a:r>
              <a:rPr lang="de-DE" sz="2800" b="1" i="0" u="none" strike="noStrike" cap="none" dirty="0" smtClean="0">
                <a:solidFill>
                  <a:srgbClr val="92D050"/>
                </a:solidFill>
                <a:latin typeface="Calibri" panose="020F0502020204030204" pitchFamily="34" charset="0"/>
                <a:cs typeface="Calibri" panose="020F0502020204030204" pitchFamily="34" charset="0"/>
                <a:sym typeface="Arial"/>
              </a:rPr>
              <a:t>örperliche </a:t>
            </a:r>
            <a:r>
              <a:rPr lang="de-DE" sz="2800" b="1" i="0" u="none" strike="noStrike" cap="none" dirty="0">
                <a:solidFill>
                  <a:srgbClr val="92D050"/>
                </a:solidFill>
                <a:latin typeface="Calibri" panose="020F0502020204030204" pitchFamily="34" charset="0"/>
                <a:cs typeface="Calibri" panose="020F0502020204030204" pitchFamily="34" charset="0"/>
                <a:sym typeface="Arial"/>
              </a:rPr>
              <a:t>Untersuchung: </a:t>
            </a:r>
            <a:endParaRPr sz="2800" b="1" dirty="0">
              <a:solidFill>
                <a:srgbClr val="92D050"/>
              </a:solidFill>
              <a:latin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de-DE" sz="2000" dirty="0">
                <a:solidFill>
                  <a:schemeClr val="lt1"/>
                </a:solidFill>
                <a:latin typeface="Calibri" panose="020F0502020204030204" pitchFamily="34" charset="0"/>
                <a:ea typeface="Calibri"/>
                <a:cs typeface="Calibri" panose="020F0502020204030204" pitchFamily="34" charset="0"/>
                <a:sym typeface="Calibri"/>
              </a:rPr>
              <a:t>Bei Eintreffen am späten Nachmittag öffnet Ihnen die Tochter: Sie finden eine wache, aber verlangsamt antwortende Patientin in normalem Ernährungszustand und deutlich reduziertem Allgemeinzustand: </a:t>
            </a:r>
            <a:endParaRPr lang="de-DE" sz="2000" dirty="0" smtClean="0">
              <a:solidFill>
                <a:schemeClr val="lt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endParaRPr lang="de-DE" sz="2000" dirty="0" smtClean="0">
              <a:solidFill>
                <a:schemeClr val="lt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de-DE" sz="2000" dirty="0" smtClean="0">
                <a:solidFill>
                  <a:schemeClr val="lt1"/>
                </a:solidFill>
                <a:latin typeface="Calibri" panose="020F0502020204030204" pitchFamily="34" charset="0"/>
                <a:ea typeface="Calibri"/>
                <a:cs typeface="Calibri" panose="020F0502020204030204" pitchFamily="34" charset="0"/>
                <a:sym typeface="Calibri"/>
              </a:rPr>
              <a:t>Flache </a:t>
            </a:r>
            <a:r>
              <a:rPr lang="de-DE" sz="2000" dirty="0">
                <a:solidFill>
                  <a:schemeClr val="lt1"/>
                </a:solidFill>
                <a:latin typeface="Calibri" panose="020F0502020204030204" pitchFamily="34" charset="0"/>
                <a:ea typeface="Calibri"/>
                <a:cs typeface="Calibri" panose="020F0502020204030204" pitchFamily="34" charset="0"/>
                <a:sym typeface="Calibri"/>
              </a:rPr>
              <a:t>Atmung, Atemfrequenz 35/min, eine Tachykardie (HF 130)</a:t>
            </a:r>
            <a:r>
              <a:rPr lang="de-DE" sz="2000" dirty="0">
                <a:solidFill>
                  <a:schemeClr val="lt1"/>
                </a:solidFill>
                <a:latin typeface="Calibri" panose="020F0502020204030204" pitchFamily="34" charset="0"/>
                <a:ea typeface="Times New Roman"/>
                <a:cs typeface="Calibri" panose="020F0502020204030204" pitchFamily="34" charset="0"/>
                <a:sym typeface="Times New Roman"/>
              </a:rPr>
              <a:t>, ein niedriger Blutdruck (</a:t>
            </a:r>
            <a:r>
              <a:rPr lang="de-DE" sz="2000" dirty="0">
                <a:solidFill>
                  <a:schemeClr val="lt1"/>
                </a:solidFill>
                <a:latin typeface="Calibri" panose="020F0502020204030204" pitchFamily="34" charset="0"/>
                <a:ea typeface="Calibri"/>
                <a:cs typeface="Calibri" panose="020F0502020204030204" pitchFamily="34" charset="0"/>
                <a:sym typeface="Calibri"/>
              </a:rPr>
              <a:t>90/60 </a:t>
            </a:r>
            <a:r>
              <a:rPr lang="de-DE" sz="2000" dirty="0" err="1">
                <a:solidFill>
                  <a:schemeClr val="lt1"/>
                </a:solidFill>
                <a:latin typeface="Calibri" panose="020F0502020204030204" pitchFamily="34" charset="0"/>
                <a:ea typeface="Calibri"/>
                <a:cs typeface="Calibri" panose="020F0502020204030204" pitchFamily="34" charset="0"/>
                <a:sym typeface="Calibri"/>
              </a:rPr>
              <a:t>mmHg</a:t>
            </a:r>
            <a:r>
              <a:rPr lang="de-DE" sz="2000" dirty="0">
                <a:solidFill>
                  <a:schemeClr val="lt1"/>
                </a:solidFill>
                <a:latin typeface="Calibri" panose="020F0502020204030204" pitchFamily="34" charset="0"/>
                <a:ea typeface="Calibri"/>
                <a:cs typeface="Calibri" panose="020F0502020204030204" pitchFamily="34" charset="0"/>
                <a:sym typeface="Calibri"/>
              </a:rPr>
              <a:t>), O2-Sättigung 93%</a:t>
            </a:r>
            <a:r>
              <a:rPr lang="de-DE" sz="2000" dirty="0">
                <a:solidFill>
                  <a:schemeClr val="lt1"/>
                </a:solidFill>
                <a:latin typeface="Calibri" panose="020F0502020204030204" pitchFamily="34" charset="0"/>
                <a:ea typeface="Times New Roman"/>
                <a:cs typeface="Calibri" panose="020F0502020204030204" pitchFamily="34" charset="0"/>
                <a:sym typeface="Times New Roman"/>
              </a:rPr>
              <a:t>, und eine </a:t>
            </a:r>
            <a:r>
              <a:rPr lang="de-DE" sz="2000" dirty="0">
                <a:solidFill>
                  <a:schemeClr val="lt1"/>
                </a:solidFill>
                <a:latin typeface="Calibri" panose="020F0502020204030204" pitchFamily="34" charset="0"/>
                <a:ea typeface="Calibri"/>
                <a:cs typeface="Calibri" panose="020F0502020204030204" pitchFamily="34" charset="0"/>
                <a:sym typeface="Calibri"/>
              </a:rPr>
              <a:t>schlaffe, trockene Haut sowie borkige Mundschleimhaut und eingefallen Halsvenen auf</a:t>
            </a:r>
            <a:r>
              <a:rPr lang="de-DE" sz="2000" dirty="0" smtClean="0">
                <a:solidFill>
                  <a:schemeClr val="lt1"/>
                </a:solidFill>
                <a:latin typeface="Calibri" panose="020F0502020204030204" pitchFamily="34" charset="0"/>
                <a:ea typeface="Calibri"/>
                <a:cs typeface="Calibri" panose="020F0502020204030204" pitchFamily="34" charset="0"/>
                <a:sym typeface="Calibri"/>
              </a:rPr>
              <a:t>.</a:t>
            </a:r>
          </a:p>
          <a:p>
            <a:pPr marL="0" marR="0" lvl="0" indent="0" algn="l" rtl="0">
              <a:spcBef>
                <a:spcPts val="0"/>
              </a:spcBef>
              <a:spcAft>
                <a:spcPts val="0"/>
              </a:spcAft>
              <a:buNone/>
            </a:pPr>
            <a:endParaRPr lang="de-DE" sz="2000" dirty="0" smtClean="0">
              <a:solidFill>
                <a:schemeClr val="lt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de-DE" sz="2000" dirty="0" smtClean="0">
                <a:solidFill>
                  <a:schemeClr val="lt1"/>
                </a:solidFill>
                <a:latin typeface="Calibri" panose="020F0502020204030204" pitchFamily="34" charset="0"/>
                <a:ea typeface="Calibri"/>
                <a:cs typeface="Calibri" panose="020F0502020204030204" pitchFamily="34" charset="0"/>
                <a:sym typeface="Calibri"/>
              </a:rPr>
              <a:t> </a:t>
            </a:r>
            <a:r>
              <a:rPr lang="de-DE" sz="2000" dirty="0">
                <a:solidFill>
                  <a:schemeClr val="lt1"/>
                </a:solidFill>
                <a:latin typeface="Calibri" panose="020F0502020204030204" pitchFamily="34" charset="0"/>
                <a:ea typeface="Calibri"/>
                <a:cs typeface="Calibri" panose="020F0502020204030204" pitchFamily="34" charset="0"/>
                <a:sym typeface="Calibri"/>
              </a:rPr>
              <a:t>Sie messen aurikulär eine Temperatur von 39°C… außerdem sei ihr seit der letzten Stunde etwas übel.. </a:t>
            </a:r>
            <a:endParaRPr sz="2000" dirty="0">
              <a:solidFill>
                <a:schemeClr val="lt1"/>
              </a:solidFill>
              <a:latin typeface="Calibri" panose="020F0502020204030204" pitchFamily="34" charset="0"/>
              <a:ea typeface="Times New Roman"/>
              <a:cs typeface="Calibri" panose="020F0502020204030204" pitchFamily="34" charset="0"/>
              <a:sym typeface="Times New Roman"/>
            </a:endParaRPr>
          </a:p>
        </p:txBody>
      </p:sp>
      <p:pic>
        <p:nvPicPr>
          <p:cNvPr id="207" name="Google Shape;207;p10"/>
          <p:cNvPicPr preferRelativeResize="0"/>
          <p:nvPr/>
        </p:nvPicPr>
        <p:blipFill rotWithShape="1">
          <a:blip r:embed="rId3">
            <a:alphaModFix/>
          </a:blip>
          <a:srcRect/>
          <a:stretch/>
        </p:blipFill>
        <p:spPr>
          <a:xfrm>
            <a:off x="5524994" y="-4515"/>
            <a:ext cx="4141521" cy="939315"/>
          </a:xfrm>
          <a:prstGeom prst="rect">
            <a:avLst/>
          </a:prstGeom>
          <a:noFill/>
          <a:ln>
            <a:noFill/>
          </a:ln>
        </p:spPr>
      </p:pic>
    </p:spTree>
    <p:extLst>
      <p:ext uri="{BB962C8B-B14F-4D97-AF65-F5344CB8AC3E}">
        <p14:creationId xmlns:p14="http://schemas.microsoft.com/office/powerpoint/2010/main" val="144155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P spid="20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346206" y="2"/>
            <a:ext cx="9513411" cy="967407"/>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2"/>
              </a:buClr>
              <a:buSzPts val="3200"/>
              <a:buFont typeface="Arial"/>
              <a:buNone/>
            </a:pPr>
            <a:r>
              <a:rPr lang="de-DE"/>
              <a:t>Hitzeerkrankungen</a:t>
            </a:r>
            <a:endParaRPr/>
          </a:p>
        </p:txBody>
      </p:sp>
      <p:pic>
        <p:nvPicPr>
          <p:cNvPr id="214" name="Google Shape;214;p11"/>
          <p:cNvPicPr preferRelativeResize="0">
            <a:picLocks noGrp="1"/>
          </p:cNvPicPr>
          <p:nvPr>
            <p:ph type="body" idx="1"/>
          </p:nvPr>
        </p:nvPicPr>
        <p:blipFill rotWithShape="1">
          <a:blip r:embed="rId3">
            <a:alphaModFix/>
          </a:blip>
          <a:srcRect/>
          <a:stretch/>
        </p:blipFill>
        <p:spPr>
          <a:xfrm>
            <a:off x="193720" y="1502568"/>
            <a:ext cx="11772962" cy="4855458"/>
          </a:xfrm>
          <a:prstGeom prst="rect">
            <a:avLst/>
          </a:prstGeom>
          <a:noFill/>
          <a:ln>
            <a:noFill/>
          </a:ln>
        </p:spPr>
      </p:pic>
      <p:sp>
        <p:nvSpPr>
          <p:cNvPr id="215" name="Google Shape;215;p11"/>
          <p:cNvSpPr txBox="1"/>
          <p:nvPr/>
        </p:nvSpPr>
        <p:spPr>
          <a:xfrm>
            <a:off x="193720" y="6453147"/>
            <a:ext cx="1177296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dirty="0">
                <a:solidFill>
                  <a:schemeClr val="dk1"/>
                </a:solidFill>
                <a:latin typeface="Arial"/>
                <a:ea typeface="Arial"/>
                <a:cs typeface="Arial"/>
                <a:sym typeface="Arial"/>
              </a:rPr>
              <a:t>Abb</a:t>
            </a:r>
            <a:r>
              <a:rPr lang="de-DE" sz="1100" dirty="0" smtClean="0">
                <a:solidFill>
                  <a:schemeClr val="dk1"/>
                </a:solidFill>
                <a:latin typeface="Arial"/>
                <a:ea typeface="Arial"/>
                <a:cs typeface="Arial"/>
                <a:sym typeface="Arial"/>
              </a:rPr>
              <a:t>.: </a:t>
            </a:r>
            <a:r>
              <a:rPr lang="de-DE" sz="1100" b="0" i="0" u="none" strike="noStrike" dirty="0" err="1">
                <a:solidFill>
                  <a:srgbClr val="4B4B4B"/>
                </a:solidFill>
                <a:latin typeface="PT Sans"/>
                <a:ea typeface="PT Sans"/>
                <a:cs typeface="PT Sans"/>
                <a:sym typeface="PT Sans"/>
              </a:rPr>
              <a:t>Leyk</a:t>
            </a:r>
            <a:r>
              <a:rPr lang="de-DE" sz="1100" b="0" i="0" u="none" strike="noStrike" dirty="0">
                <a:solidFill>
                  <a:srgbClr val="4B4B4B"/>
                </a:solidFill>
                <a:latin typeface="PT Sans"/>
                <a:ea typeface="PT Sans"/>
                <a:cs typeface="PT Sans"/>
                <a:sym typeface="PT Sans"/>
              </a:rPr>
              <a:t> D, </a:t>
            </a:r>
            <a:r>
              <a:rPr lang="de-DE" sz="1100" b="0" i="0" u="none" strike="noStrike" dirty="0" err="1">
                <a:solidFill>
                  <a:srgbClr val="4B4B4B"/>
                </a:solidFill>
                <a:latin typeface="PT Sans"/>
                <a:ea typeface="PT Sans"/>
                <a:cs typeface="PT Sans"/>
                <a:sym typeface="PT Sans"/>
              </a:rPr>
              <a:t>Hoitz</a:t>
            </a:r>
            <a:r>
              <a:rPr lang="de-DE" sz="1100" b="0" i="0" u="none" strike="noStrike" dirty="0">
                <a:solidFill>
                  <a:srgbClr val="4B4B4B"/>
                </a:solidFill>
                <a:latin typeface="PT Sans"/>
                <a:ea typeface="PT Sans"/>
                <a:cs typeface="PT Sans"/>
                <a:sym typeface="PT Sans"/>
              </a:rPr>
              <a:t> J, Becker C, </a:t>
            </a:r>
            <a:r>
              <a:rPr lang="de-DE" sz="1100" b="0" i="0" u="none" strike="noStrike" dirty="0" err="1">
                <a:solidFill>
                  <a:srgbClr val="4B4B4B"/>
                </a:solidFill>
                <a:latin typeface="PT Sans"/>
                <a:ea typeface="PT Sans"/>
                <a:cs typeface="PT Sans"/>
                <a:sym typeface="PT Sans"/>
              </a:rPr>
              <a:t>Glitz</a:t>
            </a:r>
            <a:r>
              <a:rPr lang="de-DE" sz="1100" b="0" i="0" u="none" strike="noStrike" dirty="0">
                <a:solidFill>
                  <a:srgbClr val="4B4B4B"/>
                </a:solidFill>
                <a:latin typeface="PT Sans"/>
                <a:ea typeface="PT Sans"/>
                <a:cs typeface="PT Sans"/>
                <a:sym typeface="PT Sans"/>
              </a:rPr>
              <a:t> KJ, Nestler K, </a:t>
            </a:r>
            <a:r>
              <a:rPr lang="de-DE" sz="1100" b="0" i="0" u="none" strike="noStrike" dirty="0" err="1">
                <a:solidFill>
                  <a:srgbClr val="4B4B4B"/>
                </a:solidFill>
                <a:latin typeface="PT Sans"/>
                <a:ea typeface="PT Sans"/>
                <a:cs typeface="PT Sans"/>
                <a:sym typeface="PT Sans"/>
              </a:rPr>
              <a:t>Piekarski</a:t>
            </a:r>
            <a:r>
              <a:rPr lang="de-DE" sz="1100" b="0" i="0" u="none" strike="noStrike" dirty="0">
                <a:solidFill>
                  <a:srgbClr val="4B4B4B"/>
                </a:solidFill>
                <a:latin typeface="PT Sans"/>
                <a:ea typeface="PT Sans"/>
                <a:cs typeface="PT Sans"/>
                <a:sym typeface="PT Sans"/>
              </a:rPr>
              <a:t> C: </a:t>
            </a:r>
            <a:r>
              <a:rPr lang="de-DE" sz="1100" b="0" i="0" u="none" strike="noStrike" dirty="0" err="1">
                <a:solidFill>
                  <a:srgbClr val="4B4B4B"/>
                </a:solidFill>
                <a:latin typeface="PT Sans"/>
                <a:ea typeface="PT Sans"/>
                <a:cs typeface="PT Sans"/>
                <a:sym typeface="PT Sans"/>
              </a:rPr>
              <a:t>Health</a:t>
            </a:r>
            <a:r>
              <a:rPr lang="de-DE" sz="1100" b="0" i="0" u="none" strike="noStrike" dirty="0">
                <a:solidFill>
                  <a:srgbClr val="4B4B4B"/>
                </a:solidFill>
                <a:latin typeface="PT Sans"/>
                <a:ea typeface="PT Sans"/>
                <a:cs typeface="PT Sans"/>
                <a:sym typeface="PT Sans"/>
              </a:rPr>
              <a:t> </a:t>
            </a:r>
            <a:r>
              <a:rPr lang="de-DE" sz="1100" b="0" i="0" u="none" strike="noStrike" dirty="0" err="1">
                <a:solidFill>
                  <a:srgbClr val="4B4B4B"/>
                </a:solidFill>
                <a:latin typeface="PT Sans"/>
                <a:ea typeface="PT Sans"/>
                <a:cs typeface="PT Sans"/>
                <a:sym typeface="PT Sans"/>
              </a:rPr>
              <a:t>risks</a:t>
            </a:r>
            <a:r>
              <a:rPr lang="de-DE" sz="1100" b="0" i="0" u="none" strike="noStrike" dirty="0">
                <a:solidFill>
                  <a:srgbClr val="4B4B4B"/>
                </a:solidFill>
                <a:latin typeface="PT Sans"/>
                <a:ea typeface="PT Sans"/>
                <a:cs typeface="PT Sans"/>
                <a:sym typeface="PT Sans"/>
              </a:rPr>
              <a:t> </a:t>
            </a:r>
            <a:r>
              <a:rPr lang="de-DE" sz="1100" b="0" i="0" u="none" strike="noStrike" dirty="0" err="1">
                <a:solidFill>
                  <a:srgbClr val="4B4B4B"/>
                </a:solidFill>
                <a:latin typeface="PT Sans"/>
                <a:ea typeface="PT Sans"/>
                <a:cs typeface="PT Sans"/>
                <a:sym typeface="PT Sans"/>
              </a:rPr>
              <a:t>and</a:t>
            </a:r>
            <a:r>
              <a:rPr lang="de-DE" sz="1100" b="0" i="0" u="none" strike="noStrike" dirty="0">
                <a:solidFill>
                  <a:srgbClr val="4B4B4B"/>
                </a:solidFill>
                <a:latin typeface="PT Sans"/>
                <a:ea typeface="PT Sans"/>
                <a:cs typeface="PT Sans"/>
                <a:sym typeface="PT Sans"/>
              </a:rPr>
              <a:t> </a:t>
            </a:r>
            <a:r>
              <a:rPr lang="de-DE" sz="1100" b="0" i="0" u="none" strike="noStrike" dirty="0" err="1">
                <a:solidFill>
                  <a:srgbClr val="4B4B4B"/>
                </a:solidFill>
                <a:latin typeface="PT Sans"/>
                <a:ea typeface="PT Sans"/>
                <a:cs typeface="PT Sans"/>
                <a:sym typeface="PT Sans"/>
              </a:rPr>
              <a:t>interventions</a:t>
            </a:r>
            <a:r>
              <a:rPr lang="de-DE" sz="1100" b="0" i="0" u="none" strike="noStrike" dirty="0">
                <a:solidFill>
                  <a:srgbClr val="4B4B4B"/>
                </a:solidFill>
                <a:latin typeface="PT Sans"/>
                <a:ea typeface="PT Sans"/>
                <a:cs typeface="PT Sans"/>
                <a:sym typeface="PT Sans"/>
              </a:rPr>
              <a:t> in </a:t>
            </a:r>
            <a:r>
              <a:rPr lang="de-DE" sz="1100" b="0" i="0" u="none" strike="noStrike" dirty="0" err="1">
                <a:solidFill>
                  <a:srgbClr val="4B4B4B"/>
                </a:solidFill>
                <a:latin typeface="PT Sans"/>
                <a:ea typeface="PT Sans"/>
                <a:cs typeface="PT Sans"/>
                <a:sym typeface="PT Sans"/>
              </a:rPr>
              <a:t>exertional</a:t>
            </a:r>
            <a:r>
              <a:rPr lang="de-DE" sz="1100" b="0" i="0" u="none" strike="noStrike" dirty="0">
                <a:solidFill>
                  <a:srgbClr val="4B4B4B"/>
                </a:solidFill>
                <a:latin typeface="PT Sans"/>
                <a:ea typeface="PT Sans"/>
                <a:cs typeface="PT Sans"/>
                <a:sym typeface="PT Sans"/>
              </a:rPr>
              <a:t> </a:t>
            </a:r>
            <a:r>
              <a:rPr lang="de-DE" sz="1100" b="0" i="0" u="none" strike="noStrike" dirty="0" err="1">
                <a:solidFill>
                  <a:srgbClr val="4B4B4B"/>
                </a:solidFill>
                <a:latin typeface="PT Sans"/>
                <a:ea typeface="PT Sans"/>
                <a:cs typeface="PT Sans"/>
                <a:sym typeface="PT Sans"/>
              </a:rPr>
              <a:t>heat</a:t>
            </a:r>
            <a:r>
              <a:rPr lang="de-DE" sz="1100" b="0" i="0" u="none" strike="noStrike" dirty="0">
                <a:solidFill>
                  <a:srgbClr val="4B4B4B"/>
                </a:solidFill>
                <a:latin typeface="PT Sans"/>
                <a:ea typeface="PT Sans"/>
                <a:cs typeface="PT Sans"/>
                <a:sym typeface="PT Sans"/>
              </a:rPr>
              <a:t> stress. </a:t>
            </a:r>
            <a:r>
              <a:rPr lang="de-DE" sz="1100" b="0" i="0" u="none" strike="noStrike" dirty="0" err="1">
                <a:solidFill>
                  <a:srgbClr val="4B4B4B"/>
                </a:solidFill>
                <a:latin typeface="PT Sans"/>
                <a:ea typeface="PT Sans"/>
                <a:cs typeface="PT Sans"/>
                <a:sym typeface="PT Sans"/>
              </a:rPr>
              <a:t>Dtsch</a:t>
            </a:r>
            <a:r>
              <a:rPr lang="de-DE" sz="1100" b="0" i="0" u="none" strike="noStrike" dirty="0">
                <a:solidFill>
                  <a:srgbClr val="4B4B4B"/>
                </a:solidFill>
                <a:latin typeface="PT Sans"/>
                <a:ea typeface="PT Sans"/>
                <a:cs typeface="PT Sans"/>
                <a:sym typeface="PT Sans"/>
              </a:rPr>
              <a:t> </a:t>
            </a:r>
            <a:r>
              <a:rPr lang="de-DE" sz="1100" b="0" i="0" u="none" strike="noStrike" dirty="0" err="1">
                <a:solidFill>
                  <a:srgbClr val="4B4B4B"/>
                </a:solidFill>
                <a:latin typeface="PT Sans"/>
                <a:ea typeface="PT Sans"/>
                <a:cs typeface="PT Sans"/>
                <a:sym typeface="PT Sans"/>
              </a:rPr>
              <a:t>Arztebl</a:t>
            </a:r>
            <a:r>
              <a:rPr lang="de-DE" sz="1100" b="0" i="0" u="none" strike="noStrike" dirty="0">
                <a:solidFill>
                  <a:srgbClr val="4B4B4B"/>
                </a:solidFill>
                <a:latin typeface="PT Sans"/>
                <a:ea typeface="PT Sans"/>
                <a:cs typeface="PT Sans"/>
                <a:sym typeface="PT Sans"/>
              </a:rPr>
              <a:t> </a:t>
            </a:r>
            <a:r>
              <a:rPr lang="de-DE" sz="1100" b="0" i="0" u="none" strike="noStrike" dirty="0" err="1">
                <a:solidFill>
                  <a:srgbClr val="4B4B4B"/>
                </a:solidFill>
                <a:latin typeface="PT Sans"/>
                <a:ea typeface="PT Sans"/>
                <a:cs typeface="PT Sans"/>
                <a:sym typeface="PT Sans"/>
              </a:rPr>
              <a:t>Int</a:t>
            </a:r>
            <a:r>
              <a:rPr lang="de-DE" sz="1100" b="0" i="0" u="none" strike="noStrike" dirty="0">
                <a:solidFill>
                  <a:srgbClr val="4B4B4B"/>
                </a:solidFill>
                <a:latin typeface="PT Sans"/>
                <a:ea typeface="PT Sans"/>
                <a:cs typeface="PT Sans"/>
                <a:sym typeface="PT Sans"/>
              </a:rPr>
              <a:t> 2019; 116: 537–44. ,DOI: 10.3238/arztebl.2019.0537</a:t>
            </a:r>
            <a:endParaRPr sz="1100" dirty="0">
              <a:solidFill>
                <a:schemeClr val="dk1"/>
              </a:solidFill>
              <a:latin typeface="Arial"/>
              <a:ea typeface="Arial"/>
              <a:cs typeface="Arial"/>
              <a:sym typeface="Arial"/>
            </a:endParaRPr>
          </a:p>
        </p:txBody>
      </p:sp>
      <p:sp>
        <p:nvSpPr>
          <p:cNvPr id="216" name="Google Shape;216;p11"/>
          <p:cNvSpPr txBox="1"/>
          <p:nvPr/>
        </p:nvSpPr>
        <p:spPr>
          <a:xfrm>
            <a:off x="4267198" y="967409"/>
            <a:ext cx="5388429" cy="5351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800" dirty="0">
                <a:solidFill>
                  <a:srgbClr val="FF0000"/>
                </a:solidFill>
                <a:highlight>
                  <a:srgbClr val="FFFF00"/>
                </a:highlight>
                <a:latin typeface="Arial"/>
                <a:ea typeface="Arial"/>
                <a:cs typeface="Arial"/>
                <a:sym typeface="Arial"/>
              </a:rPr>
              <a:t>Warnsymptome! </a:t>
            </a:r>
            <a:endParaRPr dirty="0"/>
          </a:p>
        </p:txBody>
      </p:sp>
      <p:pic>
        <p:nvPicPr>
          <p:cNvPr id="217" name="Google Shape;217;p11"/>
          <p:cNvPicPr preferRelativeResize="0"/>
          <p:nvPr/>
        </p:nvPicPr>
        <p:blipFill rotWithShape="1">
          <a:blip r:embed="rId4">
            <a:alphaModFix/>
          </a:blip>
          <a:srcRect l="67669" t="-12" b="12"/>
          <a:stretch/>
        </p:blipFill>
        <p:spPr>
          <a:xfrm>
            <a:off x="8280400" y="0"/>
            <a:ext cx="1375227" cy="967407"/>
          </a:xfrm>
          <a:prstGeom prst="rect">
            <a:avLst/>
          </a:prstGeom>
          <a:noFill/>
          <a:ln>
            <a:noFill/>
          </a:ln>
        </p:spPr>
      </p:pic>
    </p:spTree>
    <p:extLst>
      <p:ext uri="{BB962C8B-B14F-4D97-AF65-F5344CB8AC3E}">
        <p14:creationId xmlns:p14="http://schemas.microsoft.com/office/powerpoint/2010/main" val="1672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2"/>
          <p:cNvSpPr txBox="1">
            <a:spLocks noGrp="1"/>
          </p:cNvSpPr>
          <p:nvPr>
            <p:ph type="title"/>
          </p:nvPr>
        </p:nvSpPr>
        <p:spPr>
          <a:xfrm>
            <a:off x="346206" y="2"/>
            <a:ext cx="9513411" cy="967407"/>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2"/>
              </a:buClr>
              <a:buSzPts val="3200"/>
              <a:buFont typeface="Arial"/>
              <a:buNone/>
            </a:pPr>
            <a:r>
              <a:rPr lang="de-DE"/>
              <a:t>Akute Intervention bei Hitzeerkrankung</a:t>
            </a:r>
            <a:endParaRPr/>
          </a:p>
        </p:txBody>
      </p:sp>
      <p:pic>
        <p:nvPicPr>
          <p:cNvPr id="225" name="Google Shape;225;p12"/>
          <p:cNvPicPr preferRelativeResize="0">
            <a:picLocks noGrp="1"/>
          </p:cNvPicPr>
          <p:nvPr>
            <p:ph type="body" idx="1"/>
          </p:nvPr>
        </p:nvPicPr>
        <p:blipFill rotWithShape="1">
          <a:blip r:embed="rId3">
            <a:alphaModFix/>
          </a:blip>
          <a:srcRect t="4136"/>
          <a:stretch/>
        </p:blipFill>
        <p:spPr>
          <a:xfrm>
            <a:off x="523294" y="967407"/>
            <a:ext cx="4917000" cy="5535300"/>
          </a:xfrm>
          <a:prstGeom prst="rect">
            <a:avLst/>
          </a:prstGeom>
          <a:noFill/>
          <a:ln>
            <a:noFill/>
          </a:ln>
        </p:spPr>
      </p:pic>
      <p:pic>
        <p:nvPicPr>
          <p:cNvPr id="226" name="Google Shape;226;p12"/>
          <p:cNvPicPr preferRelativeResize="0"/>
          <p:nvPr/>
        </p:nvPicPr>
        <p:blipFill rotWithShape="1">
          <a:blip r:embed="rId4">
            <a:alphaModFix/>
          </a:blip>
          <a:srcRect l="67669" t="-12" b="12"/>
          <a:stretch/>
        </p:blipFill>
        <p:spPr>
          <a:xfrm>
            <a:off x="8280400" y="0"/>
            <a:ext cx="1375227" cy="967407"/>
          </a:xfrm>
          <a:prstGeom prst="rect">
            <a:avLst/>
          </a:prstGeom>
          <a:noFill/>
          <a:ln>
            <a:noFill/>
          </a:ln>
        </p:spPr>
      </p:pic>
      <p:sp>
        <p:nvSpPr>
          <p:cNvPr id="227" name="Google Shape;227;p12"/>
          <p:cNvSpPr txBox="1"/>
          <p:nvPr/>
        </p:nvSpPr>
        <p:spPr>
          <a:xfrm>
            <a:off x="346206" y="6444587"/>
            <a:ext cx="11491801"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0" i="0" u="none" strike="noStrike" dirty="0" smtClean="0">
                <a:solidFill>
                  <a:srgbClr val="4B4B4B"/>
                </a:solidFill>
                <a:latin typeface="PT Sans"/>
                <a:ea typeface="PT Sans"/>
                <a:cs typeface="PT Sans"/>
                <a:sym typeface="PT Sans"/>
              </a:rPr>
              <a:t>Abb.: </a:t>
            </a:r>
            <a:r>
              <a:rPr lang="de-DE" sz="1100" b="0" i="0" u="none" strike="noStrike" dirty="0" err="1" smtClean="0">
                <a:solidFill>
                  <a:srgbClr val="4B4B4B"/>
                </a:solidFill>
                <a:latin typeface="PT Sans"/>
                <a:ea typeface="PT Sans"/>
                <a:cs typeface="PT Sans"/>
                <a:sym typeface="PT Sans"/>
              </a:rPr>
              <a:t>Leyk</a:t>
            </a:r>
            <a:r>
              <a:rPr lang="de-DE" sz="1100" b="0" i="0" u="none" strike="noStrike" dirty="0" smtClean="0">
                <a:solidFill>
                  <a:srgbClr val="4B4B4B"/>
                </a:solidFill>
                <a:latin typeface="PT Sans"/>
                <a:ea typeface="PT Sans"/>
                <a:cs typeface="PT Sans"/>
                <a:sym typeface="PT Sans"/>
              </a:rPr>
              <a:t> </a:t>
            </a:r>
            <a:r>
              <a:rPr lang="de-DE" sz="1100" b="0" i="0" u="none" strike="noStrike" dirty="0">
                <a:solidFill>
                  <a:srgbClr val="4B4B4B"/>
                </a:solidFill>
                <a:latin typeface="PT Sans"/>
                <a:ea typeface="PT Sans"/>
                <a:cs typeface="PT Sans"/>
                <a:sym typeface="PT Sans"/>
              </a:rPr>
              <a:t>D, </a:t>
            </a:r>
            <a:r>
              <a:rPr lang="de-DE" sz="1100" b="0" i="0" u="none" strike="noStrike" dirty="0" err="1">
                <a:solidFill>
                  <a:srgbClr val="4B4B4B"/>
                </a:solidFill>
                <a:latin typeface="PT Sans"/>
                <a:ea typeface="PT Sans"/>
                <a:cs typeface="PT Sans"/>
                <a:sym typeface="PT Sans"/>
              </a:rPr>
              <a:t>Hoitz</a:t>
            </a:r>
            <a:r>
              <a:rPr lang="de-DE" sz="1100" b="0" i="0" u="none" strike="noStrike" dirty="0">
                <a:solidFill>
                  <a:srgbClr val="4B4B4B"/>
                </a:solidFill>
                <a:latin typeface="PT Sans"/>
                <a:ea typeface="PT Sans"/>
                <a:cs typeface="PT Sans"/>
                <a:sym typeface="PT Sans"/>
              </a:rPr>
              <a:t> J, Becker C, </a:t>
            </a:r>
            <a:r>
              <a:rPr lang="de-DE" sz="1100" b="0" i="0" u="none" strike="noStrike" dirty="0" err="1">
                <a:solidFill>
                  <a:srgbClr val="4B4B4B"/>
                </a:solidFill>
                <a:latin typeface="PT Sans"/>
                <a:ea typeface="PT Sans"/>
                <a:cs typeface="PT Sans"/>
                <a:sym typeface="PT Sans"/>
              </a:rPr>
              <a:t>Glitz</a:t>
            </a:r>
            <a:r>
              <a:rPr lang="de-DE" sz="1100" b="0" i="0" u="none" strike="noStrike" dirty="0">
                <a:solidFill>
                  <a:srgbClr val="4B4B4B"/>
                </a:solidFill>
                <a:latin typeface="PT Sans"/>
                <a:ea typeface="PT Sans"/>
                <a:cs typeface="PT Sans"/>
                <a:sym typeface="PT Sans"/>
              </a:rPr>
              <a:t> KJ, Nestler K, </a:t>
            </a:r>
            <a:r>
              <a:rPr lang="de-DE" sz="1100" b="0" i="0" u="none" strike="noStrike" dirty="0" err="1">
                <a:solidFill>
                  <a:srgbClr val="4B4B4B"/>
                </a:solidFill>
                <a:latin typeface="PT Sans"/>
                <a:ea typeface="PT Sans"/>
                <a:cs typeface="PT Sans"/>
                <a:sym typeface="PT Sans"/>
              </a:rPr>
              <a:t>Piekarski</a:t>
            </a:r>
            <a:r>
              <a:rPr lang="de-DE" sz="1100" b="0" i="0" u="none" strike="noStrike" dirty="0">
                <a:solidFill>
                  <a:srgbClr val="4B4B4B"/>
                </a:solidFill>
                <a:latin typeface="PT Sans"/>
                <a:ea typeface="PT Sans"/>
                <a:cs typeface="PT Sans"/>
                <a:sym typeface="PT Sans"/>
              </a:rPr>
              <a:t> C: </a:t>
            </a:r>
            <a:r>
              <a:rPr lang="de-DE" sz="1100" b="0" i="0" u="none" strike="noStrike" dirty="0" err="1">
                <a:solidFill>
                  <a:srgbClr val="4B4B4B"/>
                </a:solidFill>
                <a:latin typeface="PT Sans"/>
                <a:ea typeface="PT Sans"/>
                <a:cs typeface="PT Sans"/>
                <a:sym typeface="PT Sans"/>
              </a:rPr>
              <a:t>Health</a:t>
            </a:r>
            <a:r>
              <a:rPr lang="de-DE" sz="1100" b="0" i="0" u="none" strike="noStrike" dirty="0">
                <a:solidFill>
                  <a:srgbClr val="4B4B4B"/>
                </a:solidFill>
                <a:latin typeface="PT Sans"/>
                <a:ea typeface="PT Sans"/>
                <a:cs typeface="PT Sans"/>
                <a:sym typeface="PT Sans"/>
              </a:rPr>
              <a:t> </a:t>
            </a:r>
            <a:r>
              <a:rPr lang="de-DE" sz="1100" b="0" i="0" u="none" strike="noStrike" dirty="0" err="1">
                <a:solidFill>
                  <a:srgbClr val="4B4B4B"/>
                </a:solidFill>
                <a:latin typeface="PT Sans"/>
                <a:ea typeface="PT Sans"/>
                <a:cs typeface="PT Sans"/>
                <a:sym typeface="PT Sans"/>
              </a:rPr>
              <a:t>risks</a:t>
            </a:r>
            <a:r>
              <a:rPr lang="de-DE" sz="1100" b="0" i="0" u="none" strike="noStrike" dirty="0">
                <a:solidFill>
                  <a:srgbClr val="4B4B4B"/>
                </a:solidFill>
                <a:latin typeface="PT Sans"/>
                <a:ea typeface="PT Sans"/>
                <a:cs typeface="PT Sans"/>
                <a:sym typeface="PT Sans"/>
              </a:rPr>
              <a:t> </a:t>
            </a:r>
            <a:r>
              <a:rPr lang="de-DE" sz="1100" b="0" i="0" u="none" strike="noStrike" dirty="0" err="1">
                <a:solidFill>
                  <a:srgbClr val="4B4B4B"/>
                </a:solidFill>
                <a:latin typeface="PT Sans"/>
                <a:ea typeface="PT Sans"/>
                <a:cs typeface="PT Sans"/>
                <a:sym typeface="PT Sans"/>
              </a:rPr>
              <a:t>and</a:t>
            </a:r>
            <a:r>
              <a:rPr lang="de-DE" sz="1100" b="0" i="0" u="none" strike="noStrike" dirty="0">
                <a:solidFill>
                  <a:srgbClr val="4B4B4B"/>
                </a:solidFill>
                <a:latin typeface="PT Sans"/>
                <a:ea typeface="PT Sans"/>
                <a:cs typeface="PT Sans"/>
                <a:sym typeface="PT Sans"/>
              </a:rPr>
              <a:t> </a:t>
            </a:r>
            <a:r>
              <a:rPr lang="de-DE" sz="1100" b="0" i="0" u="none" strike="noStrike" dirty="0" err="1">
                <a:solidFill>
                  <a:srgbClr val="4B4B4B"/>
                </a:solidFill>
                <a:latin typeface="PT Sans"/>
                <a:ea typeface="PT Sans"/>
                <a:cs typeface="PT Sans"/>
                <a:sym typeface="PT Sans"/>
              </a:rPr>
              <a:t>interventions</a:t>
            </a:r>
            <a:r>
              <a:rPr lang="de-DE" sz="1100" b="0" i="0" u="none" strike="noStrike" dirty="0">
                <a:solidFill>
                  <a:srgbClr val="4B4B4B"/>
                </a:solidFill>
                <a:latin typeface="PT Sans"/>
                <a:ea typeface="PT Sans"/>
                <a:cs typeface="PT Sans"/>
                <a:sym typeface="PT Sans"/>
              </a:rPr>
              <a:t> in </a:t>
            </a:r>
            <a:r>
              <a:rPr lang="de-DE" sz="1100" b="0" i="0" u="none" strike="noStrike" dirty="0" err="1">
                <a:solidFill>
                  <a:srgbClr val="4B4B4B"/>
                </a:solidFill>
                <a:latin typeface="PT Sans"/>
                <a:ea typeface="PT Sans"/>
                <a:cs typeface="PT Sans"/>
                <a:sym typeface="PT Sans"/>
              </a:rPr>
              <a:t>exertional</a:t>
            </a:r>
            <a:r>
              <a:rPr lang="de-DE" sz="1100" b="0" i="0" u="none" strike="noStrike" dirty="0">
                <a:solidFill>
                  <a:srgbClr val="4B4B4B"/>
                </a:solidFill>
                <a:latin typeface="PT Sans"/>
                <a:ea typeface="PT Sans"/>
                <a:cs typeface="PT Sans"/>
                <a:sym typeface="PT Sans"/>
              </a:rPr>
              <a:t> </a:t>
            </a:r>
            <a:r>
              <a:rPr lang="de-DE" sz="1100" b="0" i="0" u="none" strike="noStrike" dirty="0" err="1">
                <a:solidFill>
                  <a:srgbClr val="4B4B4B"/>
                </a:solidFill>
                <a:latin typeface="PT Sans"/>
                <a:ea typeface="PT Sans"/>
                <a:cs typeface="PT Sans"/>
                <a:sym typeface="PT Sans"/>
              </a:rPr>
              <a:t>heat</a:t>
            </a:r>
            <a:r>
              <a:rPr lang="de-DE" sz="1100" b="0" i="0" u="none" strike="noStrike" dirty="0">
                <a:solidFill>
                  <a:srgbClr val="4B4B4B"/>
                </a:solidFill>
                <a:latin typeface="PT Sans"/>
                <a:ea typeface="PT Sans"/>
                <a:cs typeface="PT Sans"/>
                <a:sym typeface="PT Sans"/>
              </a:rPr>
              <a:t> stress. </a:t>
            </a:r>
            <a:r>
              <a:rPr lang="de-DE" sz="1100" b="0" i="0" u="none" strike="noStrike" dirty="0" err="1">
                <a:solidFill>
                  <a:srgbClr val="4B4B4B"/>
                </a:solidFill>
                <a:latin typeface="PT Sans"/>
                <a:ea typeface="PT Sans"/>
                <a:cs typeface="PT Sans"/>
                <a:sym typeface="PT Sans"/>
              </a:rPr>
              <a:t>Dtsch</a:t>
            </a:r>
            <a:r>
              <a:rPr lang="de-DE" sz="1100" b="0" i="0" u="none" strike="noStrike" dirty="0">
                <a:solidFill>
                  <a:srgbClr val="4B4B4B"/>
                </a:solidFill>
                <a:latin typeface="PT Sans"/>
                <a:ea typeface="PT Sans"/>
                <a:cs typeface="PT Sans"/>
                <a:sym typeface="PT Sans"/>
              </a:rPr>
              <a:t> </a:t>
            </a:r>
            <a:r>
              <a:rPr lang="de-DE" sz="1100" b="0" i="0" u="none" strike="noStrike" dirty="0" err="1">
                <a:solidFill>
                  <a:srgbClr val="4B4B4B"/>
                </a:solidFill>
                <a:latin typeface="PT Sans"/>
                <a:ea typeface="PT Sans"/>
                <a:cs typeface="PT Sans"/>
                <a:sym typeface="PT Sans"/>
              </a:rPr>
              <a:t>Arztebl</a:t>
            </a:r>
            <a:r>
              <a:rPr lang="de-DE" sz="1100" b="0" i="0" u="none" strike="noStrike" dirty="0">
                <a:solidFill>
                  <a:srgbClr val="4B4B4B"/>
                </a:solidFill>
                <a:latin typeface="PT Sans"/>
                <a:ea typeface="PT Sans"/>
                <a:cs typeface="PT Sans"/>
                <a:sym typeface="PT Sans"/>
              </a:rPr>
              <a:t> </a:t>
            </a:r>
            <a:r>
              <a:rPr lang="de-DE" sz="1100" b="0" i="0" u="none" strike="noStrike" dirty="0" err="1">
                <a:solidFill>
                  <a:srgbClr val="4B4B4B"/>
                </a:solidFill>
                <a:latin typeface="PT Sans"/>
                <a:ea typeface="PT Sans"/>
                <a:cs typeface="PT Sans"/>
                <a:sym typeface="PT Sans"/>
              </a:rPr>
              <a:t>Int</a:t>
            </a:r>
            <a:r>
              <a:rPr lang="de-DE" sz="1100" b="0" i="0" u="none" strike="noStrike" dirty="0">
                <a:solidFill>
                  <a:srgbClr val="4B4B4B"/>
                </a:solidFill>
                <a:latin typeface="PT Sans"/>
                <a:ea typeface="PT Sans"/>
                <a:cs typeface="PT Sans"/>
                <a:sym typeface="PT Sans"/>
              </a:rPr>
              <a:t> 2019; 116: 537–44. , DOI: 10.3238/arztebl.2019.0537</a:t>
            </a:r>
            <a:endParaRPr sz="1100" dirty="0">
              <a:solidFill>
                <a:schemeClr val="dk1"/>
              </a:solidFill>
              <a:sym typeface="Arial"/>
            </a:endParaRPr>
          </a:p>
        </p:txBody>
      </p:sp>
      <p:sp>
        <p:nvSpPr>
          <p:cNvPr id="228" name="Google Shape;228;p12"/>
          <p:cNvSpPr/>
          <p:nvPr/>
        </p:nvSpPr>
        <p:spPr>
          <a:xfrm>
            <a:off x="3187833" y="3691742"/>
            <a:ext cx="2012692" cy="2082939"/>
          </a:xfrm>
          <a:prstGeom prst="irregularSeal1">
            <a:avLst/>
          </a:prstGeom>
          <a:gradFill>
            <a:gsLst>
              <a:gs pos="0">
                <a:srgbClr val="FF0000"/>
              </a:gs>
              <a:gs pos="100000">
                <a:srgbClr val="FFC000"/>
              </a:gs>
            </a:gsLst>
            <a:lin ang="16200000" scaled="0"/>
          </a:gradFill>
          <a:ln w="12700" cap="flat" cmpd="sng">
            <a:solidFill>
              <a:srgbClr val="3963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Calibri"/>
              <a:buNone/>
            </a:pPr>
            <a:r>
              <a:rPr lang="de-DE" sz="1350" b="0" i="0" u="none" strike="noStrike" cap="none" dirty="0">
                <a:solidFill>
                  <a:srgbClr val="000000"/>
                </a:solidFill>
                <a:latin typeface="Calibri"/>
                <a:ea typeface="Calibri"/>
                <a:cs typeface="Calibri"/>
                <a:sym typeface="Calibri"/>
              </a:rPr>
              <a:t>Wo möglich: </a:t>
            </a:r>
            <a:endParaRPr dirty="0"/>
          </a:p>
          <a:p>
            <a:pPr marL="0" marR="0" lvl="0" indent="0" algn="ctr" rtl="0">
              <a:lnSpc>
                <a:spcPct val="100000"/>
              </a:lnSpc>
              <a:spcBef>
                <a:spcPts val="0"/>
              </a:spcBef>
              <a:spcAft>
                <a:spcPts val="0"/>
              </a:spcAft>
              <a:buClr>
                <a:srgbClr val="000000"/>
              </a:buClr>
              <a:buSzPts val="1350"/>
              <a:buFont typeface="Calibri"/>
              <a:buNone/>
            </a:pPr>
            <a:r>
              <a:rPr lang="de-DE" sz="1350" b="0" i="0" u="none" strike="noStrike" cap="none" dirty="0">
                <a:solidFill>
                  <a:srgbClr val="000000"/>
                </a:solidFill>
                <a:latin typeface="Calibri"/>
                <a:ea typeface="Calibri"/>
                <a:cs typeface="Calibri"/>
                <a:sym typeface="Calibri"/>
              </a:rPr>
              <a:t>Prävention</a:t>
            </a:r>
            <a:endParaRPr dirty="0"/>
          </a:p>
          <a:p>
            <a:pPr marL="0" marR="0" lvl="0" indent="0" algn="ctr" rtl="0">
              <a:lnSpc>
                <a:spcPct val="100000"/>
              </a:lnSpc>
              <a:spcBef>
                <a:spcPts val="0"/>
              </a:spcBef>
              <a:spcAft>
                <a:spcPts val="0"/>
              </a:spcAft>
              <a:buClr>
                <a:srgbClr val="000000"/>
              </a:buClr>
              <a:buSzPts val="1350"/>
              <a:buFont typeface="Calibri"/>
              <a:buNone/>
            </a:pPr>
            <a:r>
              <a:rPr lang="de-DE" sz="1350" b="0" i="0" u="none" strike="noStrike" cap="none" dirty="0">
                <a:solidFill>
                  <a:srgbClr val="000000"/>
                </a:solidFill>
                <a:latin typeface="Calibri"/>
                <a:ea typeface="Calibri"/>
                <a:cs typeface="Calibri"/>
                <a:sym typeface="Calibri"/>
              </a:rPr>
              <a:t> statt</a:t>
            </a:r>
            <a:endParaRPr dirty="0"/>
          </a:p>
          <a:p>
            <a:pPr marL="0" marR="0" lvl="0" indent="0" algn="ctr" rtl="0">
              <a:lnSpc>
                <a:spcPct val="100000"/>
              </a:lnSpc>
              <a:spcBef>
                <a:spcPts val="0"/>
              </a:spcBef>
              <a:spcAft>
                <a:spcPts val="0"/>
              </a:spcAft>
              <a:buClr>
                <a:srgbClr val="000000"/>
              </a:buClr>
              <a:buSzPts val="1350"/>
              <a:buFont typeface="Calibri"/>
              <a:buNone/>
            </a:pPr>
            <a:r>
              <a:rPr lang="de-DE" sz="1350" b="0" i="0" u="none" strike="noStrike" cap="none" dirty="0">
                <a:solidFill>
                  <a:srgbClr val="000000"/>
                </a:solidFill>
                <a:latin typeface="Calibri"/>
                <a:ea typeface="Calibri"/>
                <a:cs typeface="Calibri"/>
                <a:sym typeface="Calibri"/>
              </a:rPr>
              <a:t> Therapie!</a:t>
            </a:r>
            <a:endParaRPr dirty="0"/>
          </a:p>
        </p:txBody>
      </p:sp>
      <p:sp>
        <p:nvSpPr>
          <p:cNvPr id="229" name="Google Shape;229;p12"/>
          <p:cNvSpPr/>
          <p:nvPr/>
        </p:nvSpPr>
        <p:spPr>
          <a:xfrm>
            <a:off x="435545" y="3735092"/>
            <a:ext cx="2358900" cy="2114700"/>
          </a:xfrm>
          <a:prstGeom prst="frame">
            <a:avLst>
              <a:gd name="adj1" fmla="val 125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230" name="Google Shape;230;p12"/>
          <p:cNvPicPr preferRelativeResize="0"/>
          <p:nvPr/>
        </p:nvPicPr>
        <p:blipFill>
          <a:blip r:embed="rId5">
            <a:alphaModFix/>
          </a:blip>
          <a:stretch>
            <a:fillRect/>
          </a:stretch>
        </p:blipFill>
        <p:spPr>
          <a:xfrm>
            <a:off x="6640750" y="2184551"/>
            <a:ext cx="5300250" cy="4233599"/>
          </a:xfrm>
          <a:prstGeom prst="rect">
            <a:avLst/>
          </a:prstGeom>
          <a:noFill/>
          <a:ln>
            <a:noFill/>
          </a:ln>
        </p:spPr>
      </p:pic>
      <p:pic>
        <p:nvPicPr>
          <p:cNvPr id="231" name="Google Shape;231;p12"/>
          <p:cNvPicPr preferRelativeResize="0"/>
          <p:nvPr/>
        </p:nvPicPr>
        <p:blipFill>
          <a:blip r:embed="rId6">
            <a:alphaModFix/>
          </a:blip>
          <a:stretch>
            <a:fillRect/>
          </a:stretch>
        </p:blipFill>
        <p:spPr>
          <a:xfrm>
            <a:off x="5680600" y="1774925"/>
            <a:ext cx="5601200" cy="4074874"/>
          </a:xfrm>
          <a:prstGeom prst="rect">
            <a:avLst/>
          </a:prstGeom>
          <a:noFill/>
          <a:ln>
            <a:noFill/>
          </a:ln>
        </p:spPr>
      </p:pic>
      <p:sp>
        <p:nvSpPr>
          <p:cNvPr id="232" name="Google Shape;232;p12"/>
          <p:cNvSpPr txBox="1"/>
          <p:nvPr/>
        </p:nvSpPr>
        <p:spPr>
          <a:xfrm>
            <a:off x="6350750" y="967400"/>
            <a:ext cx="46794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700" b="1">
                <a:solidFill>
                  <a:schemeClr val="dk2"/>
                </a:solidFill>
              </a:rPr>
              <a:t>Immersion = Eintauchen von Körperteilen, z.B.mit kühlen Arm-/Fußbädern</a:t>
            </a:r>
            <a:endParaRPr sz="1700" b="1">
              <a:solidFill>
                <a:schemeClr val="dk2"/>
              </a:solidFill>
            </a:endParaRPr>
          </a:p>
        </p:txBody>
      </p:sp>
    </p:spTree>
    <p:extLst>
      <p:ext uri="{BB962C8B-B14F-4D97-AF65-F5344CB8AC3E}">
        <p14:creationId xmlns:p14="http://schemas.microsoft.com/office/powerpoint/2010/main" val="461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5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gtEl>
                                        <p:attrNameLst>
                                          <p:attrName>style.visibility</p:attrName>
                                        </p:attrNameLst>
                                      </p:cBhvr>
                                      <p:to>
                                        <p:strVal val="visible"/>
                                      </p:to>
                                    </p:set>
                                    <p:animEffect transition="in" filter="fade">
                                      <p:cBhvr>
                                        <p:cTn id="12" dur="1000"/>
                                        <p:tgtEl>
                                          <p:spTgt spid="2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
                                        </p:tgtEl>
                                        <p:attrNameLst>
                                          <p:attrName>style.visibility</p:attrName>
                                        </p:attrNameLst>
                                      </p:cBhvr>
                                      <p:to>
                                        <p:strVal val="visible"/>
                                      </p:to>
                                    </p:set>
                                    <p:animEffect transition="in" filter="fade">
                                      <p:cBhvr>
                                        <p:cTn id="1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xfrm>
            <a:off x="346206" y="2"/>
            <a:ext cx="9513411" cy="967407"/>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2"/>
              </a:buClr>
              <a:buSzPts val="3000"/>
              <a:buFont typeface="Arial"/>
              <a:buNone/>
            </a:pPr>
            <a:r>
              <a:rPr lang="de-DE" sz="3000"/>
              <a:t>Vulnerable Gruppen für Hitzeerkrankungen</a:t>
            </a:r>
            <a:endParaRPr/>
          </a:p>
        </p:txBody>
      </p:sp>
      <p:sp>
        <p:nvSpPr>
          <p:cNvPr id="239" name="Google Shape;239;p13"/>
          <p:cNvSpPr txBox="1">
            <a:spLocks noGrp="1"/>
          </p:cNvSpPr>
          <p:nvPr>
            <p:ph type="body" idx="1"/>
          </p:nvPr>
        </p:nvSpPr>
        <p:spPr>
          <a:xfrm>
            <a:off x="346206" y="1136211"/>
            <a:ext cx="11617193" cy="2966744"/>
          </a:xfrm>
          <a:prstGeom prst="rect">
            <a:avLst/>
          </a:prstGeom>
          <a:noFill/>
          <a:ln>
            <a:noFill/>
          </a:ln>
        </p:spPr>
        <p:txBody>
          <a:bodyPr spcFirstLastPara="1" wrap="square" lIns="0" tIns="45700" rIns="91425" bIns="45700" anchor="t" anchorCtr="0">
            <a:noAutofit/>
          </a:bodyPr>
          <a:lstStyle/>
          <a:p>
            <a:pPr marL="342900" lvl="0" indent="-200660" algn="l" rtl="0">
              <a:lnSpc>
                <a:spcPct val="90000"/>
              </a:lnSpc>
              <a:spcBef>
                <a:spcPts val="0"/>
              </a:spcBef>
              <a:spcAft>
                <a:spcPts val="0"/>
              </a:spcAft>
              <a:buClr>
                <a:schemeClr val="accent5"/>
              </a:buClr>
              <a:buSzPts val="2240"/>
              <a:buFont typeface="Noto Sans Symbols"/>
              <a:buNone/>
            </a:pPr>
            <a:endParaRPr sz="2800"/>
          </a:p>
          <a:p>
            <a:pPr marL="342900" lvl="0" indent="-200660" algn="l" rtl="0">
              <a:lnSpc>
                <a:spcPct val="90000"/>
              </a:lnSpc>
              <a:spcBef>
                <a:spcPts val="1000"/>
              </a:spcBef>
              <a:spcAft>
                <a:spcPts val="0"/>
              </a:spcAft>
              <a:buClr>
                <a:schemeClr val="accent5"/>
              </a:buClr>
              <a:buSzPts val="2240"/>
              <a:buFont typeface="Noto Sans Symbols"/>
              <a:buNone/>
            </a:pPr>
            <a:endParaRPr/>
          </a:p>
          <a:p>
            <a:pPr marL="342900" lvl="0" indent="-200660" algn="l" rtl="0">
              <a:lnSpc>
                <a:spcPct val="90000"/>
              </a:lnSpc>
              <a:spcBef>
                <a:spcPts val="1000"/>
              </a:spcBef>
              <a:spcAft>
                <a:spcPts val="0"/>
              </a:spcAft>
              <a:buClr>
                <a:schemeClr val="accent5"/>
              </a:buClr>
              <a:buSzPts val="2240"/>
              <a:buFont typeface="Noto Sans Symbols"/>
              <a:buNone/>
            </a:pPr>
            <a:endParaRPr sz="2800"/>
          </a:p>
          <a:p>
            <a:pPr marL="342900" lvl="0" indent="-200660" algn="l" rtl="0">
              <a:lnSpc>
                <a:spcPct val="90000"/>
              </a:lnSpc>
              <a:spcBef>
                <a:spcPts val="1000"/>
              </a:spcBef>
              <a:spcAft>
                <a:spcPts val="0"/>
              </a:spcAft>
              <a:buClr>
                <a:schemeClr val="accent5"/>
              </a:buClr>
              <a:buSzPts val="2240"/>
              <a:buFont typeface="Noto Sans Symbols"/>
              <a:buNone/>
            </a:pPr>
            <a:endParaRPr/>
          </a:p>
          <a:p>
            <a:pPr marL="342900" lvl="0" indent="-200660" algn="l" rtl="0">
              <a:lnSpc>
                <a:spcPct val="90000"/>
              </a:lnSpc>
              <a:spcBef>
                <a:spcPts val="1000"/>
              </a:spcBef>
              <a:spcAft>
                <a:spcPts val="0"/>
              </a:spcAft>
              <a:buClr>
                <a:schemeClr val="accent5"/>
              </a:buClr>
              <a:buSzPts val="2240"/>
              <a:buFont typeface="Noto Sans Symbols"/>
              <a:buNone/>
            </a:pPr>
            <a:endParaRPr sz="2800"/>
          </a:p>
          <a:p>
            <a:pPr marL="342900" lvl="0" indent="-200660" algn="l" rtl="0">
              <a:lnSpc>
                <a:spcPct val="90000"/>
              </a:lnSpc>
              <a:spcBef>
                <a:spcPts val="1000"/>
              </a:spcBef>
              <a:spcAft>
                <a:spcPts val="0"/>
              </a:spcAft>
              <a:buClr>
                <a:schemeClr val="accent5"/>
              </a:buClr>
              <a:buSzPts val="2240"/>
              <a:buFont typeface="Noto Sans Symbols"/>
              <a:buNone/>
            </a:pPr>
            <a:endParaRPr/>
          </a:p>
          <a:p>
            <a:pPr marL="0" lvl="0" indent="0" algn="l" rtl="0">
              <a:lnSpc>
                <a:spcPct val="90000"/>
              </a:lnSpc>
              <a:spcBef>
                <a:spcPts val="1000"/>
              </a:spcBef>
              <a:spcAft>
                <a:spcPts val="0"/>
              </a:spcAft>
              <a:buSzPts val="2240"/>
              <a:buNone/>
            </a:pPr>
            <a:endParaRPr sz="2800"/>
          </a:p>
        </p:txBody>
      </p:sp>
      <p:sp>
        <p:nvSpPr>
          <p:cNvPr id="240" name="Google Shape;240;p13"/>
          <p:cNvSpPr txBox="1">
            <a:spLocks noGrp="1"/>
          </p:cNvSpPr>
          <p:nvPr>
            <p:ph type="sldNum" idx="12"/>
          </p:nvPr>
        </p:nvSpPr>
        <p:spPr>
          <a:xfrm>
            <a:off x="11573438" y="6510818"/>
            <a:ext cx="502023" cy="242888"/>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endParaRPr dirty="0"/>
          </a:p>
        </p:txBody>
      </p:sp>
      <p:sp>
        <p:nvSpPr>
          <p:cNvPr id="241" name="Google Shape;241;p13"/>
          <p:cNvSpPr/>
          <p:nvPr/>
        </p:nvSpPr>
        <p:spPr>
          <a:xfrm>
            <a:off x="276574" y="3028269"/>
            <a:ext cx="744165" cy="879764"/>
          </a:xfrm>
          <a:prstGeom prst="lightningBol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accent4"/>
              </a:solidFill>
              <a:latin typeface="Arial"/>
              <a:ea typeface="Arial"/>
              <a:cs typeface="Arial"/>
              <a:sym typeface="Arial"/>
            </a:endParaRPr>
          </a:p>
        </p:txBody>
      </p:sp>
      <p:pic>
        <p:nvPicPr>
          <p:cNvPr id="242" name="Google Shape;242;p13"/>
          <p:cNvPicPr preferRelativeResize="0"/>
          <p:nvPr/>
        </p:nvPicPr>
        <p:blipFill rotWithShape="1">
          <a:blip r:embed="rId3">
            <a:alphaModFix/>
          </a:blip>
          <a:srcRect l="67669" t="-12" b="12"/>
          <a:stretch/>
        </p:blipFill>
        <p:spPr>
          <a:xfrm>
            <a:off x="8280400" y="0"/>
            <a:ext cx="1375227" cy="967407"/>
          </a:xfrm>
          <a:prstGeom prst="rect">
            <a:avLst/>
          </a:prstGeom>
          <a:noFill/>
          <a:ln>
            <a:noFill/>
          </a:ln>
        </p:spPr>
      </p:pic>
      <p:grpSp>
        <p:nvGrpSpPr>
          <p:cNvPr id="243" name="Google Shape;243;p13"/>
          <p:cNvGrpSpPr/>
          <p:nvPr/>
        </p:nvGrpSpPr>
        <p:grpSpPr>
          <a:xfrm>
            <a:off x="5968348" y="1734431"/>
            <a:ext cx="4741838" cy="4271194"/>
            <a:chOff x="980064" y="1279"/>
            <a:chExt cx="4741838" cy="4271194"/>
          </a:xfrm>
        </p:grpSpPr>
        <p:sp>
          <p:nvSpPr>
            <p:cNvPr id="244" name="Google Shape;244;p13"/>
            <p:cNvSpPr/>
            <p:nvPr/>
          </p:nvSpPr>
          <p:spPr>
            <a:xfrm rot="10800000">
              <a:off x="1265094" y="1279"/>
              <a:ext cx="4456808" cy="570059"/>
            </a:xfrm>
            <a:prstGeom prst="homePlate">
              <a:avLst>
                <a:gd name="adj" fmla="val 50000"/>
              </a:avLst>
            </a:prstGeom>
            <a:solidFill>
              <a:srgbClr val="4E88C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txBox="1"/>
            <p:nvPr/>
          </p:nvSpPr>
          <p:spPr>
            <a:xfrm>
              <a:off x="1407609" y="1279"/>
              <a:ext cx="4314293" cy="570059"/>
            </a:xfrm>
            <a:prstGeom prst="rect">
              <a:avLst/>
            </a:prstGeom>
            <a:noFill/>
            <a:ln>
              <a:noFill/>
            </a:ln>
          </p:spPr>
          <p:txBody>
            <a:bodyPr spcFirstLastPara="1" wrap="square" lIns="251375" tIns="60950" rIns="113775" bIns="60950" anchor="ctr" anchorCtr="0">
              <a:noAutofit/>
            </a:bodyPr>
            <a:lstStyle/>
            <a:p>
              <a:pPr marL="0" marR="0" lvl="0" indent="0" algn="ctr" rtl="0">
                <a:lnSpc>
                  <a:spcPct val="90000"/>
                </a:lnSpc>
                <a:spcBef>
                  <a:spcPts val="0"/>
                </a:spcBef>
                <a:spcAft>
                  <a:spcPts val="0"/>
                </a:spcAft>
                <a:buNone/>
              </a:pPr>
              <a:r>
                <a:rPr lang="de-DE" sz="1600">
                  <a:solidFill>
                    <a:schemeClr val="lt1"/>
                  </a:solidFill>
                  <a:latin typeface="Arial"/>
                  <a:ea typeface="Arial"/>
                  <a:cs typeface="Arial"/>
                  <a:sym typeface="Arial"/>
                </a:rPr>
                <a:t>Schwangere</a:t>
              </a:r>
              <a:endParaRPr/>
            </a:p>
          </p:txBody>
        </p:sp>
        <p:sp>
          <p:nvSpPr>
            <p:cNvPr id="246" name="Google Shape;246;p13"/>
            <p:cNvSpPr/>
            <p:nvPr/>
          </p:nvSpPr>
          <p:spPr>
            <a:xfrm>
              <a:off x="980064" y="1279"/>
              <a:ext cx="570059" cy="570059"/>
            </a:xfrm>
            <a:prstGeom prst="ellipse">
              <a:avLst/>
            </a:prstGeom>
            <a:solidFill>
              <a:srgbClr val="BFCE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a:off x="1265094" y="741506"/>
              <a:ext cx="4456808" cy="570059"/>
            </a:xfrm>
            <a:prstGeom prst="homePlate">
              <a:avLst>
                <a:gd name="adj" fmla="val 50000"/>
              </a:avLst>
            </a:prstGeom>
            <a:solidFill>
              <a:srgbClr val="4E88C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txBox="1"/>
            <p:nvPr/>
          </p:nvSpPr>
          <p:spPr>
            <a:xfrm>
              <a:off x="1407609" y="741506"/>
              <a:ext cx="4314293" cy="570059"/>
            </a:xfrm>
            <a:prstGeom prst="rect">
              <a:avLst/>
            </a:prstGeom>
            <a:noFill/>
            <a:ln>
              <a:noFill/>
            </a:ln>
          </p:spPr>
          <p:txBody>
            <a:bodyPr spcFirstLastPara="1" wrap="square" lIns="251375" tIns="60950" rIns="113775" bIns="60950" anchor="ctr" anchorCtr="0">
              <a:noAutofit/>
            </a:bodyPr>
            <a:lstStyle/>
            <a:p>
              <a:pPr marL="0" marR="0" lvl="0" indent="0" algn="ctr" rtl="0">
                <a:lnSpc>
                  <a:spcPct val="90000"/>
                </a:lnSpc>
                <a:spcBef>
                  <a:spcPts val="0"/>
                </a:spcBef>
                <a:spcAft>
                  <a:spcPts val="0"/>
                </a:spcAft>
                <a:buNone/>
              </a:pPr>
              <a:r>
                <a:rPr lang="de-DE" sz="1600">
                  <a:solidFill>
                    <a:schemeClr val="lt1"/>
                  </a:solidFill>
                  <a:latin typeface="Arial"/>
                  <a:ea typeface="Arial"/>
                  <a:cs typeface="Arial"/>
                  <a:sym typeface="Arial"/>
                </a:rPr>
                <a:t>Kleinkinder</a:t>
              </a:r>
              <a:endParaRPr/>
            </a:p>
          </p:txBody>
        </p:sp>
        <p:sp>
          <p:nvSpPr>
            <p:cNvPr id="249" name="Google Shape;249;p13"/>
            <p:cNvSpPr/>
            <p:nvPr/>
          </p:nvSpPr>
          <p:spPr>
            <a:xfrm>
              <a:off x="980064" y="741506"/>
              <a:ext cx="570059" cy="570059"/>
            </a:xfrm>
            <a:prstGeom prst="ellipse">
              <a:avLst/>
            </a:prstGeom>
            <a:solidFill>
              <a:srgbClr val="BFCE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rot="10800000">
              <a:off x="1265094" y="1481733"/>
              <a:ext cx="4456808" cy="570059"/>
            </a:xfrm>
            <a:prstGeom prst="homePlate">
              <a:avLst>
                <a:gd name="adj" fmla="val 50000"/>
              </a:avLst>
            </a:prstGeom>
            <a:solidFill>
              <a:srgbClr val="4E88C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txBox="1"/>
            <p:nvPr/>
          </p:nvSpPr>
          <p:spPr>
            <a:xfrm>
              <a:off x="1407609" y="1481733"/>
              <a:ext cx="4314293" cy="570059"/>
            </a:xfrm>
            <a:prstGeom prst="rect">
              <a:avLst/>
            </a:prstGeom>
            <a:noFill/>
            <a:ln>
              <a:noFill/>
            </a:ln>
          </p:spPr>
          <p:txBody>
            <a:bodyPr spcFirstLastPara="1" wrap="square" lIns="251375" tIns="60950" rIns="113775" bIns="60950" anchor="ctr" anchorCtr="0">
              <a:noAutofit/>
            </a:bodyPr>
            <a:lstStyle/>
            <a:p>
              <a:pPr marL="0" marR="0" lvl="0" indent="0" algn="ctr" rtl="0">
                <a:lnSpc>
                  <a:spcPct val="90000"/>
                </a:lnSpc>
                <a:spcBef>
                  <a:spcPts val="0"/>
                </a:spcBef>
                <a:spcAft>
                  <a:spcPts val="0"/>
                </a:spcAft>
                <a:buNone/>
              </a:pPr>
              <a:r>
                <a:rPr lang="de-DE" sz="1600">
                  <a:solidFill>
                    <a:schemeClr val="lt1"/>
                  </a:solidFill>
                  <a:latin typeface="Arial"/>
                  <a:ea typeface="Arial"/>
                  <a:cs typeface="Arial"/>
                  <a:sym typeface="Arial"/>
                </a:rPr>
                <a:t>Menschen mit Übergewicht oder eingeschränkter Leistung</a:t>
              </a:r>
              <a:endParaRPr/>
            </a:p>
          </p:txBody>
        </p:sp>
        <p:sp>
          <p:nvSpPr>
            <p:cNvPr id="252" name="Google Shape;252;p13"/>
            <p:cNvSpPr/>
            <p:nvPr/>
          </p:nvSpPr>
          <p:spPr>
            <a:xfrm>
              <a:off x="980064" y="1481733"/>
              <a:ext cx="570059" cy="570059"/>
            </a:xfrm>
            <a:prstGeom prst="ellipse">
              <a:avLst/>
            </a:prstGeom>
            <a:solidFill>
              <a:srgbClr val="BFCE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rot="10800000">
              <a:off x="1265094" y="2221960"/>
              <a:ext cx="4456808" cy="570059"/>
            </a:xfrm>
            <a:prstGeom prst="homePlate">
              <a:avLst>
                <a:gd name="adj" fmla="val 50000"/>
              </a:avLst>
            </a:prstGeom>
            <a:solidFill>
              <a:srgbClr val="4E88C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txBox="1"/>
            <p:nvPr/>
          </p:nvSpPr>
          <p:spPr>
            <a:xfrm>
              <a:off x="1407609" y="2221960"/>
              <a:ext cx="4314293" cy="570059"/>
            </a:xfrm>
            <a:prstGeom prst="rect">
              <a:avLst/>
            </a:prstGeom>
            <a:noFill/>
            <a:ln>
              <a:noFill/>
            </a:ln>
          </p:spPr>
          <p:txBody>
            <a:bodyPr spcFirstLastPara="1" wrap="square" lIns="251375" tIns="60950" rIns="113775" bIns="60950" anchor="ctr" anchorCtr="0">
              <a:noAutofit/>
            </a:bodyPr>
            <a:lstStyle/>
            <a:p>
              <a:pPr marL="0" marR="0" lvl="0" indent="0" algn="ctr" rtl="0">
                <a:lnSpc>
                  <a:spcPct val="90000"/>
                </a:lnSpc>
                <a:spcBef>
                  <a:spcPts val="0"/>
                </a:spcBef>
                <a:spcAft>
                  <a:spcPts val="0"/>
                </a:spcAft>
                <a:buNone/>
              </a:pPr>
              <a:r>
                <a:rPr lang="de-DE" sz="1600">
                  <a:solidFill>
                    <a:schemeClr val="lt1"/>
                  </a:solidFill>
                  <a:latin typeface="Arial"/>
                  <a:ea typeface="Arial"/>
                  <a:cs typeface="Arial"/>
                  <a:sym typeface="Arial"/>
                </a:rPr>
                <a:t>Menschen ohne festen Wohnsitz</a:t>
              </a:r>
              <a:endParaRPr/>
            </a:p>
          </p:txBody>
        </p:sp>
        <p:sp>
          <p:nvSpPr>
            <p:cNvPr id="255" name="Google Shape;255;p13"/>
            <p:cNvSpPr/>
            <p:nvPr/>
          </p:nvSpPr>
          <p:spPr>
            <a:xfrm>
              <a:off x="980064" y="2221960"/>
              <a:ext cx="570059" cy="570059"/>
            </a:xfrm>
            <a:prstGeom prst="ellipse">
              <a:avLst/>
            </a:prstGeom>
            <a:solidFill>
              <a:srgbClr val="BFCE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rot="10800000">
              <a:off x="1265094" y="2962187"/>
              <a:ext cx="4456808" cy="570059"/>
            </a:xfrm>
            <a:prstGeom prst="homePlate">
              <a:avLst>
                <a:gd name="adj" fmla="val 50000"/>
              </a:avLst>
            </a:prstGeom>
            <a:solidFill>
              <a:srgbClr val="4E88C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txBox="1"/>
            <p:nvPr/>
          </p:nvSpPr>
          <p:spPr>
            <a:xfrm>
              <a:off x="1407609" y="2962187"/>
              <a:ext cx="4314293" cy="570059"/>
            </a:xfrm>
            <a:prstGeom prst="rect">
              <a:avLst/>
            </a:prstGeom>
            <a:noFill/>
            <a:ln>
              <a:noFill/>
            </a:ln>
          </p:spPr>
          <p:txBody>
            <a:bodyPr spcFirstLastPara="1" wrap="square" lIns="251375" tIns="60950" rIns="113775" bIns="60950" anchor="ctr" anchorCtr="0">
              <a:noAutofit/>
            </a:bodyPr>
            <a:lstStyle/>
            <a:p>
              <a:pPr marL="0" marR="0" lvl="0" indent="0" algn="ctr" rtl="0">
                <a:lnSpc>
                  <a:spcPct val="90000"/>
                </a:lnSpc>
                <a:spcBef>
                  <a:spcPts val="0"/>
                </a:spcBef>
                <a:spcAft>
                  <a:spcPts val="0"/>
                </a:spcAft>
                <a:buNone/>
              </a:pPr>
              <a:r>
                <a:rPr lang="de-DE" sz="1600">
                  <a:solidFill>
                    <a:schemeClr val="lt1"/>
                  </a:solidFill>
                  <a:latin typeface="Arial"/>
                  <a:ea typeface="Arial"/>
                  <a:cs typeface="Arial"/>
                  <a:sym typeface="Arial"/>
                </a:rPr>
                <a:t>Sportler im Freien</a:t>
              </a:r>
              <a:endParaRPr/>
            </a:p>
          </p:txBody>
        </p:sp>
        <p:sp>
          <p:nvSpPr>
            <p:cNvPr id="258" name="Google Shape;258;p13"/>
            <p:cNvSpPr/>
            <p:nvPr/>
          </p:nvSpPr>
          <p:spPr>
            <a:xfrm>
              <a:off x="980064" y="2962187"/>
              <a:ext cx="570059" cy="570059"/>
            </a:xfrm>
            <a:prstGeom prst="ellipse">
              <a:avLst/>
            </a:prstGeom>
            <a:solidFill>
              <a:srgbClr val="BFCE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rot="10800000">
              <a:off x="1265094" y="3702414"/>
              <a:ext cx="4456808" cy="570059"/>
            </a:xfrm>
            <a:prstGeom prst="homePlate">
              <a:avLst>
                <a:gd name="adj" fmla="val 50000"/>
              </a:avLst>
            </a:prstGeom>
            <a:solidFill>
              <a:srgbClr val="4E88C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txBox="1"/>
            <p:nvPr/>
          </p:nvSpPr>
          <p:spPr>
            <a:xfrm>
              <a:off x="1407609" y="3702414"/>
              <a:ext cx="4314293" cy="570059"/>
            </a:xfrm>
            <a:prstGeom prst="rect">
              <a:avLst/>
            </a:prstGeom>
            <a:noFill/>
            <a:ln>
              <a:noFill/>
            </a:ln>
          </p:spPr>
          <p:txBody>
            <a:bodyPr spcFirstLastPara="1" wrap="square" lIns="251375" tIns="60950" rIns="113775" bIns="60950" anchor="ctr" anchorCtr="0">
              <a:noAutofit/>
            </a:bodyPr>
            <a:lstStyle/>
            <a:p>
              <a:pPr marL="0" marR="0" lvl="0" indent="0" algn="ctr" rtl="0">
                <a:lnSpc>
                  <a:spcPct val="90000"/>
                </a:lnSpc>
                <a:spcBef>
                  <a:spcPts val="0"/>
                </a:spcBef>
                <a:spcAft>
                  <a:spcPts val="0"/>
                </a:spcAft>
                <a:buNone/>
              </a:pPr>
              <a:r>
                <a:rPr lang="de-DE" sz="1600">
                  <a:solidFill>
                    <a:schemeClr val="lt1"/>
                  </a:solidFill>
                  <a:latin typeface="Arial"/>
                  <a:ea typeface="Arial"/>
                  <a:cs typeface="Arial"/>
                  <a:sym typeface="Arial"/>
                </a:rPr>
                <a:t>berufliche Riskilogruppen</a:t>
              </a:r>
              <a:endParaRPr sz="1600">
                <a:solidFill>
                  <a:schemeClr val="lt1"/>
                </a:solidFill>
                <a:latin typeface="Arial"/>
                <a:ea typeface="Arial"/>
                <a:cs typeface="Arial"/>
                <a:sym typeface="Arial"/>
              </a:endParaRPr>
            </a:p>
          </p:txBody>
        </p:sp>
        <p:sp>
          <p:nvSpPr>
            <p:cNvPr id="261" name="Google Shape;261;p13"/>
            <p:cNvSpPr/>
            <p:nvPr/>
          </p:nvSpPr>
          <p:spPr>
            <a:xfrm>
              <a:off x="980064" y="3702414"/>
              <a:ext cx="570059" cy="570059"/>
            </a:xfrm>
            <a:prstGeom prst="ellipse">
              <a:avLst/>
            </a:prstGeom>
            <a:solidFill>
              <a:srgbClr val="BFCE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2" name="Google Shape;262;p13" descr="Schwangere Frau mit einfarbiger Füllung"/>
          <p:cNvPicPr preferRelativeResize="0"/>
          <p:nvPr/>
        </p:nvPicPr>
        <p:blipFill rotWithShape="1">
          <a:blip r:embed="rId4">
            <a:alphaModFix/>
          </a:blip>
          <a:srcRect/>
          <a:stretch/>
        </p:blipFill>
        <p:spPr>
          <a:xfrm>
            <a:off x="5787157" y="1564350"/>
            <a:ext cx="914400" cy="914400"/>
          </a:xfrm>
          <a:prstGeom prst="rect">
            <a:avLst/>
          </a:prstGeom>
          <a:noFill/>
          <a:ln>
            <a:noFill/>
          </a:ln>
        </p:spPr>
      </p:pic>
      <p:grpSp>
        <p:nvGrpSpPr>
          <p:cNvPr id="263" name="Google Shape;263;p13"/>
          <p:cNvGrpSpPr/>
          <p:nvPr/>
        </p:nvGrpSpPr>
        <p:grpSpPr>
          <a:xfrm>
            <a:off x="1101187" y="1731348"/>
            <a:ext cx="2879386" cy="2630033"/>
            <a:chOff x="0" y="0"/>
            <a:chExt cx="2879386" cy="2630033"/>
          </a:xfrm>
        </p:grpSpPr>
        <p:sp>
          <p:nvSpPr>
            <p:cNvPr id="264" name="Google Shape;264;p13"/>
            <p:cNvSpPr/>
            <p:nvPr/>
          </p:nvSpPr>
          <p:spPr>
            <a:xfrm>
              <a:off x="0" y="0"/>
              <a:ext cx="2879386" cy="796399"/>
            </a:xfrm>
            <a:prstGeom prst="roundRect">
              <a:avLst>
                <a:gd name="adj" fmla="val 16667"/>
              </a:avLst>
            </a:prstGeom>
            <a:solidFill>
              <a:srgbClr val="4E88C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txBox="1"/>
            <p:nvPr/>
          </p:nvSpPr>
          <p:spPr>
            <a:xfrm>
              <a:off x="38877" y="38877"/>
              <a:ext cx="2801632" cy="718645"/>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None/>
              </a:pPr>
              <a:r>
                <a:rPr lang="de-DE" sz="2600">
                  <a:solidFill>
                    <a:srgbClr val="C00000"/>
                  </a:solidFill>
                  <a:latin typeface="Arial"/>
                  <a:ea typeface="Arial"/>
                  <a:cs typeface="Arial"/>
                  <a:sym typeface="Arial"/>
                </a:rPr>
                <a:t>ältere Menschen: </a:t>
              </a:r>
              <a:endParaRPr/>
            </a:p>
          </p:txBody>
        </p:sp>
        <p:sp>
          <p:nvSpPr>
            <p:cNvPr id="266" name="Google Shape;266;p13"/>
            <p:cNvSpPr/>
            <p:nvPr/>
          </p:nvSpPr>
          <p:spPr>
            <a:xfrm>
              <a:off x="0" y="992395"/>
              <a:ext cx="2879386" cy="16376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txBox="1"/>
            <p:nvPr/>
          </p:nvSpPr>
          <p:spPr>
            <a:xfrm>
              <a:off x="0" y="992395"/>
              <a:ext cx="2879386" cy="1637638"/>
            </a:xfrm>
            <a:prstGeom prst="rect">
              <a:avLst/>
            </a:prstGeom>
            <a:noFill/>
            <a:ln>
              <a:noFill/>
            </a:ln>
          </p:spPr>
          <p:txBody>
            <a:bodyPr spcFirstLastPara="1" wrap="square" lIns="91400" tIns="17775" rIns="99550" bIns="17775"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de-DE" sz="1400" b="0" i="0" u="none" strike="noStrike" cap="none">
                  <a:solidFill>
                    <a:schemeClr val="dk1"/>
                  </a:solidFill>
                  <a:latin typeface="Arial"/>
                  <a:ea typeface="Arial"/>
                  <a:cs typeface="Arial"/>
                  <a:sym typeface="Arial"/>
                </a:rPr>
                <a:t>physiologische Veränderungen</a:t>
              </a:r>
              <a:endParaRPr/>
            </a:p>
            <a:p>
              <a:pPr marL="114300" marR="0" lvl="1" indent="-114300" algn="l" rtl="0">
                <a:lnSpc>
                  <a:spcPct val="90000"/>
                </a:lnSpc>
                <a:spcBef>
                  <a:spcPts val="280"/>
                </a:spcBef>
                <a:spcAft>
                  <a:spcPts val="0"/>
                </a:spcAft>
                <a:buClr>
                  <a:schemeClr val="dk1"/>
                </a:buClr>
                <a:buSzPts val="1400"/>
                <a:buFont typeface="Arial"/>
                <a:buChar char="••"/>
              </a:pPr>
              <a:r>
                <a:rPr lang="de-DE" sz="1400" b="0" i="0" u="none" strike="noStrike" cap="none">
                  <a:solidFill>
                    <a:schemeClr val="dk1"/>
                  </a:solidFill>
                  <a:latin typeface="Arial"/>
                  <a:ea typeface="Arial"/>
                  <a:cs typeface="Arial"/>
                  <a:sym typeface="Arial"/>
                </a:rPr>
                <a:t>Gehäufte Vorerkrankungen</a:t>
              </a:r>
              <a:endParaRPr/>
            </a:p>
            <a:p>
              <a:pPr marL="114300" marR="0" lvl="1" indent="-114300" algn="l" rtl="0">
                <a:lnSpc>
                  <a:spcPct val="90000"/>
                </a:lnSpc>
                <a:spcBef>
                  <a:spcPts val="280"/>
                </a:spcBef>
                <a:spcAft>
                  <a:spcPts val="0"/>
                </a:spcAft>
                <a:buClr>
                  <a:schemeClr val="dk1"/>
                </a:buClr>
                <a:buSzPts val="1400"/>
                <a:buFont typeface="Arial"/>
                <a:buChar char="••"/>
              </a:pPr>
              <a:r>
                <a:rPr lang="de-DE" sz="1400" b="0" i="0" u="none" strike="noStrike" cap="none">
                  <a:solidFill>
                    <a:schemeClr val="dk1"/>
                  </a:solidFill>
                  <a:latin typeface="Arial"/>
                  <a:ea typeface="Arial"/>
                  <a:cs typeface="Arial"/>
                  <a:sym typeface="Arial"/>
                </a:rPr>
                <a:t>Medikamenteneinnahme</a:t>
              </a:r>
              <a:endParaRPr/>
            </a:p>
            <a:p>
              <a:pPr marL="114300" marR="0" lvl="1" indent="-114300" algn="l" rtl="0">
                <a:lnSpc>
                  <a:spcPct val="90000"/>
                </a:lnSpc>
                <a:spcBef>
                  <a:spcPts val="280"/>
                </a:spcBef>
                <a:spcAft>
                  <a:spcPts val="0"/>
                </a:spcAft>
                <a:buClr>
                  <a:schemeClr val="dk1"/>
                </a:buClr>
                <a:buSzPts val="1400"/>
                <a:buFont typeface="Arial"/>
                <a:buChar char="••"/>
              </a:pPr>
              <a:r>
                <a:rPr lang="de-DE" sz="1400" b="0" i="0" u="none" strike="noStrike" cap="none">
                  <a:solidFill>
                    <a:schemeClr val="dk1"/>
                  </a:solidFill>
                  <a:latin typeface="Arial"/>
                  <a:ea typeface="Arial"/>
                  <a:cs typeface="Arial"/>
                  <a:sym typeface="Arial"/>
                </a:rPr>
                <a:t>sozioökonomische Faktoren</a:t>
              </a:r>
              <a:endParaRPr/>
            </a:p>
            <a:p>
              <a:pPr marL="114300" marR="0" lvl="1" indent="-114300" algn="l" rtl="0">
                <a:lnSpc>
                  <a:spcPct val="90000"/>
                </a:lnSpc>
                <a:spcBef>
                  <a:spcPts val="280"/>
                </a:spcBef>
                <a:spcAft>
                  <a:spcPts val="0"/>
                </a:spcAft>
                <a:buClr>
                  <a:schemeClr val="dk1"/>
                </a:buClr>
                <a:buSzPts val="1400"/>
                <a:buFont typeface="Arial"/>
                <a:buChar char="••"/>
              </a:pPr>
              <a:r>
                <a:rPr lang="de-DE" sz="1400" b="0" i="0" u="none" strike="noStrike" cap="none">
                  <a:solidFill>
                    <a:schemeClr val="dk1"/>
                  </a:solidFill>
                  <a:latin typeface="Arial"/>
                  <a:ea typeface="Arial"/>
                  <a:cs typeface="Arial"/>
                  <a:sym typeface="Arial"/>
                </a:rPr>
                <a:t>Wohnsituation </a:t>
              </a:r>
              <a:endParaRPr/>
            </a:p>
            <a:p>
              <a:pPr marL="114300" marR="0" lvl="1" indent="-114300" algn="l" rtl="0">
                <a:lnSpc>
                  <a:spcPct val="90000"/>
                </a:lnSpc>
                <a:spcBef>
                  <a:spcPts val="280"/>
                </a:spcBef>
                <a:spcAft>
                  <a:spcPts val="0"/>
                </a:spcAft>
                <a:buClr>
                  <a:schemeClr val="dk1"/>
                </a:buClr>
                <a:buSzPts val="1400"/>
                <a:buFont typeface="Arial"/>
                <a:buChar char="••"/>
              </a:pPr>
              <a:r>
                <a:rPr lang="de-DE" sz="1400" b="0" i="0" u="none" strike="noStrike" cap="none">
                  <a:solidFill>
                    <a:schemeClr val="dk1"/>
                  </a:solidFill>
                  <a:latin typeface="Arial"/>
                  <a:ea typeface="Arial"/>
                  <a:cs typeface="Arial"/>
                  <a:sym typeface="Arial"/>
                </a:rPr>
                <a:t>funktionelle Einschränkungen </a:t>
              </a:r>
              <a:endParaRPr/>
            </a:p>
            <a:p>
              <a:pPr marL="114300" marR="0" lvl="1" indent="-114300" algn="l" rtl="0">
                <a:lnSpc>
                  <a:spcPct val="90000"/>
                </a:lnSpc>
                <a:spcBef>
                  <a:spcPts val="280"/>
                </a:spcBef>
                <a:spcAft>
                  <a:spcPts val="0"/>
                </a:spcAft>
                <a:buClr>
                  <a:schemeClr val="dk1"/>
                </a:buClr>
                <a:buSzPts val="1400"/>
                <a:buFont typeface="Arial"/>
                <a:buChar char="••"/>
              </a:pPr>
              <a:r>
                <a:rPr lang="de-DE" sz="1400" b="0" i="0" u="none" strike="noStrike" cap="none">
                  <a:solidFill>
                    <a:schemeClr val="dk1"/>
                  </a:solidFill>
                  <a:latin typeface="Arial"/>
                  <a:ea typeface="Arial"/>
                  <a:cs typeface="Arial"/>
                  <a:sym typeface="Arial"/>
                </a:rPr>
                <a:t>Soziale Isolation</a:t>
              </a:r>
              <a:endParaRPr/>
            </a:p>
          </p:txBody>
        </p:sp>
      </p:grpSp>
      <p:pic>
        <p:nvPicPr>
          <p:cNvPr id="268" name="Google Shape;268;p13" descr="Baby mit einfarbiger Füllung"/>
          <p:cNvPicPr preferRelativeResize="0"/>
          <p:nvPr/>
        </p:nvPicPr>
        <p:blipFill rotWithShape="1">
          <a:blip r:embed="rId5">
            <a:alphaModFix/>
          </a:blip>
          <a:srcRect/>
          <a:stretch/>
        </p:blipFill>
        <p:spPr>
          <a:xfrm>
            <a:off x="5825118" y="2344216"/>
            <a:ext cx="914400" cy="914400"/>
          </a:xfrm>
          <a:prstGeom prst="rect">
            <a:avLst/>
          </a:prstGeom>
          <a:noFill/>
          <a:ln>
            <a:noFill/>
          </a:ln>
        </p:spPr>
      </p:pic>
      <p:pic>
        <p:nvPicPr>
          <p:cNvPr id="269" name="Google Shape;269;p13" descr="Herz, pulsierend mit einfarbiger Füllung"/>
          <p:cNvPicPr preferRelativeResize="0"/>
          <p:nvPr/>
        </p:nvPicPr>
        <p:blipFill rotWithShape="1">
          <a:blip r:embed="rId6">
            <a:alphaModFix/>
          </a:blip>
          <a:srcRect/>
          <a:stretch/>
        </p:blipFill>
        <p:spPr>
          <a:xfrm>
            <a:off x="5843741" y="3129736"/>
            <a:ext cx="877154" cy="877154"/>
          </a:xfrm>
          <a:prstGeom prst="rect">
            <a:avLst/>
          </a:prstGeom>
          <a:noFill/>
          <a:ln>
            <a:noFill/>
          </a:ln>
        </p:spPr>
      </p:pic>
      <p:pic>
        <p:nvPicPr>
          <p:cNvPr id="270" name="Google Shape;270;p13" descr="Start mit einfarbiger Füllung"/>
          <p:cNvPicPr preferRelativeResize="0"/>
          <p:nvPr/>
        </p:nvPicPr>
        <p:blipFill rotWithShape="1">
          <a:blip r:embed="rId7">
            <a:alphaModFix/>
          </a:blip>
          <a:srcRect/>
          <a:stretch/>
        </p:blipFill>
        <p:spPr>
          <a:xfrm>
            <a:off x="5878391" y="3855557"/>
            <a:ext cx="760536" cy="760536"/>
          </a:xfrm>
          <a:prstGeom prst="rect">
            <a:avLst/>
          </a:prstGeom>
          <a:noFill/>
          <a:ln>
            <a:noFill/>
          </a:ln>
        </p:spPr>
      </p:pic>
      <p:pic>
        <p:nvPicPr>
          <p:cNvPr id="271" name="Google Shape;271;p13" descr="Ausführen mit einfarbiger Füllung"/>
          <p:cNvPicPr preferRelativeResize="0"/>
          <p:nvPr/>
        </p:nvPicPr>
        <p:blipFill rotWithShape="1">
          <a:blip r:embed="rId8">
            <a:alphaModFix/>
          </a:blip>
          <a:srcRect/>
          <a:stretch/>
        </p:blipFill>
        <p:spPr>
          <a:xfrm>
            <a:off x="5855644" y="4616093"/>
            <a:ext cx="705789" cy="705789"/>
          </a:xfrm>
          <a:prstGeom prst="rect">
            <a:avLst/>
          </a:prstGeom>
          <a:noFill/>
          <a:ln>
            <a:noFill/>
          </a:ln>
        </p:spPr>
      </p:pic>
      <p:pic>
        <p:nvPicPr>
          <p:cNvPr id="272" name="Google Shape;272;p13" descr="Bauarbeiterin mit einfarbiger Füllung"/>
          <p:cNvPicPr preferRelativeResize="0"/>
          <p:nvPr/>
        </p:nvPicPr>
        <p:blipFill rotWithShape="1">
          <a:blip r:embed="rId9">
            <a:alphaModFix/>
          </a:blip>
          <a:srcRect/>
          <a:stretch/>
        </p:blipFill>
        <p:spPr>
          <a:xfrm>
            <a:off x="5878391" y="5370548"/>
            <a:ext cx="720754" cy="720754"/>
          </a:xfrm>
          <a:prstGeom prst="rect">
            <a:avLst/>
          </a:prstGeom>
          <a:noFill/>
          <a:ln>
            <a:noFill/>
          </a:ln>
        </p:spPr>
      </p:pic>
      <p:pic>
        <p:nvPicPr>
          <p:cNvPr id="273" name="Google Shape;273;p13" descr="Frau mit Stock mit einfarbiger Füllung"/>
          <p:cNvPicPr preferRelativeResize="0"/>
          <p:nvPr/>
        </p:nvPicPr>
        <p:blipFill rotWithShape="1">
          <a:blip r:embed="rId10">
            <a:alphaModFix/>
          </a:blip>
          <a:srcRect/>
          <a:stretch/>
        </p:blipFill>
        <p:spPr>
          <a:xfrm>
            <a:off x="244551" y="1600731"/>
            <a:ext cx="914400" cy="914400"/>
          </a:xfrm>
          <a:prstGeom prst="rect">
            <a:avLst/>
          </a:prstGeom>
          <a:noFill/>
          <a:ln>
            <a:noFill/>
          </a:ln>
        </p:spPr>
      </p:pic>
      <p:pic>
        <p:nvPicPr>
          <p:cNvPr id="274" name="Google Shape;274;p13" descr="Mann mit Stock mit einfarbiger Füllung"/>
          <p:cNvPicPr preferRelativeResize="0"/>
          <p:nvPr/>
        </p:nvPicPr>
        <p:blipFill rotWithShape="1">
          <a:blip r:embed="rId11">
            <a:alphaModFix/>
          </a:blip>
          <a:srcRect/>
          <a:stretch/>
        </p:blipFill>
        <p:spPr>
          <a:xfrm>
            <a:off x="3898349" y="1655845"/>
            <a:ext cx="914400" cy="914400"/>
          </a:xfrm>
          <a:prstGeom prst="rect">
            <a:avLst/>
          </a:prstGeom>
          <a:noFill/>
          <a:ln>
            <a:noFill/>
          </a:ln>
        </p:spPr>
      </p:pic>
      <p:pic>
        <p:nvPicPr>
          <p:cNvPr id="275" name="Google Shape;275;p13" descr="page8image2819987792"/>
          <p:cNvPicPr preferRelativeResize="0"/>
          <p:nvPr/>
        </p:nvPicPr>
        <p:blipFill rotWithShape="1">
          <a:blip r:embed="rId12">
            <a:alphaModFix/>
          </a:blip>
          <a:srcRect/>
          <a:stretch/>
        </p:blipFill>
        <p:spPr>
          <a:xfrm>
            <a:off x="1020739" y="4403069"/>
            <a:ext cx="3634367" cy="1960269"/>
          </a:xfrm>
          <a:prstGeom prst="rect">
            <a:avLst/>
          </a:prstGeom>
          <a:noFill/>
          <a:ln>
            <a:noFill/>
          </a:ln>
        </p:spPr>
      </p:pic>
      <p:sp>
        <p:nvSpPr>
          <p:cNvPr id="2" name="Textfeld 1"/>
          <p:cNvSpPr txBox="1"/>
          <p:nvPr/>
        </p:nvSpPr>
        <p:spPr>
          <a:xfrm>
            <a:off x="491067" y="6510818"/>
            <a:ext cx="10820400" cy="261610"/>
          </a:xfrm>
          <a:prstGeom prst="rect">
            <a:avLst/>
          </a:prstGeom>
          <a:noFill/>
        </p:spPr>
        <p:txBody>
          <a:bodyPr wrap="square" rtlCol="0">
            <a:spAutoFit/>
          </a:bodyPr>
          <a:lstStyle/>
          <a:p>
            <a:r>
              <a:rPr lang="de-DE" sz="1100" dirty="0">
                <a:latin typeface="PT Sans" panose="020B0604020202020204" charset="0"/>
              </a:rPr>
              <a:t>http://www.klinikum.uni-muenchen.de/Bildungsmodule-Aerzte/download/de/PDFs/lindemann/Fortbildung-Aerzte.pdf</a:t>
            </a:r>
          </a:p>
        </p:txBody>
      </p:sp>
    </p:spTree>
    <p:extLst>
      <p:ext uri="{BB962C8B-B14F-4D97-AF65-F5344CB8AC3E}">
        <p14:creationId xmlns:p14="http://schemas.microsoft.com/office/powerpoint/2010/main" val="112111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3"/>
                                        </p:tgtEl>
                                        <p:attrNameLst>
                                          <p:attrName>style.visibility</p:attrName>
                                        </p:attrNameLst>
                                      </p:cBhvr>
                                      <p:to>
                                        <p:strVal val="visible"/>
                                      </p:to>
                                    </p:set>
                                    <p:animEffect transition="in" filter="fade">
                                      <p:cBhvr>
                                        <p:cTn id="11"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B47D158-AFB6-7249-B045-E8707FF24C5D}"/>
              </a:ext>
            </a:extLst>
          </p:cNvPr>
          <p:cNvSpPr txBox="1">
            <a:spLocks/>
          </p:cNvSpPr>
          <p:nvPr/>
        </p:nvSpPr>
        <p:spPr>
          <a:xfrm>
            <a:off x="250957" y="247653"/>
            <a:ext cx="8732706" cy="661067"/>
          </a:xfrm>
          <a:prstGeom prst="rect">
            <a:avLst/>
          </a:prstGeom>
        </p:spPr>
        <p:txBody>
          <a:bodyPr wrap="square" lIns="0" anchor="ctr" anchorCtr="0">
            <a:normAutofit/>
          </a:bodyPr>
          <a:lstStyle>
            <a:lvl1pPr algn="l" defTabSz="91440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0" normalizeH="0" baseline="0" noProof="0" dirty="0">
                <a:ln>
                  <a:noFill/>
                </a:ln>
                <a:solidFill>
                  <a:srgbClr val="4F88C2"/>
                </a:solidFill>
                <a:effectLst/>
                <a:uLnTx/>
                <a:uFillTx/>
                <a:latin typeface="Arial" panose="020B0604020202020204" pitchFamily="34" charset="0"/>
                <a:ea typeface="+mj-ea"/>
                <a:cs typeface="Arial" panose="020B0604020202020204" pitchFamily="34" charset="0"/>
              </a:rPr>
              <a:t>Handlungsfelder für Hausärzte: Präventiv</a:t>
            </a:r>
            <a:r>
              <a:rPr kumimoji="0" lang="de-DE" sz="135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 </a:t>
            </a:r>
            <a:endParaRPr kumimoji="0" lang="de-DE" sz="32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endParaRPr>
          </a:p>
        </p:txBody>
      </p:sp>
      <p:graphicFrame>
        <p:nvGraphicFramePr>
          <p:cNvPr id="5" name="Inhaltsplatzhalter 2">
            <a:extLst>
              <a:ext uri="{FF2B5EF4-FFF2-40B4-BE49-F238E27FC236}">
                <a16:creationId xmlns:a16="http://schemas.microsoft.com/office/drawing/2014/main" id="{82051D77-6A34-42C7-8B7B-C3F8963E747A}"/>
              </a:ext>
            </a:extLst>
          </p:cNvPr>
          <p:cNvGraphicFramePr>
            <a:graphicFrameLocks/>
          </p:cNvGraphicFramePr>
          <p:nvPr>
            <p:extLst/>
          </p:nvPr>
        </p:nvGraphicFramePr>
        <p:xfrm>
          <a:off x="879231" y="1171797"/>
          <a:ext cx="11312769" cy="483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a:extLst>
              <a:ext uri="{FF2B5EF4-FFF2-40B4-BE49-F238E27FC236}">
                <a16:creationId xmlns:a16="http://schemas.microsoft.com/office/drawing/2014/main" id="{75D320AD-5224-3044-8DB1-6C2C67CA3C12}"/>
              </a:ext>
            </a:extLst>
          </p:cNvPr>
          <p:cNvSpPr txBox="1"/>
          <p:nvPr/>
        </p:nvSpPr>
        <p:spPr>
          <a:xfrm>
            <a:off x="389902" y="6008210"/>
            <a:ext cx="11573497" cy="923330"/>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A. Herrmann, W. E. </a:t>
            </a:r>
            <a:r>
              <a:rPr kumimoji="0" lang="de-DE" sz="1200" b="0" i="0" u="none" strike="noStrike" kern="1200" cap="none" spc="0" normalizeH="0" baseline="0" noProof="0" dirty="0" err="1">
                <a:ln>
                  <a:noFill/>
                </a:ln>
                <a:solidFill>
                  <a:prstClr val="black"/>
                </a:solidFill>
                <a:effectLst/>
                <a:uLnTx/>
                <a:uFillTx/>
                <a:latin typeface="Calibri" panose="020F0502020204030204"/>
                <a:ea typeface="+mn-ea"/>
                <a:cs typeface="+mn-cs"/>
              </a:rPr>
              <a:t>Haefeli</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U. Lindemann, K. Rapp, P. </a:t>
            </a:r>
            <a:r>
              <a:rPr kumimoji="0" lang="de-DE" sz="1200" b="0" i="0" u="none" strike="noStrike" kern="1200" cap="none" spc="0" normalizeH="0" baseline="0" noProof="0" dirty="0" err="1">
                <a:ln>
                  <a:noFill/>
                </a:ln>
                <a:solidFill>
                  <a:prstClr val="black"/>
                </a:solidFill>
                <a:effectLst/>
                <a:uLnTx/>
                <a:uFillTx/>
                <a:latin typeface="Calibri" panose="020F0502020204030204"/>
                <a:ea typeface="+mn-ea"/>
                <a:cs typeface="+mn-cs"/>
              </a:rPr>
              <a:t>Roigk</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C. Becker. </a:t>
            </a:r>
            <a:r>
              <a:rPr kumimoji="0" lang="de-DE" sz="1200" b="0" i="1" u="none" strike="noStrike" kern="1200" cap="none" spc="0" normalizeH="0" baseline="0" noProof="0" dirty="0">
                <a:ln>
                  <a:noFill/>
                </a:ln>
                <a:solidFill>
                  <a:prstClr val="black"/>
                </a:solidFill>
                <a:effectLst/>
                <a:uLnTx/>
                <a:uFillTx/>
                <a:latin typeface="Calibri" panose="020F0502020204030204"/>
                <a:ea typeface="+mn-ea"/>
                <a:cs typeface="+mn-cs"/>
              </a:rPr>
              <a:t>Epidemiologie und </a:t>
            </a:r>
            <a:r>
              <a:rPr kumimoji="0" lang="de-DE" sz="1200" b="0" i="1" u="none" strike="noStrike" kern="1200" cap="none" spc="0" normalizeH="0" baseline="0" noProof="0" dirty="0" err="1">
                <a:ln>
                  <a:noFill/>
                </a:ln>
                <a:solidFill>
                  <a:prstClr val="black"/>
                </a:solidFill>
                <a:effectLst/>
                <a:uLnTx/>
                <a:uFillTx/>
                <a:latin typeface="Calibri" panose="020F0502020204030204"/>
                <a:ea typeface="+mn-ea"/>
                <a:cs typeface="+mn-cs"/>
              </a:rPr>
              <a:t>Prävention</a:t>
            </a:r>
            <a:r>
              <a:rPr kumimoji="0" lang="de-DE" sz="1200" b="0" i="1" u="none" strike="noStrike" kern="1200" cap="none" spc="0" normalizeH="0" baseline="0" noProof="0" dirty="0">
                <a:ln>
                  <a:noFill/>
                </a:ln>
                <a:solidFill>
                  <a:prstClr val="black"/>
                </a:solidFill>
                <a:effectLst/>
                <a:uLnTx/>
                <a:uFillTx/>
                <a:latin typeface="Calibri" panose="020F0502020204030204"/>
                <a:ea typeface="+mn-ea"/>
                <a:cs typeface="+mn-cs"/>
              </a:rPr>
              <a:t> hitzebedingter </a:t>
            </a:r>
            <a:r>
              <a:rPr kumimoji="0" lang="de-DE" sz="1200" b="0" i="1" u="none" strike="noStrike" kern="1200" cap="none" spc="0" normalizeH="0" baseline="0" noProof="0" dirty="0" err="1">
                <a:ln>
                  <a:noFill/>
                </a:ln>
                <a:solidFill>
                  <a:prstClr val="black"/>
                </a:solidFill>
                <a:effectLst/>
                <a:uLnTx/>
                <a:uFillTx/>
                <a:latin typeface="Calibri" panose="020F0502020204030204"/>
                <a:ea typeface="+mn-ea"/>
                <a:cs typeface="+mn-cs"/>
              </a:rPr>
              <a:t>Gesundheitsschäden</a:t>
            </a:r>
            <a:r>
              <a:rPr kumimoji="0" lang="de-DE" sz="1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200" b="0" i="1" u="none" strike="noStrike" kern="1200" cap="none" spc="0" normalizeH="0" baseline="0" noProof="0" dirty="0" err="1">
                <a:ln>
                  <a:noFill/>
                </a:ln>
                <a:solidFill>
                  <a:prstClr val="black"/>
                </a:solidFill>
                <a:effectLst/>
                <a:uLnTx/>
                <a:uFillTx/>
                <a:latin typeface="Calibri" panose="020F0502020204030204"/>
                <a:ea typeface="+mn-ea"/>
                <a:cs typeface="+mn-cs"/>
              </a:rPr>
              <a:t>älterer</a:t>
            </a:r>
            <a:r>
              <a:rPr kumimoji="0" lang="de-DE" sz="1200" b="0" i="1" u="none" strike="noStrike" kern="1200" cap="none" spc="0" normalizeH="0" baseline="0" noProof="0" dirty="0">
                <a:ln>
                  <a:noFill/>
                </a:ln>
                <a:solidFill>
                  <a:prstClr val="black"/>
                </a:solidFill>
                <a:effectLst/>
                <a:uLnTx/>
                <a:uFillTx/>
                <a:latin typeface="Calibri" panose="020F0502020204030204"/>
                <a:ea typeface="+mn-ea"/>
                <a:cs typeface="+mn-cs"/>
              </a:rPr>
              <a:t> Menschen</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Zeitschrift </a:t>
            </a:r>
            <a:r>
              <a:rPr kumimoji="0" lang="de-DE" sz="1200" b="0" i="0" u="none" strike="noStrike" kern="1200" cap="none" spc="0" normalizeH="0" baseline="0" noProof="0" dirty="0" err="1">
                <a:ln>
                  <a:noFill/>
                </a:ln>
                <a:solidFill>
                  <a:prstClr val="black"/>
                </a:solidFill>
                <a:effectLst/>
                <a:uLnTx/>
                <a:uFillTx/>
                <a:latin typeface="Calibri" panose="020F0502020204030204"/>
                <a:ea typeface="+mn-ea"/>
                <a:cs typeface="+mn-cs"/>
              </a:rPr>
              <a:t>für</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Gerontologie und Geriatrie 2019; 52: 487-502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srgbClr val="000000"/>
                </a:solidFill>
                <a:effectLst/>
                <a:uLnTx/>
                <a:uFillTx/>
                <a:latin typeface="Calibri" panose="020F0502020204030204"/>
                <a:ea typeface="+mn-ea"/>
                <a:cs typeface="+mn-cs"/>
              </a:rPr>
              <a:t>Vgl</a:t>
            </a:r>
            <a:r>
              <a:rPr kumimoji="0" lang="de-DE" sz="1200" b="0" i="0" u="none" strike="noStrike" kern="1200" cap="none" spc="0" normalizeH="0" baseline="0" noProof="0" dirty="0">
                <a:ln>
                  <a:noFill/>
                </a:ln>
                <a:solidFill>
                  <a:srgbClr val="000000"/>
                </a:solidFill>
                <a:effectLst/>
                <a:uLnTx/>
                <a:uFillTx/>
                <a:latin typeface="Calibri" panose="020F0502020204030204"/>
                <a:ea typeface="+mn-ea"/>
                <a:cs typeface="+mn-cs"/>
              </a:rPr>
              <a:t>: DEGAM S1 Handlungsempfehlung: </a:t>
            </a:r>
            <a:r>
              <a:rPr kumimoji="0" lang="de-DE" sz="1200" b="1" i="0" u="none" strike="noStrike" kern="1200" cap="none" spc="0" normalizeH="0" baseline="0" noProof="0" dirty="0">
                <a:ln>
                  <a:noFill/>
                </a:ln>
                <a:solidFill>
                  <a:srgbClr val="000000"/>
                </a:solidFill>
                <a:effectLst/>
                <a:uLnTx/>
                <a:uFillTx/>
                <a:latin typeface="StoneSansITCPro"/>
                <a:ea typeface="+mn-ea"/>
                <a:cs typeface="+mn-cs"/>
              </a:rPr>
              <a:t>Hitzebedingte </a:t>
            </a:r>
            <a:r>
              <a:rPr kumimoji="0" lang="de-DE" sz="1200" b="1" i="0" u="none" strike="noStrike" kern="1200" cap="none" spc="0" normalizeH="0" baseline="0" noProof="0" dirty="0" err="1">
                <a:ln>
                  <a:noFill/>
                </a:ln>
                <a:solidFill>
                  <a:srgbClr val="000000"/>
                </a:solidFill>
                <a:effectLst/>
                <a:uLnTx/>
                <a:uFillTx/>
                <a:latin typeface="StoneSansITCPro"/>
                <a:ea typeface="+mn-ea"/>
                <a:cs typeface="+mn-cs"/>
              </a:rPr>
              <a:t>Gesundheitsstörungen</a:t>
            </a:r>
            <a:r>
              <a:rPr kumimoji="0" lang="de-DE" sz="1200" b="1" i="0" u="none" strike="noStrike" kern="1200" cap="none" spc="0" normalizeH="0" baseline="0" noProof="0" dirty="0">
                <a:ln>
                  <a:noFill/>
                </a:ln>
                <a:solidFill>
                  <a:srgbClr val="000000"/>
                </a:solidFill>
                <a:effectLst/>
                <a:uLnTx/>
                <a:uFillTx/>
                <a:latin typeface="StoneSansITCPro"/>
                <a:ea typeface="+mn-ea"/>
                <a:cs typeface="+mn-cs"/>
              </a:rPr>
              <a:t> in der </a:t>
            </a:r>
            <a:r>
              <a:rPr kumimoji="0" lang="de-DE" sz="1200" b="1" i="0" u="none" strike="noStrike" kern="1200" cap="none" spc="0" normalizeH="0" baseline="0" noProof="0" dirty="0" err="1">
                <a:ln>
                  <a:noFill/>
                </a:ln>
                <a:solidFill>
                  <a:srgbClr val="000000"/>
                </a:solidFill>
                <a:effectLst/>
                <a:uLnTx/>
                <a:uFillTx/>
                <a:latin typeface="StoneSansITCPro"/>
                <a:ea typeface="+mn-ea"/>
                <a:cs typeface="+mn-cs"/>
              </a:rPr>
              <a:t>hausärztlichen</a:t>
            </a:r>
            <a:r>
              <a:rPr kumimoji="0" lang="de-DE" sz="1200" b="1" i="0" u="none" strike="noStrike" kern="1200" cap="none" spc="0" normalizeH="0" baseline="0" noProof="0" dirty="0">
                <a:ln>
                  <a:noFill/>
                </a:ln>
                <a:solidFill>
                  <a:srgbClr val="000000"/>
                </a:solidFill>
                <a:effectLst/>
                <a:uLnTx/>
                <a:uFillTx/>
                <a:latin typeface="StoneSansITCPro"/>
                <a:ea typeface="+mn-ea"/>
                <a:cs typeface="+mn-cs"/>
              </a:rPr>
              <a:t> Praxis </a:t>
            </a:r>
            <a:endParaRPr kumimoji="0" lang="de-DE"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Bild 1">
            <a:extLst>
              <a:ext uri="{FF2B5EF4-FFF2-40B4-BE49-F238E27FC236}">
                <a16:creationId xmlns:a16="http://schemas.microsoft.com/office/drawing/2014/main" id="{42BAE587-29FE-EF96-2E1F-685CD3CF5C13}"/>
              </a:ext>
            </a:extLst>
          </p:cNvPr>
          <p:cNvPicPr>
            <a:picLocks/>
          </p:cNvPicPr>
          <p:nvPr/>
        </p:nvPicPr>
        <p:blipFill rotWithShape="1">
          <a:blip r:embed="rId8" cstate="print">
            <a:extLst>
              <a:ext uri="{28A0092B-C50C-407E-A947-70E740481C1C}">
                <a14:useLocalDpi xmlns:a14="http://schemas.microsoft.com/office/drawing/2010/main" val="0"/>
              </a:ext>
            </a:extLst>
          </a:blip>
          <a:srcRect l="67669" t="-12" b="12"/>
          <a:stretch/>
        </p:blipFill>
        <p:spPr bwMode="auto">
          <a:xfrm>
            <a:off x="8280400" y="0"/>
            <a:ext cx="1375227" cy="967407"/>
          </a:xfrm>
          <a:prstGeom prst="rect">
            <a:avLst/>
          </a:prstGeom>
          <a:noFill/>
          <a:ln>
            <a:noFill/>
          </a:ln>
          <a:extLst>
            <a:ext uri="{53640926-AAD7-44D8-BBD7-CCE9431645EC}">
              <a14:shadowObscured xmlns:a14="http://schemas.microsoft.com/office/drawing/2010/main"/>
            </a:ext>
          </a:extLst>
        </p:spPr>
      </p:pic>
      <p:pic>
        <p:nvPicPr>
          <p:cNvPr id="14" name="Inhaltsplatzhalter 13" descr="Medizin mit einfarbiger Füllung">
            <a:extLst>
              <a:ext uri="{FF2B5EF4-FFF2-40B4-BE49-F238E27FC236}">
                <a16:creationId xmlns:a16="http://schemas.microsoft.com/office/drawing/2014/main" id="{DA7E9136-0DEA-7551-7B19-9EE8489B9976}"/>
              </a:ext>
            </a:extLst>
          </p:cNvPr>
          <p:cNvPicPr>
            <a:picLocks noGrp="1" noChangeAspect="1"/>
          </p:cNvPicPr>
          <p:nvPr>
            <p:ph idx="1"/>
          </p:nvPr>
        </p:nvPicPr>
        <p:blipFill>
          <a:blip r:embed="rId9">
            <a:extLst>
              <a:ext uri="{96DAC541-7B7A-43D3-8B79-37D633B846F1}">
                <asvg:svgBlip xmlns="" xmlns:asvg="http://schemas.microsoft.com/office/drawing/2016/SVG/main" r:embed="rId10"/>
              </a:ext>
            </a:extLst>
          </a:blip>
          <a:stretch>
            <a:fillRect/>
          </a:stretch>
        </p:blipFill>
        <p:spPr>
          <a:xfrm>
            <a:off x="11218984" y="2716256"/>
            <a:ext cx="856744" cy="856744"/>
          </a:xfrm>
        </p:spPr>
      </p:pic>
      <p:pic>
        <p:nvPicPr>
          <p:cNvPr id="16" name="Grafik 15" descr="Hohe Temperatur mit einfarbiger Füllung">
            <a:extLst>
              <a:ext uri="{FF2B5EF4-FFF2-40B4-BE49-F238E27FC236}">
                <a16:creationId xmlns:a16="http://schemas.microsoft.com/office/drawing/2014/main" id="{B99C3885-86EF-6BAA-61B5-CCAE40DE1B7B}"/>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1218984" y="1571819"/>
            <a:ext cx="744415" cy="744415"/>
          </a:xfrm>
          <a:prstGeom prst="rect">
            <a:avLst/>
          </a:prstGeom>
        </p:spPr>
      </p:pic>
      <p:pic>
        <p:nvPicPr>
          <p:cNvPr id="18" name="Grafik 17" descr="Springbrunnen mit einfarbiger Füllung">
            <a:extLst>
              <a:ext uri="{FF2B5EF4-FFF2-40B4-BE49-F238E27FC236}">
                <a16:creationId xmlns:a16="http://schemas.microsoft.com/office/drawing/2014/main" id="{40018DB5-2F30-F075-D89B-8272763F5591}"/>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11218984" y="3797351"/>
            <a:ext cx="856743" cy="856743"/>
          </a:xfrm>
          <a:prstGeom prst="rect">
            <a:avLst/>
          </a:prstGeom>
        </p:spPr>
      </p:pic>
      <p:pic>
        <p:nvPicPr>
          <p:cNvPr id="20" name="Grafik 19" descr="Adressbuch mit einfarbiger Füllung">
            <a:extLst>
              <a:ext uri="{FF2B5EF4-FFF2-40B4-BE49-F238E27FC236}">
                <a16:creationId xmlns:a16="http://schemas.microsoft.com/office/drawing/2014/main" id="{1AAE2520-FD7C-7E7E-4DED-8A1992559DCC}"/>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11218984" y="4878445"/>
            <a:ext cx="856743" cy="856743"/>
          </a:xfrm>
          <a:prstGeom prst="rect">
            <a:avLst/>
          </a:prstGeom>
        </p:spPr>
      </p:pic>
    </p:spTree>
    <p:extLst>
      <p:ext uri="{BB962C8B-B14F-4D97-AF65-F5344CB8AC3E}">
        <p14:creationId xmlns:p14="http://schemas.microsoft.com/office/powerpoint/2010/main" val="197783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A88626C-5954-45E0-8F07-E4859BBF3B9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A0F89596-3741-4565-AEBB-F5373C01C03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8B04F415-C649-47AD-8D1D-6B98B6666E9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663A6808-3B65-4A05-A674-0F446114467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9AE7E715-B01B-4C63-B961-F8AA7470332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5891756E-1CBA-4860-A712-9982386B7DE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2962FFA4-20C1-48A9-93D8-73563570958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7E771199-FD2A-8E40-9EC7-EAA26B28716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296801F8-62BE-4FBF-ADE0-D19EE88CC6F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B0BADEB6-F57B-4C85-9F7E-0CF076B542BB}"/>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691A9F71-9838-4A42-9652-54AF88C41CF5}"/>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C1752156-217D-42BC-AE46-01A04F1D55FD}"/>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472DFBAF-2AFD-426D-BFA2-FD6584C378E4}"/>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graphicEl>
                                              <a:dgm id="{283CB016-CF8F-4F87-BD7E-A884FB09A4E6}"/>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graphicEl>
                                              <a:dgm id="{C97B4766-D5B3-4AD2-809C-AEBF0E657C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Folie im Seminar Allgemeinmedizin</a:t>
            </a:r>
            <a:endParaRPr lang="de-DE" dirty="0"/>
          </a:p>
        </p:txBody>
      </p:sp>
      <p:sp>
        <p:nvSpPr>
          <p:cNvPr id="3" name="Untertitel 2"/>
          <p:cNvSpPr>
            <a:spLocks noGrp="1"/>
          </p:cNvSpPr>
          <p:nvPr>
            <p:ph type="subTitle" idx="1"/>
          </p:nvPr>
        </p:nvSpPr>
        <p:spPr/>
        <p:txBody>
          <a:bodyPr>
            <a:normAutofit/>
          </a:bodyPr>
          <a:lstStyle/>
          <a:p>
            <a:r>
              <a:rPr lang="de-DE" sz="3200" dirty="0" smtClean="0"/>
              <a:t>Umgang mit Leitlinien am Beispiel Rückenschmerzen</a:t>
            </a:r>
            <a:endParaRPr lang="de-DE" sz="3200" dirty="0"/>
          </a:p>
        </p:txBody>
      </p:sp>
    </p:spTree>
    <p:extLst>
      <p:ext uri="{BB962C8B-B14F-4D97-AF65-F5344CB8AC3E}">
        <p14:creationId xmlns:p14="http://schemas.microsoft.com/office/powerpoint/2010/main" val="56877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body" idx="1"/>
          </p:nvPr>
        </p:nvSpPr>
        <p:spPr>
          <a:xfrm>
            <a:off x="346206" y="1166191"/>
            <a:ext cx="11617193" cy="5507878"/>
          </a:xfrm>
          <a:prstGeom prst="rect">
            <a:avLst/>
          </a:prstGeom>
          <a:noFill/>
          <a:ln>
            <a:noFill/>
          </a:ln>
        </p:spPr>
        <p:txBody>
          <a:bodyPr spcFirstLastPara="1" wrap="square" lIns="0" tIns="45700" rIns="91425" bIns="45700" anchor="t" anchorCtr="0">
            <a:noAutofit/>
          </a:bodyPr>
          <a:lstStyle/>
          <a:p>
            <a:pPr fontAlgn="base"/>
            <a:r>
              <a:rPr lang="de-DE" sz="2400" dirty="0" smtClean="0">
                <a:solidFill>
                  <a:schemeClr val="tx2"/>
                </a:solidFill>
              </a:rPr>
              <a:t>Chemicals </a:t>
            </a:r>
            <a:r>
              <a:rPr lang="de-DE" sz="2400" dirty="0" err="1">
                <a:solidFill>
                  <a:schemeClr val="tx2"/>
                </a:solidFill>
              </a:rPr>
              <a:t>of</a:t>
            </a:r>
            <a:r>
              <a:rPr lang="de-DE" sz="2400" dirty="0">
                <a:solidFill>
                  <a:schemeClr val="tx2"/>
                </a:solidFill>
              </a:rPr>
              <a:t> Emerging </a:t>
            </a:r>
            <a:r>
              <a:rPr lang="de-DE" sz="2400" dirty="0" err="1">
                <a:solidFill>
                  <a:schemeClr val="tx2"/>
                </a:solidFill>
              </a:rPr>
              <a:t>Concern</a:t>
            </a:r>
            <a:r>
              <a:rPr lang="de-DE" sz="2400" dirty="0">
                <a:solidFill>
                  <a:schemeClr val="tx2"/>
                </a:solidFill>
              </a:rPr>
              <a:t>, Beobachtungsliste der EU</a:t>
            </a:r>
          </a:p>
          <a:p>
            <a:pPr fontAlgn="base"/>
            <a:r>
              <a:rPr lang="de-DE" sz="2400" dirty="0">
                <a:solidFill>
                  <a:schemeClr val="tx2"/>
                </a:solidFill>
              </a:rPr>
              <a:t>Verbrauch in D 85 Tonnen/Jahr (Salbe</a:t>
            </a:r>
            <a:r>
              <a:rPr lang="de-DE" sz="2400" dirty="0" smtClean="0">
                <a:solidFill>
                  <a:schemeClr val="tx2"/>
                </a:solidFill>
              </a:rPr>
              <a:t>)</a:t>
            </a:r>
          </a:p>
          <a:p>
            <a:pPr fontAlgn="base"/>
            <a:r>
              <a:rPr lang="de-DE" sz="2400" dirty="0">
                <a:solidFill>
                  <a:schemeClr val="tx2"/>
                </a:solidFill>
              </a:rPr>
              <a:t>Kläranlagen können nicht rückstandslos filtern</a:t>
            </a:r>
          </a:p>
          <a:p>
            <a:pPr marL="599440" lvl="1" indent="0">
              <a:spcBef>
                <a:spcPts val="0"/>
              </a:spcBef>
              <a:buClr>
                <a:schemeClr val="accent5"/>
              </a:buClr>
              <a:buSzPts val="2240"/>
              <a:buNone/>
            </a:pPr>
            <a:r>
              <a:rPr lang="de-DE" dirty="0" smtClean="0">
                <a:solidFill>
                  <a:schemeClr val="tx2"/>
                </a:solidFill>
                <a:sym typeface="Wingdings" panose="05000000000000000000" pitchFamily="2" charset="2"/>
              </a:rPr>
              <a:t></a:t>
            </a:r>
            <a:r>
              <a:rPr lang="de-DE" dirty="0" smtClean="0">
                <a:solidFill>
                  <a:schemeClr val="tx2"/>
                </a:solidFill>
              </a:rPr>
              <a:t>Anreicherung </a:t>
            </a:r>
            <a:r>
              <a:rPr lang="de-DE" dirty="0">
                <a:solidFill>
                  <a:schemeClr val="tx2"/>
                </a:solidFill>
              </a:rPr>
              <a:t>in Fischen: Nierenschäden, </a:t>
            </a:r>
            <a:r>
              <a:rPr lang="de-DE" dirty="0" smtClean="0">
                <a:solidFill>
                  <a:schemeClr val="tx2"/>
                </a:solidFill>
              </a:rPr>
              <a:t>Entzündungsprozesse</a:t>
            </a:r>
          </a:p>
          <a:p>
            <a:pPr fontAlgn="base"/>
            <a:endParaRPr lang="de-DE" sz="1200" dirty="0" smtClean="0">
              <a:solidFill>
                <a:schemeClr val="tx2"/>
              </a:solidFill>
            </a:endParaRPr>
          </a:p>
          <a:p>
            <a:pPr fontAlgn="base"/>
            <a:r>
              <a:rPr lang="de-DE" sz="2200" b="1" dirty="0">
                <a:solidFill>
                  <a:schemeClr val="tx2"/>
                </a:solidFill>
              </a:rPr>
              <a:t>02/22 Arzneimittelkommission der </a:t>
            </a:r>
            <a:r>
              <a:rPr lang="de-DE" sz="2200" b="1" dirty="0" smtClean="0">
                <a:solidFill>
                  <a:schemeClr val="tx2"/>
                </a:solidFill>
              </a:rPr>
              <a:t>Apotheker: </a:t>
            </a:r>
            <a:r>
              <a:rPr lang="de-DE" sz="2200" b="1" dirty="0">
                <a:solidFill>
                  <a:schemeClr val="tx2"/>
                </a:solidFill>
              </a:rPr>
              <a:t>Ökotoxizität von </a:t>
            </a:r>
            <a:r>
              <a:rPr lang="de-DE" sz="2200" b="1" dirty="0" err="1">
                <a:solidFill>
                  <a:schemeClr val="tx2"/>
                </a:solidFill>
              </a:rPr>
              <a:t>Diclofenac</a:t>
            </a:r>
            <a:r>
              <a:rPr lang="de-DE" sz="2200" b="1" dirty="0">
                <a:solidFill>
                  <a:schemeClr val="tx2"/>
                </a:solidFill>
              </a:rPr>
              <a:t> – Hinweise zum verantwortungsbewussten Umgang</a:t>
            </a:r>
          </a:p>
          <a:p>
            <a:pPr lvl="1" fontAlgn="base">
              <a:buFont typeface="Wingdings" panose="05000000000000000000" pitchFamily="2" charset="2"/>
              <a:buChar char="Ø"/>
            </a:pPr>
            <a:r>
              <a:rPr lang="de-DE" dirty="0" smtClean="0">
                <a:solidFill>
                  <a:schemeClr val="tx2"/>
                </a:solidFill>
              </a:rPr>
              <a:t>nur </a:t>
            </a:r>
            <a:r>
              <a:rPr lang="de-DE" dirty="0">
                <a:solidFill>
                  <a:schemeClr val="tx2"/>
                </a:solidFill>
              </a:rPr>
              <a:t>die zur einzelnen Anwendung nötige Menge </a:t>
            </a:r>
            <a:r>
              <a:rPr lang="de-DE" dirty="0" smtClean="0">
                <a:solidFill>
                  <a:schemeClr val="tx2"/>
                </a:solidFill>
              </a:rPr>
              <a:t>entnehmen</a:t>
            </a:r>
            <a:endParaRPr lang="de-DE" dirty="0">
              <a:solidFill>
                <a:schemeClr val="tx2"/>
              </a:solidFill>
            </a:endParaRPr>
          </a:p>
          <a:p>
            <a:pPr lvl="1" fontAlgn="base">
              <a:buFont typeface="Wingdings" panose="05000000000000000000" pitchFamily="2" charset="2"/>
              <a:buChar char="Ø"/>
            </a:pPr>
            <a:r>
              <a:rPr lang="de-DE" dirty="0">
                <a:solidFill>
                  <a:schemeClr val="tx2"/>
                </a:solidFill>
              </a:rPr>
              <a:t>Nach Auftragen sollten die Hände zuerst mit </a:t>
            </a:r>
            <a:r>
              <a:rPr lang="de-DE" dirty="0" smtClean="0">
                <a:solidFill>
                  <a:schemeClr val="tx2"/>
                </a:solidFill>
              </a:rPr>
              <a:t>einem </a:t>
            </a:r>
            <a:r>
              <a:rPr lang="de-DE" dirty="0">
                <a:solidFill>
                  <a:schemeClr val="tx2"/>
                </a:solidFill>
              </a:rPr>
              <a:t>Tuch </a:t>
            </a:r>
            <a:r>
              <a:rPr lang="de-DE" dirty="0" smtClean="0">
                <a:solidFill>
                  <a:schemeClr val="tx2"/>
                </a:solidFill>
              </a:rPr>
              <a:t>abwischen, </a:t>
            </a:r>
            <a:r>
              <a:rPr lang="de-DE" dirty="0">
                <a:solidFill>
                  <a:schemeClr val="tx2"/>
                </a:solidFill>
              </a:rPr>
              <a:t>das im Restmüll entsorgt werden sollte. </a:t>
            </a:r>
            <a:r>
              <a:rPr lang="de-DE" dirty="0" smtClean="0">
                <a:solidFill>
                  <a:schemeClr val="tx2"/>
                </a:solidFill>
              </a:rPr>
              <a:t>Anschluss Händewasch.</a:t>
            </a:r>
            <a:endParaRPr lang="de-DE" dirty="0">
              <a:solidFill>
                <a:schemeClr val="tx2"/>
              </a:solidFill>
            </a:endParaRPr>
          </a:p>
          <a:p>
            <a:pPr lvl="1" fontAlgn="base">
              <a:buFont typeface="Wingdings" panose="05000000000000000000" pitchFamily="2" charset="2"/>
              <a:buChar char="Ø"/>
            </a:pPr>
            <a:r>
              <a:rPr lang="de-DE" dirty="0" smtClean="0">
                <a:solidFill>
                  <a:schemeClr val="tx2"/>
                </a:solidFill>
              </a:rPr>
              <a:t>Eingecremte Haut möglichst lange nicht waschen</a:t>
            </a:r>
            <a:endParaRPr lang="de-DE" dirty="0">
              <a:solidFill>
                <a:schemeClr val="tx2"/>
              </a:solidFill>
            </a:endParaRPr>
          </a:p>
          <a:p>
            <a:pPr lvl="1" fontAlgn="base">
              <a:buFont typeface="Wingdings" panose="05000000000000000000" pitchFamily="2" charset="2"/>
              <a:buChar char="Ø"/>
            </a:pPr>
            <a:r>
              <a:rPr lang="de-DE" dirty="0" smtClean="0">
                <a:solidFill>
                  <a:schemeClr val="tx2"/>
                </a:solidFill>
              </a:rPr>
              <a:t>Reste ausschließlich </a:t>
            </a:r>
            <a:r>
              <a:rPr lang="de-DE" dirty="0">
                <a:solidFill>
                  <a:schemeClr val="tx2"/>
                </a:solidFill>
              </a:rPr>
              <a:t>über den </a:t>
            </a:r>
            <a:r>
              <a:rPr lang="de-DE" dirty="0" smtClean="0">
                <a:solidFill>
                  <a:schemeClr val="tx2"/>
                </a:solidFill>
              </a:rPr>
              <a:t>Restmüll!</a:t>
            </a:r>
            <a:endParaRPr lang="de-DE" dirty="0"/>
          </a:p>
          <a:p>
            <a:pPr fontAlgn="base">
              <a:buFont typeface="Wingdings" panose="05000000000000000000" pitchFamily="2" charset="2"/>
              <a:buChar char="Ø"/>
            </a:pPr>
            <a:endParaRPr lang="de-DE" sz="2400" dirty="0"/>
          </a:p>
          <a:p>
            <a:pPr marL="1056640" lvl="1" indent="-457200">
              <a:spcBef>
                <a:spcPts val="0"/>
              </a:spcBef>
              <a:buFont typeface="Wingdings" panose="05000000000000000000" pitchFamily="2" charset="2"/>
              <a:buChar char="Ø"/>
            </a:pPr>
            <a:endParaRPr lang="de-DE" dirty="0"/>
          </a:p>
        </p:txBody>
      </p:sp>
      <p:sp>
        <p:nvSpPr>
          <p:cNvPr id="166" name="Google Shape;166;p6"/>
          <p:cNvSpPr txBox="1"/>
          <p:nvPr/>
        </p:nvSpPr>
        <p:spPr>
          <a:xfrm>
            <a:off x="250957" y="247653"/>
            <a:ext cx="8732706" cy="661067"/>
          </a:xfrm>
          <a:prstGeom prst="rect">
            <a:avLst/>
          </a:prstGeom>
          <a:noFill/>
          <a:ln>
            <a:noFill/>
          </a:ln>
        </p:spPr>
        <p:txBody>
          <a:bodyPr spcFirstLastPara="1" wrap="square" lIns="0" tIns="45700" rIns="91425" bIns="45700" anchor="ctr" anchorCtr="0">
            <a:normAutofit/>
          </a:bodyPr>
          <a:lstStyle/>
          <a:p>
            <a:pPr marL="0" marR="0" lvl="0" indent="0" algn="l" rtl="0">
              <a:lnSpc>
                <a:spcPct val="90000"/>
              </a:lnSpc>
              <a:spcBef>
                <a:spcPts val="0"/>
              </a:spcBef>
              <a:spcAft>
                <a:spcPts val="0"/>
              </a:spcAft>
              <a:buClr>
                <a:schemeClr val="dk2"/>
              </a:buClr>
              <a:buSzPts val="3200"/>
              <a:buFont typeface="Arial"/>
              <a:buNone/>
            </a:pPr>
            <a:r>
              <a:rPr lang="de-DE" sz="3200" b="1">
                <a:solidFill>
                  <a:schemeClr val="dk2"/>
                </a:solidFill>
                <a:latin typeface="Arial"/>
                <a:ea typeface="Arial"/>
                <a:cs typeface="Arial"/>
                <a:sym typeface="Arial"/>
              </a:rPr>
              <a:t>Umweltgefahr durch Diclofenac</a:t>
            </a:r>
            <a:endParaRPr sz="3200" b="1">
              <a:solidFill>
                <a:schemeClr val="dk2"/>
              </a:solidFill>
              <a:latin typeface="Arial"/>
              <a:ea typeface="Arial"/>
              <a:cs typeface="Arial"/>
              <a:sym typeface="Arial"/>
            </a:endParaRPr>
          </a:p>
        </p:txBody>
      </p:sp>
      <p:sp>
        <p:nvSpPr>
          <p:cNvPr id="167" name="Google Shape;167;p6"/>
          <p:cNvSpPr txBox="1"/>
          <p:nvPr/>
        </p:nvSpPr>
        <p:spPr>
          <a:xfrm>
            <a:off x="6264188" y="6570487"/>
            <a:ext cx="561975" cy="2428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de-DE" sz="1000" b="1">
                <a:solidFill>
                  <a:srgbClr val="FFFFFF"/>
                </a:solidFill>
                <a:latin typeface="Arial"/>
                <a:ea typeface="Arial"/>
                <a:cs typeface="Arial"/>
                <a:sym typeface="Arial"/>
              </a:rPr>
              <a:t>3</a:t>
            </a:fld>
            <a:endParaRPr sz="1000" b="1">
              <a:solidFill>
                <a:srgbClr val="FFFFFF"/>
              </a:solidFill>
              <a:latin typeface="Arial"/>
              <a:ea typeface="Arial"/>
              <a:cs typeface="Arial"/>
              <a:sym typeface="Arial"/>
            </a:endParaRPr>
          </a:p>
        </p:txBody>
      </p:sp>
      <p:sp>
        <p:nvSpPr>
          <p:cNvPr id="168" name="Google Shape;168;p6"/>
          <p:cNvSpPr txBox="1"/>
          <p:nvPr/>
        </p:nvSpPr>
        <p:spPr>
          <a:xfrm>
            <a:off x="250958" y="6564137"/>
            <a:ext cx="5274036" cy="2492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000" b="1">
                <a:solidFill>
                  <a:srgbClr val="FFFFFF"/>
                </a:solidFill>
                <a:latin typeface="Arial"/>
                <a:ea typeface="Arial"/>
                <a:cs typeface="Arial"/>
                <a:sym typeface="Arial"/>
              </a:rPr>
              <a:t>Seminar Allgemeinmedizin</a:t>
            </a:r>
            <a:endParaRPr sz="1000" b="1">
              <a:solidFill>
                <a:srgbClr val="FFFFFF"/>
              </a:solidFill>
              <a:latin typeface="Arial"/>
              <a:ea typeface="Arial"/>
              <a:cs typeface="Arial"/>
              <a:sym typeface="Arial"/>
            </a:endParaRPr>
          </a:p>
        </p:txBody>
      </p:sp>
      <p:pic>
        <p:nvPicPr>
          <p:cNvPr id="170" name="Google Shape;170;p6"/>
          <p:cNvPicPr preferRelativeResize="0"/>
          <p:nvPr/>
        </p:nvPicPr>
        <p:blipFill rotWithShape="1">
          <a:blip r:embed="rId3">
            <a:alphaModFix/>
          </a:blip>
          <a:srcRect l="67669" t="-12" b="12"/>
          <a:stretch/>
        </p:blipFill>
        <p:spPr>
          <a:xfrm>
            <a:off x="8280400" y="0"/>
            <a:ext cx="1375227" cy="967407"/>
          </a:xfrm>
          <a:prstGeom prst="rect">
            <a:avLst/>
          </a:prstGeom>
          <a:noFill/>
          <a:ln>
            <a:noFill/>
          </a:ln>
        </p:spPr>
      </p:pic>
      <p:sp>
        <p:nvSpPr>
          <p:cNvPr id="2" name="Textfeld 1"/>
          <p:cNvSpPr txBox="1"/>
          <p:nvPr/>
        </p:nvSpPr>
        <p:spPr>
          <a:xfrm rot="19938828">
            <a:off x="7497470" y="5093543"/>
            <a:ext cx="5286084" cy="954107"/>
          </a:xfrm>
          <a:prstGeom prst="rect">
            <a:avLst/>
          </a:prstGeom>
          <a:noFill/>
          <a:ln>
            <a:noFill/>
          </a:ln>
        </p:spPr>
        <p:txBody>
          <a:bodyPr wrap="square" rtlCol="0">
            <a:spAutoFit/>
          </a:bodyPr>
          <a:lstStyle/>
          <a:p>
            <a:pPr marL="990600" lvl="1" indent="-457200" fontAlgn="base">
              <a:buFont typeface="Wingdings" panose="05000000000000000000" pitchFamily="2" charset="2"/>
              <a:buChar char="Ø"/>
            </a:pPr>
            <a:r>
              <a:rPr lang="de-DE" sz="2800" dirty="0" smtClean="0">
                <a:solidFill>
                  <a:schemeClr val="accent1"/>
                </a:solidFill>
                <a:sym typeface="Wingdings" panose="05000000000000000000" pitchFamily="2" charset="2"/>
              </a:rPr>
              <a:t>Informieren! </a:t>
            </a:r>
          </a:p>
          <a:p>
            <a:pPr marL="990600" lvl="1" indent="-457200" fontAlgn="base">
              <a:buFont typeface="Wingdings" panose="05000000000000000000" pitchFamily="2" charset="2"/>
              <a:buChar char="Ø"/>
            </a:pPr>
            <a:r>
              <a:rPr lang="de-DE" sz="2800" dirty="0" smtClean="0">
                <a:solidFill>
                  <a:schemeClr val="tx2"/>
                </a:solidFill>
                <a:sym typeface="Wingdings" panose="05000000000000000000" pitchFamily="2" charset="2"/>
              </a:rPr>
              <a:t>Weniger </a:t>
            </a:r>
            <a:r>
              <a:rPr lang="de-DE" sz="2800" dirty="0" smtClean="0">
                <a:solidFill>
                  <a:schemeClr val="tx2"/>
                </a:solidFill>
                <a:sym typeface="Wingdings" panose="05000000000000000000" pitchFamily="2" charset="2"/>
              </a:rPr>
              <a:t>verschreiben</a:t>
            </a:r>
            <a:endParaRPr lang="de-DE" sz="2800" dirty="0">
              <a:solidFill>
                <a:schemeClr val="tx2"/>
              </a:solidFill>
            </a:endParaRPr>
          </a:p>
        </p:txBody>
      </p:sp>
    </p:spTree>
    <p:extLst>
      <p:ext uri="{BB962C8B-B14F-4D97-AF65-F5344CB8AC3E}">
        <p14:creationId xmlns:p14="http://schemas.microsoft.com/office/powerpoint/2010/main" val="17258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500"/>
                                        <p:tgtEl>
                                          <p:spTgt spid="16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5">
                                            <p:txEl>
                                              <p:pRg st="1" end="1"/>
                                            </p:txEl>
                                          </p:spTgt>
                                        </p:tgtEl>
                                        <p:attrNameLst>
                                          <p:attrName>style.visibility</p:attrName>
                                        </p:attrNameLst>
                                      </p:cBhvr>
                                      <p:to>
                                        <p:strVal val="visible"/>
                                      </p:to>
                                    </p:set>
                                    <p:animEffect transition="in" filter="fade">
                                      <p:cBhvr>
                                        <p:cTn id="10" dur="500"/>
                                        <p:tgtEl>
                                          <p:spTgt spid="16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5">
                                            <p:txEl>
                                              <p:pRg st="2" end="2"/>
                                            </p:txEl>
                                          </p:spTgt>
                                        </p:tgtEl>
                                        <p:attrNameLst>
                                          <p:attrName>style.visibility</p:attrName>
                                        </p:attrNameLst>
                                      </p:cBhvr>
                                      <p:to>
                                        <p:strVal val="visible"/>
                                      </p:to>
                                    </p:set>
                                    <p:animEffect transition="in" filter="fade">
                                      <p:cBhvr>
                                        <p:cTn id="13" dur="500"/>
                                        <p:tgtEl>
                                          <p:spTgt spid="16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5">
                                            <p:txEl>
                                              <p:pRg st="3" end="3"/>
                                            </p:txEl>
                                          </p:spTgt>
                                        </p:tgtEl>
                                        <p:attrNameLst>
                                          <p:attrName>style.visibility</p:attrName>
                                        </p:attrNameLst>
                                      </p:cBhvr>
                                      <p:to>
                                        <p:strVal val="visible"/>
                                      </p:to>
                                    </p:set>
                                    <p:animEffect transition="in" filter="fade">
                                      <p:cBhvr>
                                        <p:cTn id="16" dur="500"/>
                                        <p:tgtEl>
                                          <p:spTgt spid="16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5">
                                            <p:txEl>
                                              <p:pRg st="5" end="5"/>
                                            </p:txEl>
                                          </p:spTgt>
                                        </p:tgtEl>
                                        <p:attrNameLst>
                                          <p:attrName>style.visibility</p:attrName>
                                        </p:attrNameLst>
                                      </p:cBhvr>
                                      <p:to>
                                        <p:strVal val="visible"/>
                                      </p:to>
                                    </p:set>
                                    <p:animEffect transition="in" filter="fade">
                                      <p:cBhvr>
                                        <p:cTn id="21" dur="500"/>
                                        <p:tgtEl>
                                          <p:spTgt spid="16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5">
                                            <p:txEl>
                                              <p:pRg st="6" end="6"/>
                                            </p:txEl>
                                          </p:spTgt>
                                        </p:tgtEl>
                                        <p:attrNameLst>
                                          <p:attrName>style.visibility</p:attrName>
                                        </p:attrNameLst>
                                      </p:cBhvr>
                                      <p:to>
                                        <p:strVal val="visible"/>
                                      </p:to>
                                    </p:set>
                                    <p:animEffect transition="in" filter="fade">
                                      <p:cBhvr>
                                        <p:cTn id="24" dur="500"/>
                                        <p:tgtEl>
                                          <p:spTgt spid="16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5">
                                            <p:txEl>
                                              <p:pRg st="7" end="7"/>
                                            </p:txEl>
                                          </p:spTgt>
                                        </p:tgtEl>
                                        <p:attrNameLst>
                                          <p:attrName>style.visibility</p:attrName>
                                        </p:attrNameLst>
                                      </p:cBhvr>
                                      <p:to>
                                        <p:strVal val="visible"/>
                                      </p:to>
                                    </p:set>
                                    <p:animEffect transition="in" filter="fade">
                                      <p:cBhvr>
                                        <p:cTn id="27" dur="500"/>
                                        <p:tgtEl>
                                          <p:spTgt spid="165">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5">
                                            <p:txEl>
                                              <p:pRg st="8" end="8"/>
                                            </p:txEl>
                                          </p:spTgt>
                                        </p:tgtEl>
                                        <p:attrNameLst>
                                          <p:attrName>style.visibility</p:attrName>
                                        </p:attrNameLst>
                                      </p:cBhvr>
                                      <p:to>
                                        <p:strVal val="visible"/>
                                      </p:to>
                                    </p:set>
                                    <p:animEffect transition="in" filter="fade">
                                      <p:cBhvr>
                                        <p:cTn id="30" dur="500"/>
                                        <p:tgtEl>
                                          <p:spTgt spid="165">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5">
                                            <p:txEl>
                                              <p:pRg st="9" end="9"/>
                                            </p:txEl>
                                          </p:spTgt>
                                        </p:tgtEl>
                                        <p:attrNameLst>
                                          <p:attrName>style.visibility</p:attrName>
                                        </p:attrNameLst>
                                      </p:cBhvr>
                                      <p:to>
                                        <p:strVal val="visible"/>
                                      </p:to>
                                    </p:set>
                                    <p:animEffect transition="in" filter="fade">
                                      <p:cBhvr>
                                        <p:cTn id="33" dur="500"/>
                                        <p:tgtEl>
                                          <p:spTgt spid="16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Folien im Seminar Allgemeinmedizin</a:t>
            </a:r>
            <a:endParaRPr lang="de-DE" dirty="0"/>
          </a:p>
        </p:txBody>
      </p:sp>
      <p:sp>
        <p:nvSpPr>
          <p:cNvPr id="3" name="Untertitel 2"/>
          <p:cNvSpPr>
            <a:spLocks noGrp="1"/>
          </p:cNvSpPr>
          <p:nvPr>
            <p:ph type="subTitle" idx="1"/>
          </p:nvPr>
        </p:nvSpPr>
        <p:spPr/>
        <p:txBody>
          <a:bodyPr>
            <a:normAutofit/>
          </a:bodyPr>
          <a:lstStyle/>
          <a:p>
            <a:r>
              <a:rPr lang="de-DE" sz="3200" dirty="0" smtClean="0"/>
              <a:t>Kardiovaskuläre Prävention</a:t>
            </a:r>
            <a:endParaRPr lang="de-DE" sz="3200" dirty="0"/>
          </a:p>
        </p:txBody>
      </p:sp>
    </p:spTree>
    <p:extLst>
      <p:ext uri="{BB962C8B-B14F-4D97-AF65-F5344CB8AC3E}">
        <p14:creationId xmlns:p14="http://schemas.microsoft.com/office/powerpoint/2010/main" val="1074355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3"/>
          <p:cNvSpPr txBox="1"/>
          <p:nvPr/>
        </p:nvSpPr>
        <p:spPr>
          <a:xfrm>
            <a:off x="414470" y="1152708"/>
            <a:ext cx="8569193" cy="5256584"/>
          </a:xfrm>
          <a:prstGeom prst="rect">
            <a:avLst/>
          </a:prstGeom>
          <a:noFill/>
          <a:ln>
            <a:noFill/>
          </a:ln>
        </p:spPr>
        <p:txBody>
          <a:bodyPr spcFirstLastPara="1" wrap="square" lIns="0" tIns="45700" rIns="91425" bIns="45700" anchor="t" anchorCtr="0">
            <a:noAutofit/>
          </a:bodyPr>
          <a:lstStyle/>
          <a:p>
            <a:pPr marL="342900" marR="0" lvl="0" indent="-200660" algn="l" defTabSz="914400" rtl="0" eaLnBrk="1" fontAlgn="auto" latinLnBrk="0" hangingPunct="1">
              <a:lnSpc>
                <a:spcPct val="90000"/>
              </a:lnSpc>
              <a:spcBef>
                <a:spcPts val="0"/>
              </a:spcBef>
              <a:spcAft>
                <a:spcPts val="0"/>
              </a:spcAft>
              <a:buClr>
                <a:srgbClr val="4F88C2"/>
              </a:buClr>
              <a:buSzPts val="2240"/>
              <a:buFont typeface="Noto Sans Symbols"/>
              <a:buNone/>
              <a:tabLst/>
              <a:defRPr/>
            </a:pPr>
            <a:endParaRPr kumimoji="0" sz="2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0" name="Google Shape;460;p23"/>
          <p:cNvSpPr txBox="1"/>
          <p:nvPr/>
        </p:nvSpPr>
        <p:spPr>
          <a:xfrm>
            <a:off x="250957" y="247653"/>
            <a:ext cx="9926218" cy="661067"/>
          </a:xfrm>
          <a:prstGeom prst="rect">
            <a:avLst/>
          </a:prstGeom>
          <a:noFill/>
          <a:ln>
            <a:noFill/>
          </a:ln>
        </p:spPr>
        <p:txBody>
          <a:bodyPr spcFirstLastPara="1" wrap="square" lIns="0" tIns="45700" rIns="91425" bIns="45700" anchor="ctr" anchorCtr="0">
            <a:normAutofit fontScale="77500" lnSpcReduction="20000"/>
          </a:bodyPr>
          <a:lstStyle/>
          <a:p>
            <a:pPr marL="0" marR="0" lvl="0" indent="0" algn="l" defTabSz="914400" rtl="0" eaLnBrk="1" fontAlgn="auto" latinLnBrk="0" hangingPunct="1">
              <a:lnSpc>
                <a:spcPct val="90000"/>
              </a:lnSpc>
              <a:spcBef>
                <a:spcPts val="0"/>
              </a:spcBef>
              <a:spcAft>
                <a:spcPts val="0"/>
              </a:spcAft>
              <a:buClr>
                <a:srgbClr val="4F88C2"/>
              </a:buClr>
              <a:buSzPct val="100000"/>
              <a:buFont typeface="Arial"/>
              <a:buNone/>
              <a:tabLst/>
              <a:defRPr/>
            </a:pPr>
            <a:r>
              <a:rPr kumimoji="0" lang="de-DE" sz="3200" b="1" i="0" u="none" strike="noStrike" kern="0" cap="none" spc="0" normalizeH="0" baseline="0" noProof="0" dirty="0" err="1">
                <a:ln>
                  <a:noFill/>
                </a:ln>
                <a:solidFill>
                  <a:srgbClr val="4F88C2"/>
                </a:solidFill>
                <a:effectLst/>
                <a:uLnTx/>
                <a:uFillTx/>
                <a:latin typeface="Arial"/>
                <a:ea typeface="Arial"/>
                <a:cs typeface="Arial"/>
                <a:sym typeface="Arial"/>
              </a:rPr>
              <a:t>Lebenstilfaktoren</a:t>
            </a:r>
            <a:r>
              <a:rPr kumimoji="0" lang="de-DE" sz="3200" b="1" i="0" u="none" strike="noStrike" kern="0" cap="none" spc="0" normalizeH="0" baseline="0" noProof="0" dirty="0">
                <a:ln>
                  <a:noFill/>
                </a:ln>
                <a:solidFill>
                  <a:srgbClr val="4F88C2"/>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4F88C2"/>
              </a:buClr>
              <a:buSzPct val="100000"/>
              <a:buFont typeface="Arial"/>
              <a:buNone/>
              <a:tabLst/>
              <a:defRPr/>
            </a:pPr>
            <a:r>
              <a:rPr kumimoji="0" lang="de-DE" sz="3200" b="1" i="0" u="none" strike="noStrike" kern="0" cap="none" spc="0" normalizeH="0" baseline="0" noProof="0" dirty="0">
                <a:ln>
                  <a:noFill/>
                </a:ln>
                <a:solidFill>
                  <a:srgbClr val="4F88C2"/>
                </a:solidFill>
                <a:effectLst/>
                <a:uLnTx/>
                <a:uFillTx/>
                <a:latin typeface="Arial"/>
                <a:ea typeface="Arial"/>
                <a:cs typeface="Arial"/>
                <a:sym typeface="Arial"/>
              </a:rPr>
              <a:t>Einfluss auf Gesundheit &amp; Umwelt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61" name="Google Shape;461;p23"/>
          <p:cNvPicPr preferRelativeResize="0"/>
          <p:nvPr/>
        </p:nvPicPr>
        <p:blipFill rotWithShape="1">
          <a:blip r:embed="rId3">
            <a:alphaModFix/>
          </a:blip>
          <a:srcRect l="67669" t="-12" b="12"/>
          <a:stretch/>
        </p:blipFill>
        <p:spPr>
          <a:xfrm>
            <a:off x="8280400" y="0"/>
            <a:ext cx="1375227" cy="967407"/>
          </a:xfrm>
          <a:prstGeom prst="rect">
            <a:avLst/>
          </a:prstGeom>
          <a:noFill/>
          <a:ln>
            <a:noFill/>
          </a:ln>
        </p:spPr>
      </p:pic>
      <p:pic>
        <p:nvPicPr>
          <p:cNvPr id="462" name="Google Shape;462;p23"/>
          <p:cNvPicPr preferRelativeResize="0"/>
          <p:nvPr/>
        </p:nvPicPr>
        <p:blipFill rotWithShape="1">
          <a:blip r:embed="rId4">
            <a:alphaModFix/>
          </a:blip>
          <a:srcRect b="3741"/>
          <a:stretch/>
        </p:blipFill>
        <p:spPr>
          <a:xfrm>
            <a:off x="3578724" y="1077451"/>
            <a:ext cx="6774731" cy="5163130"/>
          </a:xfrm>
          <a:prstGeom prst="rect">
            <a:avLst/>
          </a:prstGeom>
          <a:noFill/>
          <a:ln>
            <a:noFill/>
          </a:ln>
        </p:spPr>
      </p:pic>
      <p:sp>
        <p:nvSpPr>
          <p:cNvPr id="463" name="Google Shape;463;p23"/>
          <p:cNvSpPr/>
          <p:nvPr/>
        </p:nvSpPr>
        <p:spPr>
          <a:xfrm>
            <a:off x="2219375" y="6350625"/>
            <a:ext cx="7957800" cy="3291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100" b="1" i="0" u="none" strike="noStrike" kern="0" cap="none" spc="0" normalizeH="0" baseline="0" noProof="0" dirty="0">
                <a:ln>
                  <a:noFill/>
                </a:ln>
                <a:solidFill>
                  <a:srgbClr val="000000"/>
                </a:solidFill>
                <a:effectLst/>
                <a:uLnTx/>
                <a:uFillTx/>
                <a:latin typeface="PT Sans" panose="020B0604020202020204" charset="0"/>
                <a:cs typeface="Arial"/>
                <a:sym typeface="Arial"/>
              </a:rPr>
              <a:t>https://www.env-health.org/wp-content/uploads/2018/06/heal_climate_co-benefits_german.pdf</a:t>
            </a:r>
            <a:endParaRPr kumimoji="0" sz="1100" b="1" i="0" u="none" strike="noStrike" kern="0" cap="none" spc="0" normalizeH="0" baseline="0" noProof="0" dirty="0">
              <a:ln>
                <a:noFill/>
              </a:ln>
              <a:solidFill>
                <a:srgbClr val="000000"/>
              </a:solidFill>
              <a:effectLst/>
              <a:uLnTx/>
              <a:uFillTx/>
              <a:latin typeface="PT Sans" panose="020B0604020202020204" charset="0"/>
              <a:cs typeface="Arial"/>
              <a:sym typeface="Arial"/>
            </a:endParaRPr>
          </a:p>
        </p:txBody>
      </p:sp>
      <p:sp>
        <p:nvSpPr>
          <p:cNvPr id="464" name="Google Shape;464;p23"/>
          <p:cNvSpPr txBox="1"/>
          <p:nvPr/>
        </p:nvSpPr>
        <p:spPr>
          <a:xfrm>
            <a:off x="414475" y="3137375"/>
            <a:ext cx="2399400" cy="3103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de-DE" sz="1600" b="0" i="1" u="none" strike="noStrike" kern="0" cap="none" spc="0" normalizeH="0" baseline="0" noProof="0">
                <a:ln>
                  <a:noFill/>
                </a:ln>
                <a:solidFill>
                  <a:srgbClr val="000000"/>
                </a:solidFill>
                <a:effectLst/>
                <a:uLnTx/>
                <a:uFillTx/>
                <a:latin typeface="Arial"/>
                <a:cs typeface="Arial"/>
                <a:sym typeface="Arial"/>
              </a:rPr>
              <a:t>Die rechts aufgelisteten Lebensstil- und Klimaschutzfaktoren haben eine senkende Wirkung (blaue Pfeile) auf Risikofaktoren (rot) für zahlreiche chronische Erkrankungen.</a:t>
            </a:r>
            <a:endParaRPr kumimoji="0" sz="1600" b="0" i="1"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91123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4"/>
          <p:cNvSpPr txBox="1">
            <a:spLocks noGrp="1"/>
          </p:cNvSpPr>
          <p:nvPr>
            <p:ph type="title"/>
          </p:nvPr>
        </p:nvSpPr>
        <p:spPr>
          <a:xfrm>
            <a:off x="346206" y="2"/>
            <a:ext cx="9513411" cy="967407"/>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2"/>
              </a:buClr>
              <a:buSzPts val="3200"/>
              <a:buFont typeface="Arial"/>
              <a:buNone/>
            </a:pPr>
            <a:r>
              <a:rPr lang="de-DE"/>
              <a:t>Lebensstil, Risikofaktoren &amp; Umwelt</a:t>
            </a:r>
            <a:endParaRPr/>
          </a:p>
        </p:txBody>
      </p:sp>
      <p:sp>
        <p:nvSpPr>
          <p:cNvPr id="471" name="Google Shape;471;p24"/>
          <p:cNvSpPr txBox="1">
            <a:spLocks noGrp="1"/>
          </p:cNvSpPr>
          <p:nvPr>
            <p:ph type="body" idx="1"/>
          </p:nvPr>
        </p:nvSpPr>
        <p:spPr>
          <a:xfrm>
            <a:off x="346200" y="1166199"/>
            <a:ext cx="11617200" cy="4872000"/>
          </a:xfrm>
          <a:prstGeom prst="rect">
            <a:avLst/>
          </a:prstGeom>
          <a:noFill/>
          <a:ln>
            <a:noFill/>
          </a:ln>
        </p:spPr>
        <p:txBody>
          <a:bodyPr spcFirstLastPara="1" wrap="square" lIns="0" tIns="45700" rIns="91425" bIns="45700" anchor="t" anchorCtr="0">
            <a:noAutofit/>
          </a:bodyPr>
          <a:lstStyle/>
          <a:p>
            <a:pPr marL="342900" lvl="0" indent="-342900" algn="l" rtl="0">
              <a:lnSpc>
                <a:spcPct val="90000"/>
              </a:lnSpc>
              <a:spcBef>
                <a:spcPts val="0"/>
              </a:spcBef>
              <a:spcAft>
                <a:spcPts val="0"/>
              </a:spcAft>
              <a:buSzPts val="2080"/>
              <a:buChar char="▶"/>
            </a:pPr>
            <a:r>
              <a:rPr lang="de-DE" sz="2600" b="1" dirty="0"/>
              <a:t>Wiederholung: Versorgung klimasensibler Krankheiten</a:t>
            </a:r>
            <a:endParaRPr b="1" dirty="0"/>
          </a:p>
          <a:p>
            <a:pPr marL="742950" lvl="1" indent="-273050" algn="l" rtl="0">
              <a:lnSpc>
                <a:spcPct val="90000"/>
              </a:lnSpc>
              <a:spcBef>
                <a:spcPts val="500"/>
              </a:spcBef>
              <a:spcAft>
                <a:spcPts val="0"/>
              </a:spcAft>
              <a:buSzPts val="2400"/>
              <a:buChar char="−"/>
            </a:pPr>
            <a:r>
              <a:rPr lang="de-DE" dirty="0"/>
              <a:t>Hitzeanpassung, z.B. Medikamentenumstellung, Verhalten während der Mittagszeit, Trinkverhalten</a:t>
            </a:r>
            <a:endParaRPr sz="2200" dirty="0"/>
          </a:p>
          <a:p>
            <a:pPr marL="742950" lvl="1" indent="-273050" algn="l" rtl="0">
              <a:lnSpc>
                <a:spcPct val="90000"/>
              </a:lnSpc>
              <a:spcBef>
                <a:spcPts val="500"/>
              </a:spcBef>
              <a:spcAft>
                <a:spcPts val="0"/>
              </a:spcAft>
              <a:buSzPts val="2400"/>
              <a:buChar char="−"/>
            </a:pPr>
            <a:r>
              <a:rPr lang="de-DE" dirty="0"/>
              <a:t>Luftverschmutzung und die Korrelation zu respiratorischen Erkrankungen</a:t>
            </a:r>
            <a:endParaRPr sz="2200" dirty="0"/>
          </a:p>
          <a:p>
            <a:pPr marL="742950" lvl="1" indent="-273050" algn="l" rtl="0">
              <a:lnSpc>
                <a:spcPct val="90000"/>
              </a:lnSpc>
              <a:spcBef>
                <a:spcPts val="500"/>
              </a:spcBef>
              <a:spcAft>
                <a:spcPts val="0"/>
              </a:spcAft>
              <a:buSzPts val="2400"/>
              <a:buChar char="−"/>
            </a:pPr>
            <a:r>
              <a:rPr lang="de-DE" dirty="0"/>
              <a:t>Zusammenhänge über Pollenflug/Klimawandel und Allergien</a:t>
            </a:r>
            <a:endParaRPr sz="2200" dirty="0"/>
          </a:p>
          <a:p>
            <a:pPr marL="742950" lvl="1" indent="-273050" algn="l" rtl="0">
              <a:lnSpc>
                <a:spcPct val="90000"/>
              </a:lnSpc>
              <a:spcBef>
                <a:spcPts val="500"/>
              </a:spcBef>
              <a:spcAft>
                <a:spcPts val="0"/>
              </a:spcAft>
              <a:buSzPts val="2400"/>
              <a:buChar char="−"/>
            </a:pPr>
            <a:r>
              <a:rPr lang="de-DE" dirty="0"/>
              <a:t>Infektionskrankheiten</a:t>
            </a:r>
            <a:endParaRPr sz="2200" dirty="0"/>
          </a:p>
          <a:p>
            <a:pPr marL="742950" lvl="1" indent="-273050" algn="l" rtl="0">
              <a:lnSpc>
                <a:spcPct val="90000"/>
              </a:lnSpc>
              <a:spcBef>
                <a:spcPts val="500"/>
              </a:spcBef>
              <a:spcAft>
                <a:spcPts val="0"/>
              </a:spcAft>
              <a:buSzPts val="2400"/>
              <a:buChar char="−"/>
            </a:pPr>
            <a:r>
              <a:rPr lang="de-DE" dirty="0"/>
              <a:t>Psychische Gesundheit</a:t>
            </a:r>
            <a:endParaRPr dirty="0"/>
          </a:p>
          <a:p>
            <a:pPr marL="742950" lvl="0" indent="0" algn="l" rtl="0">
              <a:lnSpc>
                <a:spcPct val="90000"/>
              </a:lnSpc>
              <a:spcBef>
                <a:spcPts val="500"/>
              </a:spcBef>
              <a:spcAft>
                <a:spcPts val="0"/>
              </a:spcAft>
              <a:buNone/>
            </a:pPr>
            <a:endParaRPr sz="900" dirty="0"/>
          </a:p>
          <a:p>
            <a:pPr marL="342900" lvl="0" indent="-311150" algn="l" rtl="0">
              <a:lnSpc>
                <a:spcPct val="90000"/>
              </a:lnSpc>
              <a:spcBef>
                <a:spcPts val="1000"/>
              </a:spcBef>
              <a:spcAft>
                <a:spcPts val="0"/>
              </a:spcAft>
              <a:buSzPts val="2060"/>
              <a:buChar char="▶"/>
            </a:pPr>
            <a:r>
              <a:rPr lang="de-DE" b="1" dirty="0">
                <a:solidFill>
                  <a:srgbClr val="00B050"/>
                </a:solidFill>
              </a:rPr>
              <a:t>Health Co-</a:t>
            </a:r>
            <a:r>
              <a:rPr lang="de-DE" b="1" dirty="0" err="1">
                <a:solidFill>
                  <a:srgbClr val="00B050"/>
                </a:solidFill>
              </a:rPr>
              <a:t>Benefits</a:t>
            </a:r>
            <a:r>
              <a:rPr lang="de-DE" sz="2700" b="1" dirty="0">
                <a:solidFill>
                  <a:srgbClr val="00B050"/>
                </a:solidFill>
              </a:rPr>
              <a:t> </a:t>
            </a:r>
            <a:endParaRPr sz="2700" b="1" dirty="0">
              <a:solidFill>
                <a:srgbClr val="00B050"/>
              </a:solidFill>
            </a:endParaRPr>
          </a:p>
          <a:p>
            <a:pPr marL="342900" lvl="0" indent="0" algn="l" rtl="0">
              <a:lnSpc>
                <a:spcPct val="90000"/>
              </a:lnSpc>
              <a:spcBef>
                <a:spcPts val="1000"/>
              </a:spcBef>
              <a:spcAft>
                <a:spcPts val="0"/>
              </a:spcAft>
              <a:buNone/>
            </a:pPr>
            <a:r>
              <a:rPr lang="de-DE" sz="2700" dirty="0">
                <a:solidFill>
                  <a:schemeClr val="dk1"/>
                </a:solidFill>
              </a:rPr>
              <a:t>= Synergien von Gesundheitsförderung und nachhaltigem Lebensstil</a:t>
            </a:r>
            <a:endParaRPr sz="2700" dirty="0">
              <a:solidFill>
                <a:schemeClr val="dk1"/>
              </a:solidFill>
            </a:endParaRPr>
          </a:p>
          <a:p>
            <a:pPr marL="742950" lvl="1" indent="-247650" algn="l" rtl="0">
              <a:lnSpc>
                <a:spcPct val="90000"/>
              </a:lnSpc>
              <a:spcBef>
                <a:spcPts val="500"/>
              </a:spcBef>
              <a:spcAft>
                <a:spcPts val="0"/>
              </a:spcAft>
              <a:buSzPts val="2600"/>
              <a:buChar char="−"/>
            </a:pPr>
            <a:r>
              <a:rPr lang="de-DE" sz="2600" b="1" dirty="0"/>
              <a:t>Mobilität</a:t>
            </a:r>
            <a:r>
              <a:rPr lang="de-DE" sz="2600" dirty="0"/>
              <a:t> – „mehr Bewegung“- muskelbasiert statt motorisiert</a:t>
            </a:r>
            <a:endParaRPr sz="2600" dirty="0"/>
          </a:p>
          <a:p>
            <a:pPr marL="742950" lvl="1" indent="-247650" algn="l" rtl="0">
              <a:lnSpc>
                <a:spcPct val="90000"/>
              </a:lnSpc>
              <a:spcBef>
                <a:spcPts val="500"/>
              </a:spcBef>
              <a:spcAft>
                <a:spcPts val="0"/>
              </a:spcAft>
              <a:buSzPts val="2600"/>
              <a:buChar char="−"/>
            </a:pPr>
            <a:r>
              <a:rPr lang="de-DE" sz="2600" b="1" dirty="0"/>
              <a:t>Ernährung</a:t>
            </a:r>
            <a:r>
              <a:rPr lang="de-DE" sz="2600" dirty="0"/>
              <a:t> – „mehr Gemüse“ - weitgehend pflanzenbasiert</a:t>
            </a:r>
            <a:endParaRPr sz="1800" dirty="0"/>
          </a:p>
          <a:p>
            <a:pPr marL="342900" lvl="0" indent="-200660" algn="l" rtl="0">
              <a:lnSpc>
                <a:spcPct val="90000"/>
              </a:lnSpc>
              <a:spcBef>
                <a:spcPts val="1000"/>
              </a:spcBef>
              <a:spcAft>
                <a:spcPts val="0"/>
              </a:spcAft>
              <a:buClr>
                <a:schemeClr val="accent5"/>
              </a:buClr>
              <a:buSzPts val="2240"/>
              <a:buFont typeface="Noto Sans Symbols"/>
              <a:buNone/>
            </a:pPr>
            <a:endParaRPr dirty="0"/>
          </a:p>
        </p:txBody>
      </p:sp>
      <p:pic>
        <p:nvPicPr>
          <p:cNvPr id="472" name="Google Shape;472;p24"/>
          <p:cNvPicPr preferRelativeResize="0"/>
          <p:nvPr/>
        </p:nvPicPr>
        <p:blipFill rotWithShape="1">
          <a:blip r:embed="rId3">
            <a:alphaModFix/>
          </a:blip>
          <a:srcRect l="67669" t="-12" b="12"/>
          <a:stretch/>
        </p:blipFill>
        <p:spPr>
          <a:xfrm>
            <a:off x="8280400" y="0"/>
            <a:ext cx="1375227" cy="967407"/>
          </a:xfrm>
          <a:prstGeom prst="rect">
            <a:avLst/>
          </a:prstGeom>
          <a:noFill/>
          <a:ln>
            <a:noFill/>
          </a:ln>
        </p:spPr>
      </p:pic>
      <p:sp>
        <p:nvSpPr>
          <p:cNvPr id="476" name="Google Shape;476;p24"/>
          <p:cNvSpPr txBox="1"/>
          <p:nvPr/>
        </p:nvSpPr>
        <p:spPr>
          <a:xfrm>
            <a:off x="439875" y="6118225"/>
            <a:ext cx="11436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0" i="0" u="none" strike="noStrike" kern="0" cap="none" spc="0" normalizeH="0" baseline="0" noProof="0">
                <a:ln>
                  <a:noFill/>
                </a:ln>
                <a:solidFill>
                  <a:srgbClr val="000000"/>
                </a:solidFill>
                <a:effectLst/>
                <a:uLnTx/>
                <a:uFillTx/>
                <a:latin typeface="Arial"/>
                <a:cs typeface="Arial"/>
                <a:sym typeface="Arial"/>
              </a:rPr>
              <a:t>Co-Benefits: Vgl: https://leitbegriffe.bzga.de/alphabetisches-verzeichnis/klimawandel-und-gesundheitsfoerderung/</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640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xEl>
                                              <p:pRg st="7" end="7"/>
                                            </p:txEl>
                                          </p:spTgt>
                                        </p:tgtEl>
                                        <p:attrNameLst>
                                          <p:attrName>style.visibility</p:attrName>
                                        </p:attrNameLst>
                                      </p:cBhvr>
                                      <p:to>
                                        <p:strVal val="visible"/>
                                      </p:to>
                                    </p:set>
                                    <p:animEffect transition="in" filter="fade">
                                      <p:cBhvr>
                                        <p:cTn id="7" dur="500"/>
                                        <p:tgtEl>
                                          <p:spTgt spid="471">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1">
                                            <p:txEl>
                                              <p:pRg st="8" end="8"/>
                                            </p:txEl>
                                          </p:spTgt>
                                        </p:tgtEl>
                                        <p:attrNameLst>
                                          <p:attrName>style.visibility</p:attrName>
                                        </p:attrNameLst>
                                      </p:cBhvr>
                                      <p:to>
                                        <p:strVal val="visible"/>
                                      </p:to>
                                    </p:set>
                                    <p:animEffect transition="in" filter="fade">
                                      <p:cBhvr>
                                        <p:cTn id="10" dur="500"/>
                                        <p:tgtEl>
                                          <p:spTgt spid="471">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71">
                                            <p:txEl>
                                              <p:pRg st="9" end="9"/>
                                            </p:txEl>
                                          </p:spTgt>
                                        </p:tgtEl>
                                        <p:attrNameLst>
                                          <p:attrName>style.visibility</p:attrName>
                                        </p:attrNameLst>
                                      </p:cBhvr>
                                      <p:to>
                                        <p:strVal val="visible"/>
                                      </p:to>
                                    </p:set>
                                    <p:animEffect transition="in" filter="fade">
                                      <p:cBhvr>
                                        <p:cTn id="13" dur="500"/>
                                        <p:tgtEl>
                                          <p:spTgt spid="471">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71">
                                            <p:txEl>
                                              <p:pRg st="10" end="10"/>
                                            </p:txEl>
                                          </p:spTgt>
                                        </p:tgtEl>
                                        <p:attrNameLst>
                                          <p:attrName>style.visibility</p:attrName>
                                        </p:attrNameLst>
                                      </p:cBhvr>
                                      <p:to>
                                        <p:strVal val="visible"/>
                                      </p:to>
                                    </p:set>
                                    <p:animEffect transition="in" filter="fade">
                                      <p:cBhvr>
                                        <p:cTn id="16" dur="500"/>
                                        <p:tgtEl>
                                          <p:spTgt spid="4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5"/>
          <p:cNvSpPr txBox="1">
            <a:spLocks noGrp="1"/>
          </p:cNvSpPr>
          <p:nvPr>
            <p:ph type="title"/>
          </p:nvPr>
        </p:nvSpPr>
        <p:spPr>
          <a:xfrm>
            <a:off x="346206" y="2"/>
            <a:ext cx="9513411" cy="967407"/>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2"/>
              </a:buClr>
              <a:buSzPts val="3200"/>
              <a:buFont typeface="Arial"/>
              <a:buNone/>
            </a:pPr>
            <a:r>
              <a:rPr lang="de-DE" dirty="0"/>
              <a:t>Co-</a:t>
            </a:r>
            <a:r>
              <a:rPr lang="de-DE" dirty="0" err="1"/>
              <a:t>Benefits</a:t>
            </a:r>
            <a:r>
              <a:rPr lang="de-DE" dirty="0"/>
              <a:t> Mobilität – „mehr Bewegung“</a:t>
            </a:r>
            <a:endParaRPr dirty="0"/>
          </a:p>
        </p:txBody>
      </p:sp>
      <p:pic>
        <p:nvPicPr>
          <p:cNvPr id="483" name="Google Shape;483;p25"/>
          <p:cNvPicPr preferRelativeResize="0"/>
          <p:nvPr/>
        </p:nvPicPr>
        <p:blipFill rotWithShape="1">
          <a:blip r:embed="rId3">
            <a:alphaModFix/>
          </a:blip>
          <a:srcRect l="67669" t="-12" b="12"/>
          <a:stretch/>
        </p:blipFill>
        <p:spPr>
          <a:xfrm>
            <a:off x="8280400" y="0"/>
            <a:ext cx="1375227" cy="967407"/>
          </a:xfrm>
          <a:prstGeom prst="rect">
            <a:avLst/>
          </a:prstGeom>
          <a:noFill/>
          <a:ln>
            <a:noFill/>
          </a:ln>
        </p:spPr>
      </p:pic>
      <p:sp>
        <p:nvSpPr>
          <p:cNvPr id="484" name="Google Shape;484;p25"/>
          <p:cNvSpPr txBox="1">
            <a:spLocks noGrp="1"/>
          </p:cNvSpPr>
          <p:nvPr>
            <p:ph type="body" idx="1"/>
          </p:nvPr>
        </p:nvSpPr>
        <p:spPr>
          <a:xfrm>
            <a:off x="346206" y="3899052"/>
            <a:ext cx="5568210" cy="2491409"/>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SzPts val="1440"/>
              <a:buNone/>
            </a:pPr>
            <a:r>
              <a:rPr lang="de-DE" sz="1800"/>
              <a:t>      aktive Bewegung</a:t>
            </a:r>
            <a:endParaRPr/>
          </a:p>
          <a:p>
            <a:pPr marL="742950" lvl="1" indent="-285750" algn="l" rtl="0">
              <a:lnSpc>
                <a:spcPct val="90000"/>
              </a:lnSpc>
              <a:spcBef>
                <a:spcPts val="500"/>
              </a:spcBef>
              <a:spcAft>
                <a:spcPts val="0"/>
              </a:spcAft>
              <a:buSzPts val="1800"/>
              <a:buChar char="−"/>
            </a:pPr>
            <a:r>
              <a:rPr lang="de-DE" sz="1800"/>
              <a:t>beugt</a:t>
            </a:r>
            <a:r>
              <a:rPr lang="de-DE" sz="1800" b="1"/>
              <a:t> kardiovaskulären Erkrankungen, Diabetes, Demenz und einigen </a:t>
            </a:r>
            <a:br>
              <a:rPr lang="de-DE" sz="1800" b="1"/>
            </a:br>
            <a:r>
              <a:rPr lang="de-DE" sz="1800" b="1"/>
              <a:t>Krebserkrankungen </a:t>
            </a:r>
            <a:r>
              <a:rPr lang="de-DE" sz="1800"/>
              <a:t>vor </a:t>
            </a:r>
            <a:endParaRPr sz="1800" b="1"/>
          </a:p>
          <a:p>
            <a:pPr marL="742950" lvl="1" indent="-285750" algn="l" rtl="0">
              <a:lnSpc>
                <a:spcPct val="90000"/>
              </a:lnSpc>
              <a:spcBef>
                <a:spcPts val="500"/>
              </a:spcBef>
              <a:spcAft>
                <a:spcPts val="0"/>
              </a:spcAft>
              <a:buSzPts val="1800"/>
              <a:buChar char="−"/>
            </a:pPr>
            <a:r>
              <a:rPr lang="de-DE" sz="1800"/>
              <a:t>steigert die </a:t>
            </a:r>
            <a:r>
              <a:rPr lang="de-DE" sz="1800" b="1"/>
              <a:t>mentale Gesundheit </a:t>
            </a:r>
            <a:r>
              <a:rPr lang="de-DE" sz="1800"/>
              <a:t>und das </a:t>
            </a:r>
            <a:r>
              <a:rPr lang="de-DE" sz="1800" b="1"/>
              <a:t>Wohlbefinden</a:t>
            </a:r>
            <a:endParaRPr/>
          </a:p>
          <a:p>
            <a:pPr marL="742950" lvl="1" indent="-285750" algn="l" rtl="0">
              <a:lnSpc>
                <a:spcPct val="90000"/>
              </a:lnSpc>
              <a:spcBef>
                <a:spcPts val="500"/>
              </a:spcBef>
              <a:spcAft>
                <a:spcPts val="0"/>
              </a:spcAft>
              <a:buSzPts val="1800"/>
              <a:buChar char="−"/>
            </a:pPr>
            <a:r>
              <a:rPr lang="de-DE" sz="1800"/>
              <a:t>verbessert den Verlauf von Krankheiten des </a:t>
            </a:r>
            <a:r>
              <a:rPr lang="de-DE" sz="1800" b="1"/>
              <a:t>Bewegungsapparates, z.B. Rückenschmerzen</a:t>
            </a:r>
            <a:endParaRPr/>
          </a:p>
          <a:p>
            <a:pPr marL="742950" lvl="1" indent="-171450" algn="l" rtl="0">
              <a:lnSpc>
                <a:spcPct val="90000"/>
              </a:lnSpc>
              <a:spcBef>
                <a:spcPts val="500"/>
              </a:spcBef>
              <a:spcAft>
                <a:spcPts val="0"/>
              </a:spcAft>
              <a:buSzPts val="1800"/>
              <a:buNone/>
            </a:pPr>
            <a:endParaRPr sz="1800" b="1"/>
          </a:p>
        </p:txBody>
      </p:sp>
      <p:sp>
        <p:nvSpPr>
          <p:cNvPr id="485" name="Google Shape;485;p25"/>
          <p:cNvSpPr txBox="1"/>
          <p:nvPr/>
        </p:nvSpPr>
        <p:spPr>
          <a:xfrm>
            <a:off x="6096000" y="3899052"/>
            <a:ext cx="5136205" cy="23083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800" b="0" i="0" u="none" strike="noStrike" kern="0" cap="none" spc="0" normalizeH="0" baseline="0" noProof="0" dirty="0">
                <a:ln>
                  <a:noFill/>
                </a:ln>
                <a:solidFill>
                  <a:srgbClr val="000000"/>
                </a:solidFill>
                <a:effectLst/>
                <a:uLnTx/>
                <a:uFillTx/>
                <a:latin typeface="Arial"/>
                <a:ea typeface="Arial"/>
                <a:cs typeface="Arial"/>
                <a:sym typeface="Arial"/>
              </a:rPr>
              <a:t>       Hintergrund motorisierter Verkehr</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90000"/>
              </a:lnSpc>
              <a:spcBef>
                <a:spcPts val="500"/>
              </a:spcBef>
              <a:spcAft>
                <a:spcPts val="0"/>
              </a:spcAft>
              <a:buClr>
                <a:srgbClr val="4F88C2"/>
              </a:buClr>
              <a:buSzPts val="1800"/>
              <a:buFont typeface="Noto Sans Symbols"/>
              <a:buChar char="−"/>
              <a:tabLst/>
              <a:defRPr/>
            </a:pPr>
            <a:r>
              <a:rPr kumimoji="0" lang="de-DE" sz="1800" b="0" i="0" u="none" strike="noStrike" kern="0" cap="none" spc="0" normalizeH="0" baseline="0" noProof="0" dirty="0">
                <a:ln>
                  <a:noFill/>
                </a:ln>
                <a:solidFill>
                  <a:srgbClr val="000000"/>
                </a:solidFill>
                <a:effectLst/>
                <a:uLnTx/>
                <a:uFillTx/>
                <a:latin typeface="Arial"/>
                <a:ea typeface="Arial"/>
                <a:cs typeface="Arial"/>
                <a:sym typeface="Arial"/>
              </a:rPr>
              <a:t>in Deutschland entsteht </a:t>
            </a:r>
            <a:r>
              <a:rPr kumimoji="0" lang="de-DE" sz="1800" b="1" i="0" u="none" strike="noStrike" kern="0" cap="none" spc="0" normalizeH="0" baseline="0" noProof="0" dirty="0">
                <a:ln>
                  <a:noFill/>
                </a:ln>
                <a:solidFill>
                  <a:srgbClr val="000000"/>
                </a:solidFill>
                <a:effectLst/>
                <a:uLnTx/>
                <a:uFillTx/>
                <a:latin typeface="Arial"/>
                <a:ea typeface="Arial"/>
                <a:cs typeface="Arial"/>
                <a:sym typeface="Arial"/>
              </a:rPr>
              <a:t>23%</a:t>
            </a:r>
            <a:r>
              <a:rPr kumimoji="0" lang="de-DE" sz="1800" b="0" i="0" u="none" strike="noStrike" kern="0" cap="none" spc="0" normalizeH="0" baseline="0" noProof="0" dirty="0">
                <a:ln>
                  <a:noFill/>
                </a:ln>
                <a:solidFill>
                  <a:srgbClr val="000000"/>
                </a:solidFill>
                <a:effectLst/>
                <a:uLnTx/>
                <a:uFillTx/>
                <a:latin typeface="Arial"/>
                <a:ea typeface="Arial"/>
                <a:cs typeface="Arial"/>
                <a:sym typeface="Arial"/>
              </a:rPr>
              <a:t> des CO₂-Ausstoßes durch </a:t>
            </a:r>
            <a:r>
              <a:rPr kumimoji="0" lang="de-DE" sz="1800" b="1" i="0" u="none" strike="noStrike" kern="0" cap="none" spc="0" normalizeH="0" baseline="0" noProof="0" dirty="0">
                <a:ln>
                  <a:noFill/>
                </a:ln>
                <a:solidFill>
                  <a:srgbClr val="000000"/>
                </a:solidFill>
                <a:effectLst/>
                <a:uLnTx/>
                <a:uFillTx/>
                <a:latin typeface="Arial"/>
                <a:ea typeface="Arial"/>
                <a:cs typeface="Arial"/>
                <a:sym typeface="Arial"/>
              </a:rPr>
              <a:t>Mobilität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90000"/>
              </a:lnSpc>
              <a:spcBef>
                <a:spcPts val="500"/>
              </a:spcBef>
              <a:spcAft>
                <a:spcPts val="0"/>
              </a:spcAft>
              <a:buClr>
                <a:srgbClr val="4F88C2"/>
              </a:buClr>
              <a:buSzPts val="1800"/>
              <a:buFont typeface="Noto Sans Symbols"/>
              <a:buChar char="−"/>
              <a:tabLst/>
              <a:defRPr/>
            </a:pPr>
            <a:r>
              <a:rPr kumimoji="0" lang="de-DE" sz="1800" b="0" i="0" u="none" strike="noStrike" kern="0" cap="none" spc="0" normalizeH="0" baseline="0" noProof="0" dirty="0">
                <a:ln>
                  <a:noFill/>
                </a:ln>
                <a:solidFill>
                  <a:srgbClr val="000000"/>
                </a:solidFill>
                <a:effectLst/>
                <a:uLnTx/>
                <a:uFillTx/>
                <a:latin typeface="Arial"/>
                <a:ea typeface="Arial"/>
                <a:cs typeface="Arial"/>
                <a:sym typeface="Arial"/>
              </a:rPr>
              <a:t>in Deutschland sterben mehr Menschen an den Folgen von Luftverschmutzung als an Zigarettenkonsum</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90000"/>
              </a:lnSpc>
              <a:spcBef>
                <a:spcPts val="500"/>
              </a:spcBef>
              <a:spcAft>
                <a:spcPts val="0"/>
              </a:spcAft>
              <a:buClr>
                <a:srgbClr val="4F88C2"/>
              </a:buClr>
              <a:buSzPts val="1800"/>
              <a:buFont typeface="Noto Sans Symbols"/>
              <a:buChar char="−"/>
              <a:tabLst/>
              <a:defRPr/>
            </a:pPr>
            <a:r>
              <a:rPr kumimoji="0" lang="de-DE" sz="1800" b="1" i="0" u="none" strike="noStrike" kern="0" cap="none" spc="0" normalizeH="0" baseline="0" noProof="0" dirty="0">
                <a:ln>
                  <a:noFill/>
                </a:ln>
                <a:solidFill>
                  <a:srgbClr val="000000"/>
                </a:solidFill>
                <a:effectLst/>
                <a:uLnTx/>
                <a:uFillTx/>
                <a:latin typeface="Arial"/>
                <a:ea typeface="Arial"/>
                <a:cs typeface="Arial"/>
                <a:sym typeface="Arial"/>
              </a:rPr>
              <a:t>Feinstaub</a:t>
            </a:r>
            <a:r>
              <a:rPr kumimoji="0" lang="de-DE" sz="1800" b="0" i="0" u="none" strike="noStrike" kern="0" cap="none" spc="0" normalizeH="0" baseline="0" noProof="0" dirty="0">
                <a:ln>
                  <a:noFill/>
                </a:ln>
                <a:solidFill>
                  <a:srgbClr val="000000"/>
                </a:solidFill>
                <a:effectLst/>
                <a:uLnTx/>
                <a:uFillTx/>
                <a:latin typeface="Arial"/>
                <a:ea typeface="Arial"/>
                <a:cs typeface="Arial"/>
                <a:sym typeface="Arial"/>
              </a:rPr>
              <a:t> verkürzt die Lebenserwartung in der EU um 2,2 Jahre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86" name="Google Shape;486;p25" descr="Auto-Stopper, Auto, Traffic Jam, Urban, Stadt, Straße"/>
          <p:cNvPicPr preferRelativeResize="0"/>
          <p:nvPr/>
        </p:nvPicPr>
        <p:blipFill rotWithShape="1">
          <a:blip r:embed="rId4">
            <a:alphaModFix/>
          </a:blip>
          <a:srcRect/>
          <a:stretch/>
        </p:blipFill>
        <p:spPr>
          <a:xfrm>
            <a:off x="6648773" y="1056034"/>
            <a:ext cx="4339525" cy="2754392"/>
          </a:xfrm>
          <a:prstGeom prst="rect">
            <a:avLst/>
          </a:prstGeom>
          <a:noFill/>
          <a:ln>
            <a:noFill/>
          </a:ln>
        </p:spPr>
      </p:pic>
      <p:pic>
        <p:nvPicPr>
          <p:cNvPr id="487" name="Google Shape;487;p25"/>
          <p:cNvPicPr preferRelativeResize="0"/>
          <p:nvPr/>
        </p:nvPicPr>
        <p:blipFill>
          <a:blip r:embed="rId5">
            <a:alphaModFix/>
          </a:blip>
          <a:stretch>
            <a:fillRect/>
          </a:stretch>
        </p:blipFill>
        <p:spPr>
          <a:xfrm>
            <a:off x="744625" y="1056033"/>
            <a:ext cx="4131575" cy="2754392"/>
          </a:xfrm>
          <a:prstGeom prst="rect">
            <a:avLst/>
          </a:prstGeom>
          <a:noFill/>
          <a:ln>
            <a:noFill/>
          </a:ln>
        </p:spPr>
      </p:pic>
      <p:sp>
        <p:nvSpPr>
          <p:cNvPr id="488" name="Google Shape;488;p25"/>
          <p:cNvSpPr txBox="1"/>
          <p:nvPr/>
        </p:nvSpPr>
        <p:spPr>
          <a:xfrm>
            <a:off x="744625" y="6390450"/>
            <a:ext cx="5568300" cy="353913"/>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100" b="0" i="0" u="none" strike="noStrike" kern="0" cap="none" spc="0" normalizeH="0" baseline="0" noProof="0" dirty="0">
                <a:ln>
                  <a:noFill/>
                </a:ln>
                <a:solidFill>
                  <a:srgbClr val="000000"/>
                </a:solidFill>
                <a:effectLst/>
                <a:uLnTx/>
                <a:uFillTx/>
                <a:latin typeface="Arial"/>
                <a:cs typeface="Arial"/>
                <a:sym typeface="Arial"/>
              </a:rPr>
              <a:t>Bildquellen: </a:t>
            </a:r>
            <a:r>
              <a:rPr kumimoji="0" lang="de-DE" sz="1100" b="0" i="0" u="none" strike="noStrike" kern="0" cap="none" spc="0" normalizeH="0" baseline="0" noProof="0" dirty="0" err="1">
                <a:ln>
                  <a:noFill/>
                </a:ln>
                <a:solidFill>
                  <a:srgbClr val="000000"/>
                </a:solidFill>
                <a:effectLst/>
                <a:uLnTx/>
                <a:uFillTx/>
                <a:latin typeface="Arial"/>
                <a:cs typeface="Arial"/>
                <a:sym typeface="Arial"/>
              </a:rPr>
              <a:t>Pixabay</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04018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9364A-FF22-3B5D-DBAF-D8B20C2AA6B9}"/>
              </a:ext>
            </a:extLst>
          </p:cNvPr>
          <p:cNvSpPr>
            <a:spLocks noGrp="1"/>
          </p:cNvSpPr>
          <p:nvPr>
            <p:ph type="title"/>
          </p:nvPr>
        </p:nvSpPr>
        <p:spPr/>
        <p:txBody>
          <a:bodyPr/>
          <a:lstStyle/>
          <a:p>
            <a:r>
              <a:rPr lang="de-DE" dirty="0"/>
              <a:t>Co-</a:t>
            </a:r>
            <a:r>
              <a:rPr lang="de-DE" dirty="0" err="1"/>
              <a:t>Benefits</a:t>
            </a:r>
            <a:r>
              <a:rPr lang="de-DE" dirty="0"/>
              <a:t>: Ernährung</a:t>
            </a:r>
          </a:p>
        </p:txBody>
      </p:sp>
      <p:pic>
        <p:nvPicPr>
          <p:cNvPr id="4" name="Bild 1">
            <a:extLst>
              <a:ext uri="{FF2B5EF4-FFF2-40B4-BE49-F238E27FC236}">
                <a16:creationId xmlns:a16="http://schemas.microsoft.com/office/drawing/2014/main" id="{1EF811AF-2E6C-5313-0088-070A4BDB85D7}"/>
              </a:ext>
            </a:extLst>
          </p:cNvPr>
          <p:cNvPicPr>
            <a:picLocks/>
          </p:cNvPicPr>
          <p:nvPr/>
        </p:nvPicPr>
        <p:blipFill rotWithShape="1">
          <a:blip r:embed="rId3" cstate="print">
            <a:extLst>
              <a:ext uri="{28A0092B-C50C-407E-A947-70E740481C1C}">
                <a14:useLocalDpi xmlns:a14="http://schemas.microsoft.com/office/drawing/2010/main" val="0"/>
              </a:ext>
            </a:extLst>
          </a:blip>
          <a:srcRect l="67669" t="-12" b="12"/>
          <a:stretch/>
        </p:blipFill>
        <p:spPr bwMode="auto">
          <a:xfrm>
            <a:off x="8280400" y="0"/>
            <a:ext cx="1375227" cy="967407"/>
          </a:xfrm>
          <a:prstGeom prst="rect">
            <a:avLst/>
          </a:prstGeom>
          <a:noFill/>
          <a:ln>
            <a:noFill/>
          </a:ln>
          <a:extLst>
            <a:ext uri="{53640926-AAD7-44D8-BBD7-CCE9431645EC}">
              <a14:shadowObscured xmlns:a14="http://schemas.microsoft.com/office/drawing/2010/main"/>
            </a:ext>
          </a:extLst>
        </p:spPr>
      </p:pic>
      <p:sp>
        <p:nvSpPr>
          <p:cNvPr id="8" name="Textfeld 7">
            <a:extLst>
              <a:ext uri="{FF2B5EF4-FFF2-40B4-BE49-F238E27FC236}">
                <a16:creationId xmlns:a16="http://schemas.microsoft.com/office/drawing/2014/main" id="{11A56F93-BA6F-D095-98A0-E19118F5B38A}"/>
              </a:ext>
            </a:extLst>
          </p:cNvPr>
          <p:cNvSpPr txBox="1"/>
          <p:nvPr/>
        </p:nvSpPr>
        <p:spPr>
          <a:xfrm>
            <a:off x="346206" y="5656307"/>
            <a:ext cx="6089515" cy="535531"/>
          </a:xfrm>
          <a:prstGeom prst="rect">
            <a:avLst/>
          </a:prstGeom>
          <a:solidFill>
            <a:schemeClr val="tx2">
              <a:lumMod val="40000"/>
              <a:lumOff val="60000"/>
            </a:schemeClr>
          </a:solidFill>
          <a:ln>
            <a:noFill/>
          </a:ln>
        </p:spPr>
        <p:txBody>
          <a:bodyPr wrap="square" rtlCol="0">
            <a:spAutoFit/>
          </a:bodyPr>
          <a:lstStyle/>
          <a:p>
            <a:pPr>
              <a:lnSpc>
                <a:spcPct val="90000"/>
              </a:lnSpc>
              <a:spcBef>
                <a:spcPct val="0"/>
              </a:spcBef>
            </a:pPr>
            <a:r>
              <a:rPr lang="de-DE" sz="3200" b="1" dirty="0">
                <a:solidFill>
                  <a:schemeClr val="tx2"/>
                </a:solidFill>
                <a:latin typeface="Arial" panose="020B0604020202020204" pitchFamily="34" charset="0"/>
                <a:ea typeface="+mj-ea"/>
                <a:cs typeface="Arial" panose="020B0604020202020204" pitchFamily="34" charset="0"/>
              </a:rPr>
              <a:t>Was ist gesunde Ernährung?</a:t>
            </a:r>
          </a:p>
        </p:txBody>
      </p:sp>
      <p:sp>
        <p:nvSpPr>
          <p:cNvPr id="9" name="Textfeld 8">
            <a:extLst>
              <a:ext uri="{FF2B5EF4-FFF2-40B4-BE49-F238E27FC236}">
                <a16:creationId xmlns:a16="http://schemas.microsoft.com/office/drawing/2014/main" id="{088FAC32-BE86-7007-3753-1A64CEE62E40}"/>
              </a:ext>
            </a:extLst>
          </p:cNvPr>
          <p:cNvSpPr txBox="1"/>
          <p:nvPr/>
        </p:nvSpPr>
        <p:spPr>
          <a:xfrm>
            <a:off x="346206" y="6152719"/>
            <a:ext cx="11866558" cy="1092607"/>
          </a:xfrm>
          <a:prstGeom prst="rect">
            <a:avLst/>
          </a:prstGeom>
          <a:noFill/>
          <a:ln>
            <a:noFill/>
          </a:ln>
        </p:spPr>
        <p:txBody>
          <a:bodyPr wrap="square" rtlCol="0">
            <a:spAutoFit/>
          </a:bodyPr>
          <a:lstStyle/>
          <a:p>
            <a:r>
              <a:rPr lang="de-DE" b="1" dirty="0">
                <a:solidFill>
                  <a:schemeClr val="tx2"/>
                </a:solidFill>
                <a:latin typeface="Arial" panose="020B0604020202020204" pitchFamily="34" charset="0"/>
                <a:ea typeface="+mj-ea"/>
                <a:cs typeface="Arial" panose="020B0604020202020204" pitchFamily="34" charset="0"/>
              </a:rPr>
              <a:t>Planetary Health </a:t>
            </a:r>
            <a:r>
              <a:rPr lang="de-DE" b="1" dirty="0" err="1">
                <a:solidFill>
                  <a:schemeClr val="tx2"/>
                </a:solidFill>
                <a:latin typeface="Arial" panose="020B0604020202020204" pitchFamily="34" charset="0"/>
                <a:ea typeface="+mj-ea"/>
                <a:cs typeface="Arial" panose="020B0604020202020204" pitchFamily="34" charset="0"/>
              </a:rPr>
              <a:t>Diet</a:t>
            </a:r>
            <a:r>
              <a:rPr lang="de-DE" b="1" dirty="0">
                <a:solidFill>
                  <a:schemeClr val="tx2"/>
                </a:solidFill>
                <a:latin typeface="Arial" panose="020B0604020202020204" pitchFamily="34" charset="0"/>
                <a:ea typeface="+mj-ea"/>
                <a:cs typeface="Arial" panose="020B0604020202020204" pitchFamily="34" charset="0"/>
              </a:rPr>
              <a:t>  /  Ernährung in </a:t>
            </a:r>
            <a:r>
              <a:rPr lang="de-DE" b="1" dirty="0" smtClean="0">
                <a:solidFill>
                  <a:schemeClr val="tx2"/>
                </a:solidFill>
                <a:latin typeface="Arial" panose="020B0604020202020204" pitchFamily="34" charset="0"/>
                <a:ea typeface="+mj-ea"/>
                <a:cs typeface="Arial" panose="020B0604020202020204" pitchFamily="34" charset="0"/>
              </a:rPr>
              <a:t>Deutschland </a:t>
            </a:r>
            <a:r>
              <a:rPr lang="de-DE" sz="1400" b="1" dirty="0" smtClean="0">
                <a:solidFill>
                  <a:schemeClr val="tx2"/>
                </a:solidFill>
                <a:latin typeface="Arial" panose="020B0604020202020204" pitchFamily="34" charset="0"/>
                <a:ea typeface="+mj-ea"/>
                <a:cs typeface="Arial" panose="020B0604020202020204" pitchFamily="34" charset="0"/>
              </a:rPr>
              <a:t>(</a:t>
            </a:r>
            <a:r>
              <a:rPr lang="de-DE" sz="1400" b="1" dirty="0" err="1" smtClean="0">
                <a:solidFill>
                  <a:schemeClr val="tx2"/>
                </a:solidFill>
                <a:latin typeface="Arial" panose="020B0604020202020204" pitchFamily="34" charset="0"/>
                <a:ea typeface="+mj-ea"/>
                <a:cs typeface="Arial" panose="020B0604020202020204" pitchFamily="34" charset="0"/>
              </a:rPr>
              <a:t>Wdh</a:t>
            </a:r>
            <a:r>
              <a:rPr lang="de-DE" sz="1400" b="1" dirty="0" smtClean="0">
                <a:solidFill>
                  <a:schemeClr val="tx2"/>
                </a:solidFill>
                <a:latin typeface="Arial" panose="020B0604020202020204" pitchFamily="34" charset="0"/>
                <a:ea typeface="+mj-ea"/>
                <a:cs typeface="Arial" panose="020B0604020202020204" pitchFamily="34" charset="0"/>
              </a:rPr>
              <a:t>)</a:t>
            </a:r>
          </a:p>
          <a:p>
            <a:endParaRPr lang="de-DE" sz="1100" b="1" dirty="0" smtClean="0">
              <a:latin typeface="Arial" panose="020B0604020202020204" pitchFamily="34" charset="0"/>
              <a:ea typeface="+mj-ea"/>
              <a:cs typeface="Arial" panose="020B0604020202020204" pitchFamily="34" charset="0"/>
            </a:endParaRPr>
          </a:p>
          <a:p>
            <a:r>
              <a:rPr lang="de-DE" sz="1200" b="1" dirty="0" err="1" smtClean="0">
                <a:latin typeface="Arial" panose="020B0604020202020204" pitchFamily="34" charset="0"/>
                <a:ea typeface="+mj-ea"/>
                <a:cs typeface="Arial" panose="020B0604020202020204" pitchFamily="34" charset="0"/>
              </a:rPr>
              <a:t>Abb</a:t>
            </a:r>
            <a:r>
              <a:rPr lang="de-DE" sz="1200" b="1" dirty="0" smtClean="0">
                <a:latin typeface="Arial" panose="020B0604020202020204" pitchFamily="34" charset="0"/>
                <a:ea typeface="+mj-ea"/>
                <a:cs typeface="Arial" panose="020B0604020202020204" pitchFamily="34" charset="0"/>
              </a:rPr>
              <a:t>: </a:t>
            </a:r>
            <a:r>
              <a:rPr lang="de-DE" sz="1200" dirty="0" smtClean="0"/>
              <a:t> </a:t>
            </a:r>
            <a:r>
              <a:rPr lang="de-DE" sz="1200" dirty="0" err="1"/>
              <a:t>the</a:t>
            </a:r>
            <a:r>
              <a:rPr lang="de-DE" sz="1200" dirty="0"/>
              <a:t> EAT–</a:t>
            </a:r>
            <a:r>
              <a:rPr lang="de-DE" sz="1200" i="1" dirty="0"/>
              <a:t>Lancet</a:t>
            </a:r>
            <a:r>
              <a:rPr lang="de-DE" sz="1200" dirty="0"/>
              <a:t> </a:t>
            </a:r>
            <a:r>
              <a:rPr lang="de-DE" sz="1200" dirty="0" err="1"/>
              <a:t>Commission</a:t>
            </a:r>
            <a:r>
              <a:rPr lang="de-DE" sz="1200" dirty="0"/>
              <a:t> on </a:t>
            </a:r>
            <a:r>
              <a:rPr lang="de-DE" sz="1200" dirty="0" err="1"/>
              <a:t>healthy</a:t>
            </a:r>
            <a:r>
              <a:rPr lang="de-DE" sz="1200" dirty="0"/>
              <a:t> </a:t>
            </a:r>
            <a:r>
              <a:rPr lang="de-DE" sz="1200" dirty="0" err="1"/>
              <a:t>diets</a:t>
            </a:r>
            <a:r>
              <a:rPr lang="de-DE" sz="1200" dirty="0"/>
              <a:t> </a:t>
            </a:r>
            <a:r>
              <a:rPr lang="de-DE" sz="1200" dirty="0" err="1"/>
              <a:t>from</a:t>
            </a:r>
            <a:r>
              <a:rPr lang="de-DE" sz="1200" dirty="0"/>
              <a:t> </a:t>
            </a:r>
            <a:r>
              <a:rPr lang="de-DE" sz="1200" dirty="0" err="1"/>
              <a:t>sustainable</a:t>
            </a:r>
            <a:r>
              <a:rPr lang="de-DE" sz="1200" dirty="0"/>
              <a:t> </a:t>
            </a:r>
            <a:r>
              <a:rPr lang="de-DE" sz="1200" dirty="0" err="1"/>
              <a:t>food</a:t>
            </a:r>
            <a:r>
              <a:rPr lang="de-DE" sz="1200" dirty="0"/>
              <a:t> </a:t>
            </a:r>
            <a:r>
              <a:rPr lang="de-DE" sz="1200" dirty="0" err="1" smtClean="0"/>
              <a:t>systems</a:t>
            </a:r>
            <a:endParaRPr lang="de-DE" sz="1200" b="1" dirty="0">
              <a:solidFill>
                <a:schemeClr val="tx2"/>
              </a:solidFill>
              <a:latin typeface="Arial" panose="020B0604020202020204" pitchFamily="34" charset="0"/>
              <a:ea typeface="+mj-ea"/>
              <a:cs typeface="Arial" panose="020B0604020202020204" pitchFamily="34" charset="0"/>
            </a:endParaRPr>
          </a:p>
          <a:p>
            <a:endParaRPr lang="de-DE" sz="2400" dirty="0"/>
          </a:p>
        </p:txBody>
      </p:sp>
      <p:pic>
        <p:nvPicPr>
          <p:cNvPr id="13" name="Picture 4">
            <a:extLst>
              <a:ext uri="{FF2B5EF4-FFF2-40B4-BE49-F238E27FC236}">
                <a16:creationId xmlns:a16="http://schemas.microsoft.com/office/drawing/2014/main" id="{C3CCFCA9-5916-44EF-8938-9E63FE9D06F7}"/>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2281"/>
          <a:stretch/>
        </p:blipFill>
        <p:spPr bwMode="auto">
          <a:xfrm>
            <a:off x="1239792" y="1016098"/>
            <a:ext cx="9564552" cy="461446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117098" y="1046806"/>
            <a:ext cx="3390031" cy="830997"/>
          </a:xfrm>
          <a:prstGeom prst="rect">
            <a:avLst/>
          </a:prstGeom>
          <a:noFill/>
          <a:ln>
            <a:noFill/>
          </a:ln>
        </p:spPr>
        <p:txBody>
          <a:bodyPr wrap="square" rtlCol="0">
            <a:spAutoFit/>
          </a:bodyPr>
          <a:lstStyle/>
          <a:p>
            <a:r>
              <a:rPr lang="de-DE" sz="2400" b="1" dirty="0">
                <a:solidFill>
                  <a:schemeClr val="tx2"/>
                </a:solidFill>
              </a:rPr>
              <a:t>Klima gerechte Empfehlung</a:t>
            </a:r>
          </a:p>
        </p:txBody>
      </p:sp>
      <p:sp>
        <p:nvSpPr>
          <p:cNvPr id="10" name="Textfeld 9"/>
          <p:cNvSpPr txBox="1"/>
          <p:nvPr/>
        </p:nvSpPr>
        <p:spPr>
          <a:xfrm>
            <a:off x="8537006" y="1046806"/>
            <a:ext cx="3379706" cy="1569660"/>
          </a:xfrm>
          <a:prstGeom prst="rect">
            <a:avLst/>
          </a:prstGeom>
          <a:noFill/>
          <a:ln>
            <a:noFill/>
          </a:ln>
        </p:spPr>
        <p:txBody>
          <a:bodyPr wrap="square" rtlCol="0">
            <a:spAutoFit/>
          </a:bodyPr>
          <a:lstStyle/>
          <a:p>
            <a:pPr algn="r"/>
            <a:r>
              <a:rPr lang="de-DE" sz="2400" b="1" dirty="0">
                <a:solidFill>
                  <a:schemeClr val="tx2"/>
                </a:solidFill>
              </a:rPr>
              <a:t>Aktuelle </a:t>
            </a:r>
          </a:p>
          <a:p>
            <a:pPr algn="r"/>
            <a:r>
              <a:rPr lang="de-DE" sz="2400" b="1" dirty="0">
                <a:solidFill>
                  <a:schemeClr val="tx2"/>
                </a:solidFill>
              </a:rPr>
              <a:t>Ernährungs-</a:t>
            </a:r>
          </a:p>
          <a:p>
            <a:pPr algn="r"/>
            <a:r>
              <a:rPr lang="de-DE" sz="2400" b="1" dirty="0" smtClean="0">
                <a:solidFill>
                  <a:schemeClr val="tx2"/>
                </a:solidFill>
              </a:rPr>
              <a:t>Realität </a:t>
            </a:r>
          </a:p>
          <a:p>
            <a:pPr algn="r"/>
            <a:r>
              <a:rPr lang="de-DE" sz="2400" b="1" dirty="0" smtClean="0">
                <a:solidFill>
                  <a:schemeClr val="tx2"/>
                </a:solidFill>
              </a:rPr>
              <a:t>(DE)</a:t>
            </a:r>
            <a:endParaRPr lang="de-DE" sz="2400" b="1" dirty="0">
              <a:solidFill>
                <a:schemeClr val="tx2"/>
              </a:solidFill>
            </a:endParaRPr>
          </a:p>
        </p:txBody>
      </p:sp>
      <p:sp>
        <p:nvSpPr>
          <p:cNvPr id="6" name="Textfeld 5"/>
          <p:cNvSpPr txBox="1"/>
          <p:nvPr/>
        </p:nvSpPr>
        <p:spPr>
          <a:xfrm>
            <a:off x="6382081" y="5508573"/>
            <a:ext cx="5654809" cy="830997"/>
          </a:xfrm>
          <a:prstGeom prst="rect">
            <a:avLst/>
          </a:prstGeom>
          <a:noFill/>
          <a:ln>
            <a:noFill/>
          </a:ln>
        </p:spPr>
        <p:txBody>
          <a:bodyPr wrap="square" rtlCol="0">
            <a:spAutoFit/>
          </a:bodyPr>
          <a:lstStyle/>
          <a:p>
            <a:pPr algn="r"/>
            <a:r>
              <a:rPr lang="de-DE" sz="2400" b="1" dirty="0">
                <a:solidFill>
                  <a:schemeClr val="tx2"/>
                </a:solidFill>
              </a:rPr>
              <a:t>Folgen für Blutzuckerwerte, Blutdruck, Krebs und Wohlgefühl? </a:t>
            </a:r>
          </a:p>
        </p:txBody>
      </p:sp>
    </p:spTree>
    <p:extLst>
      <p:ext uri="{BB962C8B-B14F-4D97-AF65-F5344CB8AC3E}">
        <p14:creationId xmlns:p14="http://schemas.microsoft.com/office/powerpoint/2010/main" val="2610902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Folien im Seminar Allgemeinmedizin</a:t>
            </a:r>
            <a:endParaRPr lang="de-DE" dirty="0"/>
          </a:p>
        </p:txBody>
      </p:sp>
      <p:sp>
        <p:nvSpPr>
          <p:cNvPr id="3" name="Untertitel 2"/>
          <p:cNvSpPr>
            <a:spLocks noGrp="1"/>
          </p:cNvSpPr>
          <p:nvPr>
            <p:ph type="subTitle" idx="1"/>
          </p:nvPr>
        </p:nvSpPr>
        <p:spPr/>
        <p:txBody>
          <a:bodyPr>
            <a:normAutofit/>
          </a:bodyPr>
          <a:lstStyle/>
          <a:p>
            <a:r>
              <a:rPr lang="de-DE" sz="3200" dirty="0" smtClean="0"/>
              <a:t>Geriatrie &amp; Hausbesuch</a:t>
            </a:r>
            <a:endParaRPr lang="de-DE" sz="3200" dirty="0"/>
          </a:p>
        </p:txBody>
      </p:sp>
    </p:spTree>
    <p:extLst>
      <p:ext uri="{BB962C8B-B14F-4D97-AF65-F5344CB8AC3E}">
        <p14:creationId xmlns:p14="http://schemas.microsoft.com/office/powerpoint/2010/main" val="420724630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2229</Words>
  <Application>Microsoft Office PowerPoint</Application>
  <PresentationFormat>Breitbild</PresentationFormat>
  <Paragraphs>268</Paragraphs>
  <Slides>15</Slides>
  <Notes>11</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15</vt:i4>
      </vt:variant>
    </vt:vector>
  </HeadingPairs>
  <TitlesOfParts>
    <vt:vector size="28" baseType="lpstr">
      <vt:lpstr>Arial</vt:lpstr>
      <vt:lpstr>Calibri</vt:lpstr>
      <vt:lpstr>Calibri Light</vt:lpstr>
      <vt:lpstr>Candara</vt:lpstr>
      <vt:lpstr>Courier New</vt:lpstr>
      <vt:lpstr>Noto Sans Symbols</vt:lpstr>
      <vt:lpstr>PT Sans</vt:lpstr>
      <vt:lpstr>StoneSansITCPro</vt:lpstr>
      <vt:lpstr>Symbol</vt:lpstr>
      <vt:lpstr>Times New Roman</vt:lpstr>
      <vt:lpstr>Wingdings</vt:lpstr>
      <vt:lpstr>Wingdings 3</vt:lpstr>
      <vt:lpstr>Office</vt:lpstr>
      <vt:lpstr>Folien aus unterschiedlichen Seminaren im Fach Allgemeinmedizin am Uniklinikum Würzburg</vt:lpstr>
      <vt:lpstr>Folie im Seminar Allgemeinmedizin</vt:lpstr>
      <vt:lpstr>PowerPoint-Präsentation</vt:lpstr>
      <vt:lpstr>Folien im Seminar Allgemeinmedizin</vt:lpstr>
      <vt:lpstr>PowerPoint-Präsentation</vt:lpstr>
      <vt:lpstr>Lebensstil, Risikofaktoren &amp; Umwelt</vt:lpstr>
      <vt:lpstr>Co-Benefits Mobilität – „mehr Bewegung“</vt:lpstr>
      <vt:lpstr>Co-Benefits: Ernährung</vt:lpstr>
      <vt:lpstr>Folien im Seminar Allgemeinmedizin</vt:lpstr>
      <vt:lpstr>PowerPoint-Präsentation</vt:lpstr>
      <vt:lpstr>PowerPoint-Präsentation</vt:lpstr>
      <vt:lpstr>Hitzeerkrankungen</vt:lpstr>
      <vt:lpstr>Akute Intervention bei Hitzeerkrankung</vt:lpstr>
      <vt:lpstr>Vulnerable Gruppen für Hitzeerkrankungen</vt:lpstr>
      <vt:lpstr>PowerPoint-Präsentation</vt:lpstr>
    </vt:vector>
  </TitlesOfParts>
  <Company>UKW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im Seminar Allgemeinmedizin</dc:title>
  <dc:creator>Schwienhorst-Stich, Eva-Maria</dc:creator>
  <cp:lastModifiedBy>Schwienhorst-Stich, Eva-Maria</cp:lastModifiedBy>
  <cp:revision>3</cp:revision>
  <dcterms:created xsi:type="dcterms:W3CDTF">2024-06-11T12:59:43Z</dcterms:created>
  <dcterms:modified xsi:type="dcterms:W3CDTF">2024-06-11T14:32:24Z</dcterms:modified>
</cp:coreProperties>
</file>